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6" r:id="rId2"/>
    <p:sldId id="257" r:id="rId3"/>
    <p:sldId id="290" r:id="rId4"/>
    <p:sldId id="317" r:id="rId5"/>
    <p:sldId id="273" r:id="rId6"/>
    <p:sldId id="286" r:id="rId7"/>
    <p:sldId id="291" r:id="rId8"/>
    <p:sldId id="298" r:id="rId9"/>
    <p:sldId id="314" r:id="rId10"/>
    <p:sldId id="297" r:id="rId11"/>
    <p:sldId id="312" r:id="rId12"/>
    <p:sldId id="303" r:id="rId13"/>
    <p:sldId id="315" r:id="rId14"/>
    <p:sldId id="295" r:id="rId15"/>
    <p:sldId id="304" r:id="rId16"/>
    <p:sldId id="306" r:id="rId17"/>
    <p:sldId id="292" r:id="rId18"/>
    <p:sldId id="300" r:id="rId19"/>
    <p:sldId id="308" r:id="rId20"/>
    <p:sldId id="316" r:id="rId21"/>
    <p:sldId id="309" r:id="rId22"/>
    <p:sldId id="259" r:id="rId23"/>
    <p:sldId id="311" r:id="rId24"/>
    <p:sldId id="310" r:id="rId25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rme villar rodriguez" initials="cvr" lastIdx="0" clrIdx="0">
    <p:extLst>
      <p:ext uri="{19B8F6BF-5375-455C-9EA6-DF929625EA0E}">
        <p15:presenceInfo xmlns:p15="http://schemas.microsoft.com/office/powerpoint/2012/main" userId="carme villar rodriguez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922E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73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B2FC274-4B25-471B-BB8D-F16170E38F76}" type="doc">
      <dgm:prSet loTypeId="urn:microsoft.com/office/officeart/2005/8/layout/process4" loCatId="process" qsTypeId="urn:microsoft.com/office/officeart/2005/8/quickstyle/3d3" qsCatId="3D" csTypeId="urn:microsoft.com/office/officeart/2005/8/colors/accent0_3" csCatId="mainScheme" phldr="1"/>
      <dgm:spPr/>
      <dgm:t>
        <a:bodyPr/>
        <a:lstStyle/>
        <a:p>
          <a:endParaRPr lang="es-ES"/>
        </a:p>
      </dgm:t>
    </dgm:pt>
    <dgm:pt modelId="{A258B4CE-DE6C-4228-AEA3-FF53756D93B7}">
      <dgm:prSet phldrT="[Texto]"/>
      <dgm:spPr/>
      <dgm:t>
        <a:bodyPr/>
        <a:lstStyle/>
        <a:p>
          <a:r>
            <a:rPr lang="es-ES" b="1" dirty="0" smtClean="0"/>
            <a:t>CONFIRMAMOS LA VOLUNTARIEDAD</a:t>
          </a:r>
          <a:endParaRPr lang="es-ES" b="1" dirty="0"/>
        </a:p>
      </dgm:t>
    </dgm:pt>
    <dgm:pt modelId="{136414FB-024B-4E66-AD2B-24CB5EF99689}" type="parTrans" cxnId="{5A944035-5817-4015-9D6C-593E29004E2F}">
      <dgm:prSet/>
      <dgm:spPr/>
      <dgm:t>
        <a:bodyPr/>
        <a:lstStyle/>
        <a:p>
          <a:endParaRPr lang="es-ES"/>
        </a:p>
      </dgm:t>
    </dgm:pt>
    <dgm:pt modelId="{FAA11410-8475-41B1-8287-2FD41376E12A}" type="sibTrans" cxnId="{5A944035-5817-4015-9D6C-593E29004E2F}">
      <dgm:prSet/>
      <dgm:spPr/>
      <dgm:t>
        <a:bodyPr/>
        <a:lstStyle/>
        <a:p>
          <a:endParaRPr lang="es-ES"/>
        </a:p>
      </dgm:t>
    </dgm:pt>
    <dgm:pt modelId="{0984C4EB-FEF4-445A-994B-776BE2869E99}">
      <dgm:prSet phldrT="[Texto]" custT="1"/>
      <dgm:spPr/>
      <dgm:t>
        <a:bodyPr/>
        <a:lstStyle/>
        <a:p>
          <a:r>
            <a:rPr lang="es-ES" sz="1400" b="1" dirty="0" smtClean="0"/>
            <a:t>LIMITES A SU ALICACIÓN</a:t>
          </a:r>
          <a:endParaRPr lang="es-ES" sz="1400" b="1" dirty="0"/>
        </a:p>
      </dgm:t>
    </dgm:pt>
    <dgm:pt modelId="{83D46284-0B8F-4AEA-9219-43B77FB1E0D5}" type="parTrans" cxnId="{98941DDB-5D4C-4932-8697-E791DFC0817C}">
      <dgm:prSet/>
      <dgm:spPr/>
      <dgm:t>
        <a:bodyPr/>
        <a:lstStyle/>
        <a:p>
          <a:endParaRPr lang="es-ES"/>
        </a:p>
      </dgm:t>
    </dgm:pt>
    <dgm:pt modelId="{3D0F1B63-DFFD-4B24-86CC-B9272AD8BFF1}" type="sibTrans" cxnId="{98941DDB-5D4C-4932-8697-E791DFC0817C}">
      <dgm:prSet/>
      <dgm:spPr/>
      <dgm:t>
        <a:bodyPr/>
        <a:lstStyle/>
        <a:p>
          <a:endParaRPr lang="es-ES"/>
        </a:p>
      </dgm:t>
    </dgm:pt>
    <dgm:pt modelId="{1D0AF8A1-0BC7-4AB3-92BE-F6DD3CF1CBE2}">
      <dgm:prSet phldrT="[Texto]" custT="1"/>
      <dgm:spPr/>
      <dgm:t>
        <a:bodyPr/>
        <a:lstStyle/>
        <a:p>
          <a:r>
            <a:rPr lang="es-ES" sz="1800" b="1" dirty="0" smtClean="0"/>
            <a:t>CONFIRMAR LA CAPACIDAD: DEJAR QUE EXPRESE CON SUS PALABRAS EL CONTENIDO DIP</a:t>
          </a:r>
          <a:endParaRPr lang="es-ES" sz="1800" b="1" dirty="0"/>
        </a:p>
      </dgm:t>
    </dgm:pt>
    <dgm:pt modelId="{7B290B91-4730-4809-B0DB-94A7DDD77EEC}" type="parTrans" cxnId="{D999224E-E508-45E0-B7EC-62B9253AC768}">
      <dgm:prSet/>
      <dgm:spPr/>
      <dgm:t>
        <a:bodyPr/>
        <a:lstStyle/>
        <a:p>
          <a:endParaRPr lang="es-ES"/>
        </a:p>
      </dgm:t>
    </dgm:pt>
    <dgm:pt modelId="{EAB99FE7-31DD-497E-9B22-3622937FAA28}" type="sibTrans" cxnId="{D999224E-E508-45E0-B7EC-62B9253AC768}">
      <dgm:prSet/>
      <dgm:spPr/>
      <dgm:t>
        <a:bodyPr/>
        <a:lstStyle/>
        <a:p>
          <a:endParaRPr lang="es-ES"/>
        </a:p>
      </dgm:t>
    </dgm:pt>
    <dgm:pt modelId="{22F61BC9-32C8-4415-BF8B-4D9722B75067}">
      <dgm:prSet phldrT="[Texto]" custT="1"/>
      <dgm:spPr/>
      <dgm:t>
        <a:bodyPr/>
        <a:lstStyle/>
        <a:p>
          <a:r>
            <a:rPr lang="es-ES" sz="1400" b="1" dirty="0" smtClean="0"/>
            <a:t>TTO Y CUIDADOS QUE ACEPTA O RECHAZA</a:t>
          </a:r>
          <a:endParaRPr lang="es-ES" sz="1400" b="1" dirty="0"/>
        </a:p>
      </dgm:t>
    </dgm:pt>
    <dgm:pt modelId="{6D6EA102-2F11-4A43-BEE7-FE47AC767C89}" type="parTrans" cxnId="{6153E6C4-C4D1-440B-8F61-6AEACEAB53CB}">
      <dgm:prSet/>
      <dgm:spPr/>
      <dgm:t>
        <a:bodyPr/>
        <a:lstStyle/>
        <a:p>
          <a:endParaRPr lang="es-ES"/>
        </a:p>
      </dgm:t>
    </dgm:pt>
    <dgm:pt modelId="{E93EFB32-36BF-42F6-B117-3914AF6E9D9E}" type="sibTrans" cxnId="{6153E6C4-C4D1-440B-8F61-6AEACEAB53CB}">
      <dgm:prSet/>
      <dgm:spPr/>
      <dgm:t>
        <a:bodyPr/>
        <a:lstStyle/>
        <a:p>
          <a:endParaRPr lang="es-ES"/>
        </a:p>
      </dgm:t>
    </dgm:pt>
    <dgm:pt modelId="{AC9C4FE9-9522-49A4-A18D-EB17CCCF9431}">
      <dgm:prSet phldrT="[Texto]" custT="1"/>
      <dgm:spPr/>
      <dgm:t>
        <a:bodyPr/>
        <a:lstStyle/>
        <a:p>
          <a:r>
            <a:rPr lang="es-ES" sz="1600" b="1" dirty="0" smtClean="0"/>
            <a:t>                        RAZONES POR LAS QUE  TOMA LAS DECISIONES        ( VALORES)</a:t>
          </a:r>
          <a:endParaRPr lang="es-ES" sz="1600" b="1" dirty="0"/>
        </a:p>
      </dgm:t>
    </dgm:pt>
    <dgm:pt modelId="{FEEE7D83-3754-4C10-8029-4BE4CB73561A}" type="parTrans" cxnId="{4E447DA7-5F08-4F33-9850-C224A731A792}">
      <dgm:prSet/>
      <dgm:spPr/>
      <dgm:t>
        <a:bodyPr/>
        <a:lstStyle/>
        <a:p>
          <a:endParaRPr lang="es-ES"/>
        </a:p>
      </dgm:t>
    </dgm:pt>
    <dgm:pt modelId="{33145B7F-09C5-4DA0-A705-DB1558BE96E1}" type="sibTrans" cxnId="{4E447DA7-5F08-4F33-9850-C224A731A792}">
      <dgm:prSet/>
      <dgm:spPr/>
      <dgm:t>
        <a:bodyPr/>
        <a:lstStyle/>
        <a:p>
          <a:endParaRPr lang="es-ES"/>
        </a:p>
      </dgm:t>
    </dgm:pt>
    <dgm:pt modelId="{DB2A4A88-1482-45AD-B222-084008A3C804}">
      <dgm:prSet phldrT="[Texto]"/>
      <dgm:spPr/>
      <dgm:t>
        <a:bodyPr/>
        <a:lstStyle/>
        <a:p>
          <a:r>
            <a:rPr lang="es-ES" b="1" dirty="0" smtClean="0"/>
            <a:t>CRONCRETAR EL CONTENIDO DIP: tratamientos que rechaza</a:t>
          </a:r>
          <a:endParaRPr lang="es-ES" b="1" dirty="0"/>
        </a:p>
      </dgm:t>
    </dgm:pt>
    <dgm:pt modelId="{60F2A3AF-FA76-4A3B-B756-15C53166BE58}" type="parTrans" cxnId="{C73E25CE-063D-4867-9FF0-65C209236CF9}">
      <dgm:prSet/>
      <dgm:spPr/>
      <dgm:t>
        <a:bodyPr/>
        <a:lstStyle/>
        <a:p>
          <a:endParaRPr lang="es-ES"/>
        </a:p>
      </dgm:t>
    </dgm:pt>
    <dgm:pt modelId="{3939C819-6D87-4161-B674-E65E23BAC45B}" type="sibTrans" cxnId="{C73E25CE-063D-4867-9FF0-65C209236CF9}">
      <dgm:prSet/>
      <dgm:spPr/>
      <dgm:t>
        <a:bodyPr/>
        <a:lstStyle/>
        <a:p>
          <a:endParaRPr lang="es-ES"/>
        </a:p>
      </dgm:t>
    </dgm:pt>
    <dgm:pt modelId="{7A35349F-844F-4E3F-A512-D43269721247}">
      <dgm:prSet phldrT="[Texto]" custT="1"/>
      <dgm:spPr/>
      <dgm:t>
        <a:bodyPr/>
        <a:lstStyle/>
        <a:p>
          <a:r>
            <a:rPr lang="es-ES" sz="1600" b="1" dirty="0" smtClean="0">
              <a:solidFill>
                <a:srgbClr val="FF0000"/>
              </a:solidFill>
            </a:rPr>
            <a:t>MEDIDAS DE ADECUACIÓN DEL ESFUERZO TERAPÉUTICO</a:t>
          </a:r>
          <a:endParaRPr lang="es-ES" sz="1600" b="1" dirty="0">
            <a:solidFill>
              <a:srgbClr val="FF0000"/>
            </a:solidFill>
          </a:endParaRPr>
        </a:p>
      </dgm:t>
    </dgm:pt>
    <dgm:pt modelId="{71FB8127-375D-4E1F-951B-678633C675EE}" type="parTrans" cxnId="{1EACF080-121E-4B5F-AC1A-380883A77215}">
      <dgm:prSet/>
      <dgm:spPr/>
      <dgm:t>
        <a:bodyPr/>
        <a:lstStyle/>
        <a:p>
          <a:endParaRPr lang="es-ES"/>
        </a:p>
      </dgm:t>
    </dgm:pt>
    <dgm:pt modelId="{EFD9267D-2435-49B0-A05C-C322D82C9012}" type="sibTrans" cxnId="{1EACF080-121E-4B5F-AC1A-380883A77215}">
      <dgm:prSet/>
      <dgm:spPr/>
      <dgm:t>
        <a:bodyPr/>
        <a:lstStyle/>
        <a:p>
          <a:endParaRPr lang="es-ES"/>
        </a:p>
      </dgm:t>
    </dgm:pt>
    <dgm:pt modelId="{28C73464-445D-4456-AC66-B85B2AF17787}">
      <dgm:prSet phldrT="[Texto]" custT="1"/>
      <dgm:spPr/>
      <dgm:t>
        <a:bodyPr/>
        <a:lstStyle/>
        <a:p>
          <a:r>
            <a:rPr lang="es-ES" sz="1800" b="1" dirty="0" smtClean="0">
              <a:solidFill>
                <a:srgbClr val="FF0000"/>
              </a:solidFill>
            </a:rPr>
            <a:t>MEDIDAS DE INSTAURACIÓN DE TSV O RETIRADA</a:t>
          </a:r>
          <a:endParaRPr lang="es-ES" sz="1800" b="1" dirty="0">
            <a:solidFill>
              <a:srgbClr val="FF0000"/>
            </a:solidFill>
          </a:endParaRPr>
        </a:p>
      </dgm:t>
    </dgm:pt>
    <dgm:pt modelId="{16BDFB44-6F9D-4E2F-85ED-2CCF00A0E4FC}" type="parTrans" cxnId="{CFC0849A-971B-4094-A524-FB39E3AC31C6}">
      <dgm:prSet/>
      <dgm:spPr/>
      <dgm:t>
        <a:bodyPr/>
        <a:lstStyle/>
        <a:p>
          <a:endParaRPr lang="es-ES"/>
        </a:p>
      </dgm:t>
    </dgm:pt>
    <dgm:pt modelId="{1D91EA10-EB95-43F0-9C8E-241E09C5B2B0}" type="sibTrans" cxnId="{CFC0849A-971B-4094-A524-FB39E3AC31C6}">
      <dgm:prSet/>
      <dgm:spPr/>
      <dgm:t>
        <a:bodyPr/>
        <a:lstStyle/>
        <a:p>
          <a:endParaRPr lang="es-ES"/>
        </a:p>
      </dgm:t>
    </dgm:pt>
    <dgm:pt modelId="{078D843C-EA49-4229-968A-263F26FF1F01}">
      <dgm:prSet phldrT="[Texto]"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s-ES" sz="1400" b="1" dirty="0" smtClean="0"/>
            <a:t>PEDIR DNI O PASAPOSRTE EN VIGOR</a:t>
          </a:r>
        </a:p>
        <a:p>
          <a:pPr lvl="0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400" dirty="0"/>
        </a:p>
      </dgm:t>
    </dgm:pt>
    <dgm:pt modelId="{56B79B81-7EE9-4A24-A5E6-E06DDC9CFAFE}" type="sibTrans" cxnId="{6A1F08B5-EC18-4F35-806F-0B32FBADC383}">
      <dgm:prSet/>
      <dgm:spPr/>
      <dgm:t>
        <a:bodyPr/>
        <a:lstStyle/>
        <a:p>
          <a:endParaRPr lang="es-ES"/>
        </a:p>
      </dgm:t>
    </dgm:pt>
    <dgm:pt modelId="{33283330-CA72-4FB3-81B5-664D170C584A}" type="parTrans" cxnId="{6A1F08B5-EC18-4F35-806F-0B32FBADC383}">
      <dgm:prSet/>
      <dgm:spPr/>
      <dgm:t>
        <a:bodyPr/>
        <a:lstStyle/>
        <a:p>
          <a:endParaRPr lang="es-ES"/>
        </a:p>
      </dgm:t>
    </dgm:pt>
    <dgm:pt modelId="{FE3F4FE1-767D-4039-8A45-6DCCBB8FD79F}">
      <dgm:prSet custT="1"/>
      <dgm:spPr/>
      <dgm:t>
        <a:bodyPr/>
        <a:lstStyle/>
        <a:p>
          <a:r>
            <a:rPr lang="es-ES" sz="1400" b="1" dirty="0" smtClean="0"/>
            <a:t>EXPLICAMOS QUE ES DIP</a:t>
          </a:r>
        </a:p>
      </dgm:t>
    </dgm:pt>
    <dgm:pt modelId="{DC296FF9-EB01-440F-B24B-E0259CFD2F04}" type="parTrans" cxnId="{FB633484-0EC5-4567-933E-EC7E475FDB9C}">
      <dgm:prSet/>
      <dgm:spPr/>
      <dgm:t>
        <a:bodyPr/>
        <a:lstStyle/>
        <a:p>
          <a:endParaRPr lang="es-ES"/>
        </a:p>
      </dgm:t>
    </dgm:pt>
    <dgm:pt modelId="{7CD9EAB9-CF37-4EB2-9A4E-F4C2D0C7807F}" type="sibTrans" cxnId="{FB633484-0EC5-4567-933E-EC7E475FDB9C}">
      <dgm:prSet/>
      <dgm:spPr/>
      <dgm:t>
        <a:bodyPr/>
        <a:lstStyle/>
        <a:p>
          <a:endParaRPr lang="es-ES"/>
        </a:p>
      </dgm:t>
    </dgm:pt>
    <dgm:pt modelId="{24CC192A-C2BD-4A93-95C4-76BED4869FEC}">
      <dgm:prSet custT="1"/>
      <dgm:spPr/>
      <dgm:t>
        <a:bodyPr/>
        <a:lstStyle/>
        <a:p>
          <a:r>
            <a:rPr lang="es-ES" sz="1800" b="1" dirty="0" smtClean="0"/>
            <a:t>OTROS TTO Y PRUEBAS </a:t>
          </a:r>
          <a:endParaRPr lang="es-ES" sz="1800" b="1" dirty="0"/>
        </a:p>
      </dgm:t>
    </dgm:pt>
    <dgm:pt modelId="{CC25BBBF-E10F-45A1-A1B1-7C1AA72139A4}" type="parTrans" cxnId="{EF370D0F-ADA4-4373-A7BC-B0C615F5CB14}">
      <dgm:prSet/>
      <dgm:spPr/>
      <dgm:t>
        <a:bodyPr/>
        <a:lstStyle/>
        <a:p>
          <a:endParaRPr lang="es-ES"/>
        </a:p>
      </dgm:t>
    </dgm:pt>
    <dgm:pt modelId="{67AA7BF1-386E-43F6-BF5C-92A56AE0293E}" type="sibTrans" cxnId="{EF370D0F-ADA4-4373-A7BC-B0C615F5CB14}">
      <dgm:prSet/>
      <dgm:spPr/>
      <dgm:t>
        <a:bodyPr/>
        <a:lstStyle/>
        <a:p>
          <a:endParaRPr lang="es-ES"/>
        </a:p>
      </dgm:t>
    </dgm:pt>
    <dgm:pt modelId="{9856FB1F-0417-4BAA-8047-8635EAE739B4}" type="pres">
      <dgm:prSet presAssocID="{7B2FC274-4B25-471B-BB8D-F16170E38F7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E29E529D-CCEA-4EC4-BAD0-D06259ED19C9}" type="pres">
      <dgm:prSet presAssocID="{DB2A4A88-1482-45AD-B222-084008A3C804}" presName="boxAndChildren" presStyleCnt="0"/>
      <dgm:spPr/>
    </dgm:pt>
    <dgm:pt modelId="{61BF8018-1443-4D1B-AE0E-7468F8ACBDB6}" type="pres">
      <dgm:prSet presAssocID="{DB2A4A88-1482-45AD-B222-084008A3C804}" presName="parentTextBox" presStyleLbl="node1" presStyleIdx="0" presStyleCnt="3"/>
      <dgm:spPr/>
      <dgm:t>
        <a:bodyPr/>
        <a:lstStyle/>
        <a:p>
          <a:endParaRPr lang="es-ES"/>
        </a:p>
      </dgm:t>
    </dgm:pt>
    <dgm:pt modelId="{710D320B-F8F1-48F1-ADF1-711940CF3289}" type="pres">
      <dgm:prSet presAssocID="{DB2A4A88-1482-45AD-B222-084008A3C804}" presName="entireBox" presStyleLbl="node1" presStyleIdx="0" presStyleCnt="3"/>
      <dgm:spPr/>
      <dgm:t>
        <a:bodyPr/>
        <a:lstStyle/>
        <a:p>
          <a:endParaRPr lang="es-ES"/>
        </a:p>
      </dgm:t>
    </dgm:pt>
    <dgm:pt modelId="{A667C570-8007-4BD0-A2C3-995C39F8BB2D}" type="pres">
      <dgm:prSet presAssocID="{DB2A4A88-1482-45AD-B222-084008A3C804}" presName="descendantBox" presStyleCnt="0"/>
      <dgm:spPr/>
    </dgm:pt>
    <dgm:pt modelId="{995FAB11-23C3-4003-872B-B0FA696CA531}" type="pres">
      <dgm:prSet presAssocID="{7A35349F-844F-4E3F-A512-D43269721247}" presName="childTextBox" presStyleLbl="fgAccFollowNode1" presStyleIdx="0" presStyleCnt="8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F2EBEA4-49AF-463D-99C0-9E5684B9B5FB}" type="pres">
      <dgm:prSet presAssocID="{28C73464-445D-4456-AC66-B85B2AF17787}" presName="childTextBox" presStyleLbl="fgAccFollowNode1" presStyleIdx="1" presStyleCnt="8" custLinFactNeighborX="722" custLinFactNeighborY="221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C30E304-9E9D-4C4F-8479-1BCE656CDE2D}" type="pres">
      <dgm:prSet presAssocID="{24CC192A-C2BD-4A93-95C4-76BED4869FEC}" presName="childTextBox" presStyleLbl="fgAccFollowNode1" presStyleIdx="2" presStyleCnt="8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BCB74DA-0762-4AAF-84BF-B7190D8378E3}" type="pres">
      <dgm:prSet presAssocID="{EAB99FE7-31DD-497E-9B22-3622937FAA28}" presName="sp" presStyleCnt="0"/>
      <dgm:spPr/>
    </dgm:pt>
    <dgm:pt modelId="{24995490-503B-4FF4-856C-7C6F8EF29B7D}" type="pres">
      <dgm:prSet presAssocID="{1D0AF8A1-0BC7-4AB3-92BE-F6DD3CF1CBE2}" presName="arrowAndChildren" presStyleCnt="0"/>
      <dgm:spPr/>
    </dgm:pt>
    <dgm:pt modelId="{C008BF77-83F5-46C0-AD0D-6BF511216813}" type="pres">
      <dgm:prSet presAssocID="{1D0AF8A1-0BC7-4AB3-92BE-F6DD3CF1CBE2}" presName="parentTextArrow" presStyleLbl="node1" presStyleIdx="0" presStyleCnt="3"/>
      <dgm:spPr/>
      <dgm:t>
        <a:bodyPr/>
        <a:lstStyle/>
        <a:p>
          <a:endParaRPr lang="es-ES"/>
        </a:p>
      </dgm:t>
    </dgm:pt>
    <dgm:pt modelId="{1613581F-006E-42A2-9CE1-11CA50C00CE5}" type="pres">
      <dgm:prSet presAssocID="{1D0AF8A1-0BC7-4AB3-92BE-F6DD3CF1CBE2}" presName="arrow" presStyleLbl="node1" presStyleIdx="1" presStyleCnt="3"/>
      <dgm:spPr/>
      <dgm:t>
        <a:bodyPr/>
        <a:lstStyle/>
        <a:p>
          <a:endParaRPr lang="es-ES"/>
        </a:p>
      </dgm:t>
    </dgm:pt>
    <dgm:pt modelId="{7AC5D1B8-EE0B-4990-9CD5-F7D70A094840}" type="pres">
      <dgm:prSet presAssocID="{1D0AF8A1-0BC7-4AB3-92BE-F6DD3CF1CBE2}" presName="descendantArrow" presStyleCnt="0"/>
      <dgm:spPr/>
    </dgm:pt>
    <dgm:pt modelId="{EDE0DB4C-24F7-4260-8DCF-2196203DB58C}" type="pres">
      <dgm:prSet presAssocID="{22F61BC9-32C8-4415-BF8B-4D9722B75067}" presName="childTextArrow" presStyleLbl="fgAccFollowNode1" presStyleIdx="3" presStyleCnt="8" custLinFactNeighborX="-481" custLinFactNeighborY="308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9BC18D3-1505-4D3E-8710-7117C4A54254}" type="pres">
      <dgm:prSet presAssocID="{AC9C4FE9-9522-49A4-A18D-EB17CCCF9431}" presName="childTextArrow" presStyleLbl="fgAccFollowNode1" presStyleIdx="4" presStyleCnt="8" custLinFactNeighborX="-815" custLinFactNeighborY="-221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D381866-B492-433F-8654-96A77EB03D1F}" type="pres">
      <dgm:prSet presAssocID="{FAA11410-8475-41B1-8287-2FD41376E12A}" presName="sp" presStyleCnt="0"/>
      <dgm:spPr/>
    </dgm:pt>
    <dgm:pt modelId="{8DEE403A-E495-4410-9892-B13FA69F7E93}" type="pres">
      <dgm:prSet presAssocID="{A258B4CE-DE6C-4228-AEA3-FF53756D93B7}" presName="arrowAndChildren" presStyleCnt="0"/>
      <dgm:spPr/>
    </dgm:pt>
    <dgm:pt modelId="{D5219E64-E4D6-495C-9058-E59C5344FC56}" type="pres">
      <dgm:prSet presAssocID="{A258B4CE-DE6C-4228-AEA3-FF53756D93B7}" presName="parentTextArrow" presStyleLbl="node1" presStyleIdx="1" presStyleCnt="3"/>
      <dgm:spPr/>
      <dgm:t>
        <a:bodyPr/>
        <a:lstStyle/>
        <a:p>
          <a:endParaRPr lang="es-ES"/>
        </a:p>
      </dgm:t>
    </dgm:pt>
    <dgm:pt modelId="{CF3073A0-8D58-4A76-98AA-E7A5096CAF87}" type="pres">
      <dgm:prSet presAssocID="{A258B4CE-DE6C-4228-AEA3-FF53756D93B7}" presName="arrow" presStyleLbl="node1" presStyleIdx="2" presStyleCnt="3" custLinFactNeighborY="-3314"/>
      <dgm:spPr/>
      <dgm:t>
        <a:bodyPr/>
        <a:lstStyle/>
        <a:p>
          <a:endParaRPr lang="es-ES"/>
        </a:p>
      </dgm:t>
    </dgm:pt>
    <dgm:pt modelId="{E690F1B2-D5C2-4DAB-A8CF-21024EC0F03B}" type="pres">
      <dgm:prSet presAssocID="{A258B4CE-DE6C-4228-AEA3-FF53756D93B7}" presName="descendantArrow" presStyleCnt="0"/>
      <dgm:spPr/>
    </dgm:pt>
    <dgm:pt modelId="{955F4F7D-6D81-407B-BF74-E10ED0D1CE4B}" type="pres">
      <dgm:prSet presAssocID="{078D843C-EA49-4229-968A-263F26FF1F01}" presName="childTextArrow" presStyleLbl="fgAccFollowNode1" presStyleIdx="5" presStyleCnt="8" custScaleX="15858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96A9AD6-300B-43DE-AA4F-DD47C2387C10}" type="pres">
      <dgm:prSet presAssocID="{FE3F4FE1-767D-4039-8A45-6DCCBB8FD79F}" presName="childTextArrow" presStyleLbl="fgAccFollowNode1" presStyleIdx="6" presStyleCnt="8" custLinFactNeighborX="-2777" custLinFactNeighborY="-221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AC80936-F065-4E86-8D11-3F5381156EAD}" type="pres">
      <dgm:prSet presAssocID="{0984C4EB-FEF4-445A-994B-776BE2869E99}" presName="childTextArrow" presStyleLbl="fgAccFollowNode1" presStyleIdx="7" presStyleCnt="8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98941DDB-5D4C-4932-8697-E791DFC0817C}" srcId="{A258B4CE-DE6C-4228-AEA3-FF53756D93B7}" destId="{0984C4EB-FEF4-445A-994B-776BE2869E99}" srcOrd="2" destOrd="0" parTransId="{83D46284-0B8F-4AEA-9219-43B77FB1E0D5}" sibTransId="{3D0F1B63-DFFD-4B24-86CC-B9272AD8BFF1}"/>
    <dgm:cxn modelId="{1B1E364C-AF49-4617-9C81-8813822655A2}" type="presOf" srcId="{1D0AF8A1-0BC7-4AB3-92BE-F6DD3CF1CBE2}" destId="{C008BF77-83F5-46C0-AD0D-6BF511216813}" srcOrd="0" destOrd="0" presId="urn:microsoft.com/office/officeart/2005/8/layout/process4"/>
    <dgm:cxn modelId="{A24BF5A1-D55B-4CC9-9164-EAE6642E1ADB}" type="presOf" srcId="{DB2A4A88-1482-45AD-B222-084008A3C804}" destId="{61BF8018-1443-4D1B-AE0E-7468F8ACBDB6}" srcOrd="0" destOrd="0" presId="urn:microsoft.com/office/officeart/2005/8/layout/process4"/>
    <dgm:cxn modelId="{06C9E85A-9F52-4976-9A59-26808484F14E}" type="presOf" srcId="{1D0AF8A1-0BC7-4AB3-92BE-F6DD3CF1CBE2}" destId="{1613581F-006E-42A2-9CE1-11CA50C00CE5}" srcOrd="1" destOrd="0" presId="urn:microsoft.com/office/officeart/2005/8/layout/process4"/>
    <dgm:cxn modelId="{43717EAA-3875-4C75-A058-2338164CE806}" type="presOf" srcId="{078D843C-EA49-4229-968A-263F26FF1F01}" destId="{955F4F7D-6D81-407B-BF74-E10ED0D1CE4B}" srcOrd="0" destOrd="0" presId="urn:microsoft.com/office/officeart/2005/8/layout/process4"/>
    <dgm:cxn modelId="{5A944035-5817-4015-9D6C-593E29004E2F}" srcId="{7B2FC274-4B25-471B-BB8D-F16170E38F76}" destId="{A258B4CE-DE6C-4228-AEA3-FF53756D93B7}" srcOrd="0" destOrd="0" parTransId="{136414FB-024B-4E66-AD2B-24CB5EF99689}" sibTransId="{FAA11410-8475-41B1-8287-2FD41376E12A}"/>
    <dgm:cxn modelId="{6A1F08B5-EC18-4F35-806F-0B32FBADC383}" srcId="{A258B4CE-DE6C-4228-AEA3-FF53756D93B7}" destId="{078D843C-EA49-4229-968A-263F26FF1F01}" srcOrd="0" destOrd="0" parTransId="{33283330-CA72-4FB3-81B5-664D170C584A}" sibTransId="{56B79B81-7EE9-4A24-A5E6-E06DDC9CFAFE}"/>
    <dgm:cxn modelId="{CFC0849A-971B-4094-A524-FB39E3AC31C6}" srcId="{DB2A4A88-1482-45AD-B222-084008A3C804}" destId="{28C73464-445D-4456-AC66-B85B2AF17787}" srcOrd="1" destOrd="0" parTransId="{16BDFB44-6F9D-4E2F-85ED-2CCF00A0E4FC}" sibTransId="{1D91EA10-EB95-43F0-9C8E-241E09C5B2B0}"/>
    <dgm:cxn modelId="{26A9335C-BB65-4640-8A49-C02373D6C565}" type="presOf" srcId="{7B2FC274-4B25-471B-BB8D-F16170E38F76}" destId="{9856FB1F-0417-4BAA-8047-8635EAE739B4}" srcOrd="0" destOrd="0" presId="urn:microsoft.com/office/officeart/2005/8/layout/process4"/>
    <dgm:cxn modelId="{D999224E-E508-45E0-B7EC-62B9253AC768}" srcId="{7B2FC274-4B25-471B-BB8D-F16170E38F76}" destId="{1D0AF8A1-0BC7-4AB3-92BE-F6DD3CF1CBE2}" srcOrd="1" destOrd="0" parTransId="{7B290B91-4730-4809-B0DB-94A7DDD77EEC}" sibTransId="{EAB99FE7-31DD-497E-9B22-3622937FAA28}"/>
    <dgm:cxn modelId="{201DEE41-8603-49D6-A09C-60E6D5CDFC88}" type="presOf" srcId="{24CC192A-C2BD-4A93-95C4-76BED4869FEC}" destId="{BC30E304-9E9D-4C4F-8479-1BCE656CDE2D}" srcOrd="0" destOrd="0" presId="urn:microsoft.com/office/officeart/2005/8/layout/process4"/>
    <dgm:cxn modelId="{3F227416-75E8-4341-A5E4-E20466ECE941}" type="presOf" srcId="{FE3F4FE1-767D-4039-8A45-6DCCBB8FD79F}" destId="{696A9AD6-300B-43DE-AA4F-DD47C2387C10}" srcOrd="0" destOrd="0" presId="urn:microsoft.com/office/officeart/2005/8/layout/process4"/>
    <dgm:cxn modelId="{C73E25CE-063D-4867-9FF0-65C209236CF9}" srcId="{7B2FC274-4B25-471B-BB8D-F16170E38F76}" destId="{DB2A4A88-1482-45AD-B222-084008A3C804}" srcOrd="2" destOrd="0" parTransId="{60F2A3AF-FA76-4A3B-B756-15C53166BE58}" sibTransId="{3939C819-6D87-4161-B674-E65E23BAC45B}"/>
    <dgm:cxn modelId="{B67DDAFA-6585-4EBD-B3A1-235BB262202A}" type="presOf" srcId="{22F61BC9-32C8-4415-BF8B-4D9722B75067}" destId="{EDE0DB4C-24F7-4260-8DCF-2196203DB58C}" srcOrd="0" destOrd="0" presId="urn:microsoft.com/office/officeart/2005/8/layout/process4"/>
    <dgm:cxn modelId="{FB633484-0EC5-4567-933E-EC7E475FDB9C}" srcId="{A258B4CE-DE6C-4228-AEA3-FF53756D93B7}" destId="{FE3F4FE1-767D-4039-8A45-6DCCBB8FD79F}" srcOrd="1" destOrd="0" parTransId="{DC296FF9-EB01-440F-B24B-E0259CFD2F04}" sibTransId="{7CD9EAB9-CF37-4EB2-9A4E-F4C2D0C7807F}"/>
    <dgm:cxn modelId="{4585CFA0-DE81-464E-8006-5B60AFC02A88}" type="presOf" srcId="{7A35349F-844F-4E3F-A512-D43269721247}" destId="{995FAB11-23C3-4003-872B-B0FA696CA531}" srcOrd="0" destOrd="0" presId="urn:microsoft.com/office/officeart/2005/8/layout/process4"/>
    <dgm:cxn modelId="{77DA0438-4DA9-4C63-BA15-E41096795E1F}" type="presOf" srcId="{AC9C4FE9-9522-49A4-A18D-EB17CCCF9431}" destId="{19BC18D3-1505-4D3E-8710-7117C4A54254}" srcOrd="0" destOrd="0" presId="urn:microsoft.com/office/officeart/2005/8/layout/process4"/>
    <dgm:cxn modelId="{EF370D0F-ADA4-4373-A7BC-B0C615F5CB14}" srcId="{DB2A4A88-1482-45AD-B222-084008A3C804}" destId="{24CC192A-C2BD-4A93-95C4-76BED4869FEC}" srcOrd="2" destOrd="0" parTransId="{CC25BBBF-E10F-45A1-A1B1-7C1AA72139A4}" sibTransId="{67AA7BF1-386E-43F6-BF5C-92A56AE0293E}"/>
    <dgm:cxn modelId="{4E447DA7-5F08-4F33-9850-C224A731A792}" srcId="{1D0AF8A1-0BC7-4AB3-92BE-F6DD3CF1CBE2}" destId="{AC9C4FE9-9522-49A4-A18D-EB17CCCF9431}" srcOrd="1" destOrd="0" parTransId="{FEEE7D83-3754-4C10-8029-4BE4CB73561A}" sibTransId="{33145B7F-09C5-4DA0-A705-DB1558BE96E1}"/>
    <dgm:cxn modelId="{E8E0CB33-6C5A-46E4-99A5-1BCEF97A797E}" type="presOf" srcId="{A258B4CE-DE6C-4228-AEA3-FF53756D93B7}" destId="{D5219E64-E4D6-495C-9058-E59C5344FC56}" srcOrd="0" destOrd="0" presId="urn:microsoft.com/office/officeart/2005/8/layout/process4"/>
    <dgm:cxn modelId="{1EBECD00-15E8-4EF3-90AB-13D5D6256BE4}" type="presOf" srcId="{A258B4CE-DE6C-4228-AEA3-FF53756D93B7}" destId="{CF3073A0-8D58-4A76-98AA-E7A5096CAF87}" srcOrd="1" destOrd="0" presId="urn:microsoft.com/office/officeart/2005/8/layout/process4"/>
    <dgm:cxn modelId="{A87F29EE-54C6-4757-8FB6-84EFF29DFFF0}" type="presOf" srcId="{DB2A4A88-1482-45AD-B222-084008A3C804}" destId="{710D320B-F8F1-48F1-ADF1-711940CF3289}" srcOrd="1" destOrd="0" presId="urn:microsoft.com/office/officeart/2005/8/layout/process4"/>
    <dgm:cxn modelId="{6153E6C4-C4D1-440B-8F61-6AEACEAB53CB}" srcId="{1D0AF8A1-0BC7-4AB3-92BE-F6DD3CF1CBE2}" destId="{22F61BC9-32C8-4415-BF8B-4D9722B75067}" srcOrd="0" destOrd="0" parTransId="{6D6EA102-2F11-4A43-BEE7-FE47AC767C89}" sibTransId="{E93EFB32-36BF-42F6-B117-3914AF6E9D9E}"/>
    <dgm:cxn modelId="{4A1745BA-7310-47AF-BCE8-7C4B87E1E029}" type="presOf" srcId="{28C73464-445D-4456-AC66-B85B2AF17787}" destId="{3F2EBEA4-49AF-463D-99C0-9E5684B9B5FB}" srcOrd="0" destOrd="0" presId="urn:microsoft.com/office/officeart/2005/8/layout/process4"/>
    <dgm:cxn modelId="{A17C420A-DB56-4FD9-84B6-74C7283CE26B}" type="presOf" srcId="{0984C4EB-FEF4-445A-994B-776BE2869E99}" destId="{7AC80936-F065-4E86-8D11-3F5381156EAD}" srcOrd="0" destOrd="0" presId="urn:microsoft.com/office/officeart/2005/8/layout/process4"/>
    <dgm:cxn modelId="{1EACF080-121E-4B5F-AC1A-380883A77215}" srcId="{DB2A4A88-1482-45AD-B222-084008A3C804}" destId="{7A35349F-844F-4E3F-A512-D43269721247}" srcOrd="0" destOrd="0" parTransId="{71FB8127-375D-4E1F-951B-678633C675EE}" sibTransId="{EFD9267D-2435-49B0-A05C-C322D82C9012}"/>
    <dgm:cxn modelId="{6852FDF7-98C3-462D-BBC9-A20712517144}" type="presParOf" srcId="{9856FB1F-0417-4BAA-8047-8635EAE739B4}" destId="{E29E529D-CCEA-4EC4-BAD0-D06259ED19C9}" srcOrd="0" destOrd="0" presId="urn:microsoft.com/office/officeart/2005/8/layout/process4"/>
    <dgm:cxn modelId="{8F213185-82E0-4749-B6BD-4B2E97445361}" type="presParOf" srcId="{E29E529D-CCEA-4EC4-BAD0-D06259ED19C9}" destId="{61BF8018-1443-4D1B-AE0E-7468F8ACBDB6}" srcOrd="0" destOrd="0" presId="urn:microsoft.com/office/officeart/2005/8/layout/process4"/>
    <dgm:cxn modelId="{D8E42A88-112E-4C8B-833F-3C312E4A675D}" type="presParOf" srcId="{E29E529D-CCEA-4EC4-BAD0-D06259ED19C9}" destId="{710D320B-F8F1-48F1-ADF1-711940CF3289}" srcOrd="1" destOrd="0" presId="urn:microsoft.com/office/officeart/2005/8/layout/process4"/>
    <dgm:cxn modelId="{797EC108-3D6B-468D-B700-ADE97D5BA055}" type="presParOf" srcId="{E29E529D-CCEA-4EC4-BAD0-D06259ED19C9}" destId="{A667C570-8007-4BD0-A2C3-995C39F8BB2D}" srcOrd="2" destOrd="0" presId="urn:microsoft.com/office/officeart/2005/8/layout/process4"/>
    <dgm:cxn modelId="{B4AB5C06-F432-49CA-89B5-64E2A5C3A958}" type="presParOf" srcId="{A667C570-8007-4BD0-A2C3-995C39F8BB2D}" destId="{995FAB11-23C3-4003-872B-B0FA696CA531}" srcOrd="0" destOrd="0" presId="urn:microsoft.com/office/officeart/2005/8/layout/process4"/>
    <dgm:cxn modelId="{B51BFDB7-E4DA-4F64-B2C5-C0EE2D6363EC}" type="presParOf" srcId="{A667C570-8007-4BD0-A2C3-995C39F8BB2D}" destId="{3F2EBEA4-49AF-463D-99C0-9E5684B9B5FB}" srcOrd="1" destOrd="0" presId="urn:microsoft.com/office/officeart/2005/8/layout/process4"/>
    <dgm:cxn modelId="{A2CE36D6-ADE8-481D-84A2-4C96213F5F2F}" type="presParOf" srcId="{A667C570-8007-4BD0-A2C3-995C39F8BB2D}" destId="{BC30E304-9E9D-4C4F-8479-1BCE656CDE2D}" srcOrd="2" destOrd="0" presId="urn:microsoft.com/office/officeart/2005/8/layout/process4"/>
    <dgm:cxn modelId="{C45F4017-34A3-4260-A871-D3B44954C548}" type="presParOf" srcId="{9856FB1F-0417-4BAA-8047-8635EAE739B4}" destId="{CBCB74DA-0762-4AAF-84BF-B7190D8378E3}" srcOrd="1" destOrd="0" presId="urn:microsoft.com/office/officeart/2005/8/layout/process4"/>
    <dgm:cxn modelId="{B77FE476-AAD5-4C31-8935-9AC3CE217AD0}" type="presParOf" srcId="{9856FB1F-0417-4BAA-8047-8635EAE739B4}" destId="{24995490-503B-4FF4-856C-7C6F8EF29B7D}" srcOrd="2" destOrd="0" presId="urn:microsoft.com/office/officeart/2005/8/layout/process4"/>
    <dgm:cxn modelId="{941C073A-8541-46EB-8DE9-C75F1AFF44FC}" type="presParOf" srcId="{24995490-503B-4FF4-856C-7C6F8EF29B7D}" destId="{C008BF77-83F5-46C0-AD0D-6BF511216813}" srcOrd="0" destOrd="0" presId="urn:microsoft.com/office/officeart/2005/8/layout/process4"/>
    <dgm:cxn modelId="{CA34286F-E420-46B8-820F-837CD11DE292}" type="presParOf" srcId="{24995490-503B-4FF4-856C-7C6F8EF29B7D}" destId="{1613581F-006E-42A2-9CE1-11CA50C00CE5}" srcOrd="1" destOrd="0" presId="urn:microsoft.com/office/officeart/2005/8/layout/process4"/>
    <dgm:cxn modelId="{8A69E0A1-74E6-4F51-9D11-EEEE1944D107}" type="presParOf" srcId="{24995490-503B-4FF4-856C-7C6F8EF29B7D}" destId="{7AC5D1B8-EE0B-4990-9CD5-F7D70A094840}" srcOrd="2" destOrd="0" presId="urn:microsoft.com/office/officeart/2005/8/layout/process4"/>
    <dgm:cxn modelId="{71C9C985-838F-47B2-9E42-CCB48F07A292}" type="presParOf" srcId="{7AC5D1B8-EE0B-4990-9CD5-F7D70A094840}" destId="{EDE0DB4C-24F7-4260-8DCF-2196203DB58C}" srcOrd="0" destOrd="0" presId="urn:microsoft.com/office/officeart/2005/8/layout/process4"/>
    <dgm:cxn modelId="{814654E3-D3FA-48F4-A4C0-692A2A0DBA08}" type="presParOf" srcId="{7AC5D1B8-EE0B-4990-9CD5-F7D70A094840}" destId="{19BC18D3-1505-4D3E-8710-7117C4A54254}" srcOrd="1" destOrd="0" presId="urn:microsoft.com/office/officeart/2005/8/layout/process4"/>
    <dgm:cxn modelId="{C8E122D4-AC47-4C54-9C0E-FC09558461CB}" type="presParOf" srcId="{9856FB1F-0417-4BAA-8047-8635EAE739B4}" destId="{BD381866-B492-433F-8654-96A77EB03D1F}" srcOrd="3" destOrd="0" presId="urn:microsoft.com/office/officeart/2005/8/layout/process4"/>
    <dgm:cxn modelId="{67AB6E74-141E-44F3-99D5-AE8090F723D3}" type="presParOf" srcId="{9856FB1F-0417-4BAA-8047-8635EAE739B4}" destId="{8DEE403A-E495-4410-9892-B13FA69F7E93}" srcOrd="4" destOrd="0" presId="urn:microsoft.com/office/officeart/2005/8/layout/process4"/>
    <dgm:cxn modelId="{D6156BC9-1608-4F25-BA73-2CC3A77DA0A4}" type="presParOf" srcId="{8DEE403A-E495-4410-9892-B13FA69F7E93}" destId="{D5219E64-E4D6-495C-9058-E59C5344FC56}" srcOrd="0" destOrd="0" presId="urn:microsoft.com/office/officeart/2005/8/layout/process4"/>
    <dgm:cxn modelId="{FEA1ED14-70D0-49B7-A779-0D2C828B4927}" type="presParOf" srcId="{8DEE403A-E495-4410-9892-B13FA69F7E93}" destId="{CF3073A0-8D58-4A76-98AA-E7A5096CAF87}" srcOrd="1" destOrd="0" presId="urn:microsoft.com/office/officeart/2005/8/layout/process4"/>
    <dgm:cxn modelId="{36A3B38C-B1EF-45CC-8E3D-9A40E96035B0}" type="presParOf" srcId="{8DEE403A-E495-4410-9892-B13FA69F7E93}" destId="{E690F1B2-D5C2-4DAB-A8CF-21024EC0F03B}" srcOrd="2" destOrd="0" presId="urn:microsoft.com/office/officeart/2005/8/layout/process4"/>
    <dgm:cxn modelId="{4E8189CF-6E93-470D-AE2F-8F1B134C8170}" type="presParOf" srcId="{E690F1B2-D5C2-4DAB-A8CF-21024EC0F03B}" destId="{955F4F7D-6D81-407B-BF74-E10ED0D1CE4B}" srcOrd="0" destOrd="0" presId="urn:microsoft.com/office/officeart/2005/8/layout/process4"/>
    <dgm:cxn modelId="{9519E87B-1271-4319-AC50-E213A88900A5}" type="presParOf" srcId="{E690F1B2-D5C2-4DAB-A8CF-21024EC0F03B}" destId="{696A9AD6-300B-43DE-AA4F-DD47C2387C10}" srcOrd="1" destOrd="0" presId="urn:microsoft.com/office/officeart/2005/8/layout/process4"/>
    <dgm:cxn modelId="{9933F4C6-F428-4228-A881-252262B45283}" type="presParOf" srcId="{E690F1B2-D5C2-4DAB-A8CF-21024EC0F03B}" destId="{7AC80936-F065-4E86-8D11-3F5381156EAD}" srcOrd="2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39.7093" units="1/cm"/>
          <inkml:channelProperty channel="Y" name="resolution" value="39.79275" units="1/cm"/>
          <inkml:channelProperty channel="T" name="resolution" value="1" units="1/dev"/>
        </inkml:channelProperties>
      </inkml:inkSource>
      <inkml:timestamp xml:id="ts0" timeString="2025-03-24T18:28:17.965"/>
    </inkml:context>
    <inkml:brush xml:id="br0">
      <inkml:brushProperty name="width" value="0.23333" units="cm"/>
      <inkml:brushProperty name="height" value="0.46667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3874 352 0,'-76'0'0,"38"0"15,0 0-15,0 0 16,-569-38 156,570 38-157,-39 0-15,0 0 0,0 0 16,38 0-16,-38 0 16,1 0-16,37 0 15,0 0-15,0 0 16,0 0-16,0 0 15,0 0 1,-38 0-16,38 0 16,-37 0-16,37 0 15,-38 0-15,38 0 16,-38 0-16,38 0 16,0 0-16,0 0 15,0 0-15,0 0 16,1 0-1,-1 0 1,0 0 0,0 0-1,0 0-15,-38 0 16,0 0 0,76 38-16,-38-38 15,0 0-15,1 38 16,-1-38-16,0 0 15,0 38-15,-38 0 16,38-38-16,-38 38 16,38 38-16,0-76 15,-37 38-15,-1-1 16,38-37 0,0 38-16,0-38 15,0 0-15,0 38 16,0 0-16,0-38 15,38 38 1,-75-38-16,75 38 16,-38-38-16,38 38 15,-38 0-15,0-38 16,0 38-16,0-38 16,38 38-16,-38-38 15,0 0-15,38 38 16,-38-38-1,38 37 1,-38-37 0,38 38-16,0 0 15,-37-38-15,-1 38 16,38 0-16,0 0 16,-38 0-1,38 0-15,0 0 16,0 0-1,0 0 1,0 37 0,0-37-1,0 38-15,0-38 16,0 0-16,0 38 16,0-38-1,0 37-15,0-37 16,0 0-1,38 0 1,0 0-16,-38 38 16,0-38-1,37-38-15,-37 38 32,76 0-17,-76 0-15,0-1 16,38-37-16,-38 38 15,38 0-15,0-38 16,0 38 0,0 0-1,0-38-15,0 38 16,0-38-16,-1 38 16,39-38-16,0 38 15,0-38-15,0 0 16,0 38-16,-39 0 15,39-38-15,-38 0 16,0 0 0,0 0-16,0 0 15,0 0 1,-38 38-16,38-38 16,38 0-16,-1 0 15,1 0-15,0 38 16,0-38-16,38 0 15,-39 0-15,1 0 0,-38 0 16,0 0-16,0 0 16,0 0-1,0 0 1,0 0-16,0 0 16,0 0-1,-1 0-15,39 0 0,-38-38 16,38 38-1,-38 0 1,0 0 0,0 0-1,0 0 1,0 0 15,37 0-31,-37 0 16,38 0-16,-38 0 0,76 0 15,-1 0-15,-75 0 16,0 0-16,0 0 16,0 0-1,0 0-15,0 0 0,0 0 0,0 0 16,38 0 0,-1 0-16,-37 0 15,38 0-15,0 0 16,0 0-16,37-38 15,-37 38-15,-38 0 16,38 0 0,-38 0-16,76 0 15,-76 0-15,-1-38 16,1 38-16,38 0 16,0 0-16,-38 0 15,0 0-15,76 0 16,-76 0-16,37 0 15,39 0-15,-38 0 0,-38 0 16,76 0-16,-39 0 16,-37 0-16,0 0 15,0 0-15,38 0 16,-38 0-16,0 0 16,38 0-16,37 0 15,-75-38-15,0 38 0,38 0 16,0 0-16,0 0 15,-39 0-15,39 0 16,-38 0-16,38 0 16,-38 0-16,0 0 15,38 0-15,-38 0 16,-1 0 0,1 0-16,0 0 15,0 0-15,0 0 16,38 0-1,0 0 1,37 0 0,-37 0-16,-38 0 0,38 0 15,-38 0-15,0 0 16,0 0-16,0 0 0,0 0 16,0 0-1,-1 0-15,1-38 16,38 0-1,-38 38-15,0 0 16,0-38 0,0 38-16,0 0 15,0 0-15,0-38 16,-1 0-16,39 38 16,-76-38-16,38 38 15,0-38 1,-38 1-16,38 37 15,-38-38-15,38 38 0,-38-76 16,38 76-16,0 0 16,-38-38-16,38-38 15,-38 38 1,38 0 0,-1-38 15,1 39-16,-38-1 1,0 0-16,0 0 31,0 0-15,0 0 0,0 0-1,0 0 1,0-38-1,0 38 1,-38 1 0,38-1-16,0 0 15,-37 38-15,37-38 16,-38 0-16,0 0 16,0 38-1,0-76-15,0 76 16,-38-38-16,38 0 15,0 38-15,-75-75 16,75 37 0,-76 0-16,76 0 15,-76 38-15,39-38 16,37 0-16,0 38 16,-38-38-16,0 38 31,38 0-31,0-38 0,0 38 15,0 0-15,0-38 16,-37 38-16,75-38 16,-38 38-16,0 0 31,0 0-15,0 0-16,38-38 15,-38 38 1,0 0-1,0-37 1,-38 37 0,39-38-16,-1 38 15,0-38-15,0 0 16,0 38-16,0-38 16,0 38-16,-38-38 0,38 0 15,0 38-15,1 0 16,-1 0-16,-38-38 15,0 0-15,0 38 16,0-38-16,1 38 16,37-38 15,0 38-31,0-37 16,-38 37-1,38-38 1,-38 38-1,38-38-15,0 38 16,1 0 0,-1-38-16,0 38 15,38-38 1,-38 38-16,0 0 16,0 0-16,-38 0 15,38-38 1,0 38-1,0 0-15,-37 0 0,37 0 16,0 0 0,-38 0-1,38 0 1,0 0-16,0 0 16,0 0-16,-38 0 31,39 0 0,-39 0-31,0 0 16,38 0-1,0 0 1,0 0-16,0 0 16,38 38-16,-38-38 15,0 0 1,1 0-1,37 38 1,-38-38-16,0 0 109,-38 0-93,38 0 0,0 0-1,0 0 48,0 0-63,0 0 15,0 0-15,1 0 0,-1 0 16,0 0-16,0 0 16,0 0-1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A956D0-9DA4-45C0-8FB8-1712FC0CB0D5}" type="datetimeFigureOut">
              <a:rPr lang="es-ES" smtClean="0"/>
              <a:t>25/03/2025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587E2B-2C1D-4152-B286-5A014AD5F32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008253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err="1" smtClean="0"/>
              <a:t>Proposito</a:t>
            </a:r>
            <a:r>
              <a:rPr lang="es-ES" dirty="0" smtClean="0"/>
              <a:t> charla: dar</a:t>
            </a:r>
            <a:r>
              <a:rPr lang="es-ES" baseline="0" dirty="0" smtClean="0"/>
              <a:t> conocer TV. PREPARAR</a:t>
            </a:r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587E2B-2C1D-4152-B286-5A014AD5F323}" type="slidenum">
              <a:rPr lang="es-ES" smtClean="0"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691299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b="1" dirty="0" smtClean="0"/>
              <a:t>2, QUIEN LO INTERPRETA BUENA PRÁCTICA</a:t>
            </a:r>
            <a:r>
              <a:rPr lang="es-ES" b="1" baseline="0" dirty="0" smtClean="0"/>
              <a:t> CLÍNICA </a:t>
            </a:r>
            <a:r>
              <a:rPr lang="es-ES" b="1" dirty="0" smtClean="0"/>
              <a:t>.  HAY RESPETAR EL RECHAZO AL TTO</a:t>
            </a:r>
            <a:endParaRPr lang="es-ES" b="1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587E2B-2C1D-4152-B286-5A014AD5F323}" type="slidenum">
              <a:rPr lang="es-ES" smtClean="0"/>
              <a:t>17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1679515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/>
              <a:t>DISMINUYE SUFRIMIENTO INDIVIDUAL Y FAMILIAR. DISMINUYE LOS DUELOS PATOLOGICOS</a:t>
            </a:r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587E2B-2C1D-4152-B286-5A014AD5F323}" type="slidenum">
              <a:rPr lang="es-ES" smtClean="0"/>
              <a:t>18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5917068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/>
              <a:t>NOFICICAN EN 2 MESES AL OTORGANTE</a:t>
            </a:r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587E2B-2C1D-4152-B286-5A014AD5F323}" type="slidenum">
              <a:rPr lang="es-ES" smtClean="0"/>
              <a:t>19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798391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587E2B-2C1D-4152-B286-5A014AD5F323}" type="slidenum">
              <a:rPr lang="es-ES" smtClean="0"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897562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1" i="0" u="sng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SE INTENTA SALVAR ESTA SITUACIÓN----EVITA ITV NO DESEADAS. TENEMOS QUE PREGUNTAR A LA PERSONA. DESARROLLO LEGISLATIVO</a:t>
            </a:r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587E2B-2C1D-4152-B286-5A014AD5F323}" type="slidenum">
              <a:rPr lang="es-ES" smtClean="0"/>
              <a:t>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163244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/>
              <a:t>LIBERAMOS  RESPONSABILIDAD A NUESTROS FAMILIARES. OPINIONES  DIFERENTES. MEDICO PIENSA DIFERENTE Y ASI SIGUE DIP.MEDICO SIGUE TV</a:t>
            </a:r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587E2B-2C1D-4152-B286-5A014AD5F323}" type="slidenum">
              <a:rPr lang="es-ES" smtClean="0"/>
              <a:t>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381976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dirty="0" smtClean="0"/>
              <a:t>.QUE</a:t>
            </a:r>
            <a:r>
              <a:rPr lang="es-ES" baseline="0" dirty="0" smtClean="0"/>
              <a:t> ES PARA EL VIVIR CON CALIDAD DE VIDA- </a:t>
            </a:r>
            <a:r>
              <a:rPr lang="es-ES" b="1" baseline="0" dirty="0" smtClean="0"/>
              <a:t>VALORES-  PREFERENCIAS-CREENCIAS</a:t>
            </a:r>
            <a:endParaRPr lang="es-ES" b="1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587E2B-2C1D-4152-B286-5A014AD5F323}" type="slidenum">
              <a:rPr lang="es-ES" smtClean="0"/>
              <a:t>10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108853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/>
              <a:t>PACIENTE DECIDE QUE APARTADOS SE CUBREN O CUALES NO. AVISAN A LGIEN. </a:t>
            </a:r>
            <a:r>
              <a:rPr lang="es-ES" b="1" dirty="0" smtClean="0"/>
              <a:t>RITOS RELIGIOSOS</a:t>
            </a:r>
            <a:endParaRPr lang="es-ES" b="1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587E2B-2C1D-4152-B286-5A014AD5F323}" type="slidenum">
              <a:rPr lang="es-ES" smtClean="0"/>
              <a:t>12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039276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/>
              <a:t>HECHO DOCUMENTO LLEVAR A  UNA</a:t>
            </a:r>
            <a:r>
              <a:rPr lang="es-ES" baseline="0" dirty="0" smtClean="0"/>
              <a:t> UNIDAD HABILITADA Y ENVIAR AL REGISTRO</a:t>
            </a:r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587E2B-2C1D-4152-B286-5A014AD5F323}" type="slidenum">
              <a:rPr lang="es-ES" smtClean="0"/>
              <a:t>14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87137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/>
              <a:t>NO MUEVO PARPADOS .. DEDOS </a:t>
            </a:r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587E2B-2C1D-4152-B286-5A014AD5F323}" type="slidenum">
              <a:rPr lang="es-ES" smtClean="0"/>
              <a:t>15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386021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/>
              <a:t>NO MEDICO O FUNCIONARIO. </a:t>
            </a:r>
            <a:r>
              <a:rPr lang="es-ES" b="1" dirty="0" smtClean="0"/>
              <a:t>SI SE LE APLICA UN TTO O NO-</a:t>
            </a:r>
            <a:endParaRPr lang="es-ES" b="1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587E2B-2C1D-4152-B286-5A014AD5F323}" type="slidenum">
              <a:rPr lang="es-ES" smtClean="0"/>
              <a:t>16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416379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D15C8-3977-4E10-ADE8-0F07B1245797}" type="datetimeFigureOut">
              <a:rPr lang="es-ES" smtClean="0"/>
              <a:t>25/03/2025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1F626-B45C-446B-AFB3-0EA4447604B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28627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D15C8-3977-4E10-ADE8-0F07B1245797}" type="datetimeFigureOut">
              <a:rPr lang="es-ES" smtClean="0"/>
              <a:t>25/03/2025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1F626-B45C-446B-AFB3-0EA4447604B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237405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D15C8-3977-4E10-ADE8-0F07B1245797}" type="datetimeFigureOut">
              <a:rPr lang="es-ES" smtClean="0"/>
              <a:t>25/03/2025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1F626-B45C-446B-AFB3-0EA4447604B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76766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D15C8-3977-4E10-ADE8-0F07B1245797}" type="datetimeFigureOut">
              <a:rPr lang="es-ES" smtClean="0"/>
              <a:t>25/03/2025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1F626-B45C-446B-AFB3-0EA4447604B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629743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D15C8-3977-4E10-ADE8-0F07B1245797}" type="datetimeFigureOut">
              <a:rPr lang="es-ES" smtClean="0"/>
              <a:t>25/03/2025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1F626-B45C-446B-AFB3-0EA4447604B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28577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D15C8-3977-4E10-ADE8-0F07B1245797}" type="datetimeFigureOut">
              <a:rPr lang="es-ES" smtClean="0"/>
              <a:t>25/03/2025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1F626-B45C-446B-AFB3-0EA4447604B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81605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D15C8-3977-4E10-ADE8-0F07B1245797}" type="datetimeFigureOut">
              <a:rPr lang="es-ES" smtClean="0"/>
              <a:t>25/03/2025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1F626-B45C-446B-AFB3-0EA4447604B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36852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D15C8-3977-4E10-ADE8-0F07B1245797}" type="datetimeFigureOut">
              <a:rPr lang="es-ES" smtClean="0"/>
              <a:t>25/03/2025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1F626-B45C-446B-AFB3-0EA4447604B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227298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D15C8-3977-4E10-ADE8-0F07B1245797}" type="datetimeFigureOut">
              <a:rPr lang="es-ES" smtClean="0"/>
              <a:t>25/03/2025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1F626-B45C-446B-AFB3-0EA4447604B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646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D15C8-3977-4E10-ADE8-0F07B1245797}" type="datetimeFigureOut">
              <a:rPr lang="es-ES" smtClean="0"/>
              <a:t>25/03/2025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1F626-B45C-446B-AFB3-0EA4447604B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831812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D15C8-3977-4E10-ADE8-0F07B1245797}" type="datetimeFigureOut">
              <a:rPr lang="es-ES" smtClean="0"/>
              <a:t>25/03/2025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1F626-B45C-446B-AFB3-0EA4447604B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88815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1D15C8-3977-4E10-ADE8-0F07B1245797}" type="datetimeFigureOut">
              <a:rPr lang="es-ES" smtClean="0"/>
              <a:t>25/03/2025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51F626-B45C-446B-AFB3-0EA4447604B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03260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emf"/><Relationship Id="rId4" Type="http://schemas.openxmlformats.org/officeDocument/2006/relationships/customXml" Target="../ink/ink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8566" y="236450"/>
            <a:ext cx="3179928" cy="2275037"/>
          </a:xfrm>
          <a:prstGeom prst="rect">
            <a:avLst/>
          </a:prstGeom>
        </p:spPr>
      </p:pic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8180583" y="5833635"/>
            <a:ext cx="4499019" cy="1338263"/>
          </a:xfrm>
        </p:spPr>
        <p:txBody>
          <a:bodyPr/>
          <a:lstStyle/>
          <a:p>
            <a:r>
              <a:rPr lang="es-ES" sz="1600" dirty="0" smtClean="0">
                <a:latin typeface="AR JULIAN" panose="02000000000000000000" pitchFamily="2" charset="0"/>
              </a:rPr>
              <a:t>CARMEN VILLAR RODRÍGUEZ</a:t>
            </a:r>
          </a:p>
          <a:p>
            <a:r>
              <a:rPr lang="es-ES" sz="1200" b="1" dirty="0" smtClean="0">
                <a:solidFill>
                  <a:srgbClr val="0070C0"/>
                </a:solidFill>
                <a:latin typeface="AR JULIAN" panose="02000000000000000000" pitchFamily="2" charset="0"/>
              </a:rPr>
              <a:t>Enfermera familiar y comunitaria</a:t>
            </a:r>
          </a:p>
          <a:p>
            <a:r>
              <a:rPr lang="es-ES" sz="1200" b="1" dirty="0" smtClean="0">
                <a:latin typeface="AR JULIAN" panose="02000000000000000000" pitchFamily="2" charset="0"/>
              </a:rPr>
              <a:t>CENTRO DE SALUD TRUCHAS</a:t>
            </a:r>
            <a:endParaRPr lang="es-ES" sz="1200" b="1" dirty="0">
              <a:latin typeface="AR JULIAN" panose="02000000000000000000" pitchFamily="2" charset="0"/>
            </a:endParaRPr>
          </a:p>
        </p:txBody>
      </p:sp>
      <p:pic>
        <p:nvPicPr>
          <p:cNvPr id="6" name="Picture 28"/>
          <p:cNvPicPr/>
          <p:nvPr/>
        </p:nvPicPr>
        <p:blipFill>
          <a:blip r:embed="rId3"/>
          <a:stretch>
            <a:fillRect/>
          </a:stretch>
        </p:blipFill>
        <p:spPr>
          <a:xfrm>
            <a:off x="10307263" y="497361"/>
            <a:ext cx="1431925" cy="784860"/>
          </a:xfrm>
          <a:prstGeom prst="rect">
            <a:avLst/>
          </a:prstGeom>
        </p:spPr>
      </p:pic>
      <p:sp>
        <p:nvSpPr>
          <p:cNvPr id="2" name="CuadroTexto 1"/>
          <p:cNvSpPr txBox="1"/>
          <p:nvPr/>
        </p:nvSpPr>
        <p:spPr>
          <a:xfrm>
            <a:off x="1842868" y="3061430"/>
            <a:ext cx="877823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s-ES" sz="3600" dirty="0" smtClean="0">
                <a:latin typeface="AR JULIAN" panose="02000000000000000000" pitchFamily="2" charset="0"/>
              </a:rPr>
              <a:t>Documento de instrucciones previas </a:t>
            </a:r>
            <a:r>
              <a:rPr lang="es-ES" sz="2800" dirty="0" smtClean="0">
                <a:latin typeface="AR JULIAN" panose="02000000000000000000" pitchFamily="2" charset="0"/>
              </a:rPr>
              <a:t>(DIP)	   TESTAMENTO VITAL </a:t>
            </a:r>
            <a:r>
              <a:rPr lang="es-ES" sz="3600" dirty="0" smtClean="0">
                <a:latin typeface="AR JULIAN" panose="02000000000000000000" pitchFamily="2" charset="0"/>
              </a:rPr>
              <a:t>anticipado</a:t>
            </a:r>
            <a:endParaRPr lang="es-ES" sz="3600" dirty="0">
              <a:latin typeface="AR JULI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8261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2974446" y="1005234"/>
            <a:ext cx="8636498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es-ES" sz="1600" b="1" dirty="0" smtClean="0"/>
              <a:t>CONFIRMAMOS SI CONOCE EL OBJETIVO DE LA ENTREVISTA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es-ES" sz="1600" b="1" dirty="0"/>
              <a:t>PROPORCIONAMOS  INFORMACIÓN PERSONALIZADA SOBRRE EL PROCEDIMIENTO. 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es-ES" sz="1600" b="1" dirty="0" smtClean="0"/>
              <a:t>INTENTANMOS CONOCER……. </a:t>
            </a:r>
            <a:r>
              <a:rPr lang="es-ES" sz="1600" b="1" dirty="0" smtClean="0">
                <a:solidFill>
                  <a:srgbClr val="FF0000"/>
                </a:solidFill>
              </a:rPr>
              <a:t>QUE SABE DE SU EVOLUCIÓN DE SU ENFERMEDAD, QUE LE PREOCUPA, MIEDOS, DUDAS, QUIEN LE CUIDA RELACIONES FAMILIARES, NECESIDADES ETC.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es-ES" sz="1600" b="1" dirty="0" smtClean="0"/>
              <a:t>CONJUNTAMENTE/ Decisiones y elecciones /TTO QUE ACEPTA O RECHAZA/ EN QUE SIITUACIONES.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es-ES" sz="1600" b="1" dirty="0" smtClean="0"/>
              <a:t> ASESORAMOS </a:t>
            </a:r>
            <a:r>
              <a:rPr lang="es-ES" sz="1600" b="1" dirty="0"/>
              <a:t>Y AYUDAMOS A  IDENTIFICAR </a:t>
            </a:r>
            <a:r>
              <a:rPr lang="es-ES" sz="1600" b="1" dirty="0" smtClean="0"/>
              <a:t>SUS </a:t>
            </a:r>
            <a:r>
              <a:rPr lang="es-ES" sz="1600" b="1" dirty="0">
                <a:solidFill>
                  <a:srgbClr val="FF0000"/>
                </a:solidFill>
              </a:rPr>
              <a:t>VALORES / </a:t>
            </a:r>
            <a:r>
              <a:rPr lang="es-ES" sz="1600" b="1" dirty="0" smtClean="0">
                <a:solidFill>
                  <a:srgbClr val="FF0000"/>
                </a:solidFill>
              </a:rPr>
              <a:t>CREENCIAS,  PREFERENCIAS </a:t>
            </a:r>
            <a:r>
              <a:rPr lang="es-ES" sz="1600" b="1" dirty="0" smtClean="0"/>
              <a:t>Y RAZONES </a:t>
            </a:r>
            <a:r>
              <a:rPr lang="es-ES" sz="1600" b="1" dirty="0"/>
              <a:t>PARA </a:t>
            </a:r>
            <a:r>
              <a:rPr lang="es-ES" sz="1600" b="1" dirty="0" smtClean="0"/>
              <a:t>TOMARLAS. 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es-ES" sz="1600" b="1" dirty="0" smtClean="0"/>
              <a:t>QUÉ ES PARA EL VIVIR CON CALIDAD, CON DIGNIDAD..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es-ES" sz="1600" b="1" dirty="0" smtClean="0"/>
              <a:t>AYUDAMOS A BUSCAR LOS </a:t>
            </a:r>
            <a:r>
              <a:rPr lang="es-ES" sz="1600" b="1" dirty="0" smtClean="0">
                <a:solidFill>
                  <a:srgbClr val="FF0000"/>
                </a:solidFill>
              </a:rPr>
              <a:t>REPRESENTANTES</a:t>
            </a:r>
            <a:r>
              <a:rPr lang="es-ES" sz="1600" b="1" dirty="0" smtClean="0"/>
              <a:t> MÁS ADECUADOS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es-ES" sz="1600" b="1" dirty="0" smtClean="0"/>
              <a:t>CUMPLIMENTACIÓN DEL DOCUMENTO  PARA QUE SEA VALIDO Y  SU ENVIO A RIP DE CASTILLA Y LEÓN</a:t>
            </a:r>
            <a:endParaRPr lang="es-ES" sz="1600" b="1" dirty="0"/>
          </a:p>
        </p:txBody>
      </p:sp>
      <p:sp>
        <p:nvSpPr>
          <p:cNvPr id="5" name="Rectángulo 4"/>
          <p:cNvSpPr/>
          <p:nvPr/>
        </p:nvSpPr>
        <p:spPr>
          <a:xfrm>
            <a:off x="1221467" y="235793"/>
            <a:ext cx="3981283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4400" b="1" cap="none" spc="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CONTENIDO DIP</a:t>
            </a:r>
            <a:endParaRPr lang="es-ES" sz="44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pic>
        <p:nvPicPr>
          <p:cNvPr id="7" name="Picture 28"/>
          <p:cNvPicPr/>
          <p:nvPr/>
        </p:nvPicPr>
        <p:blipFill>
          <a:blip r:embed="rId3"/>
          <a:stretch>
            <a:fillRect/>
          </a:stretch>
        </p:blipFill>
        <p:spPr>
          <a:xfrm>
            <a:off x="10457389" y="235793"/>
            <a:ext cx="1431925" cy="784860"/>
          </a:xfrm>
          <a:prstGeom prst="rect">
            <a:avLst/>
          </a:prstGeom>
        </p:spPr>
      </p:pic>
      <p:sp>
        <p:nvSpPr>
          <p:cNvPr id="9" name="CuadroTexto 8"/>
          <p:cNvSpPr txBox="1"/>
          <p:nvPr/>
        </p:nvSpPr>
        <p:spPr>
          <a:xfrm rot="18600164">
            <a:off x="-556951" y="4732356"/>
            <a:ext cx="3976719" cy="40011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s-ES" sz="2000" b="1" dirty="0" smtClean="0"/>
              <a:t>DURANTE PROCESO DE ENTREVISTA</a:t>
            </a:r>
            <a:endParaRPr lang="es-ES" sz="2000" b="1" dirty="0"/>
          </a:p>
        </p:txBody>
      </p:sp>
    </p:spTree>
    <p:extLst>
      <p:ext uri="{BB962C8B-B14F-4D97-AF65-F5344CB8AC3E}">
        <p14:creationId xmlns:p14="http://schemas.microsoft.com/office/powerpoint/2010/main" val="3440261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87089" y="219192"/>
            <a:ext cx="329269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s-ES" sz="3600" b="1" dirty="0" smtClean="0">
                <a:ln w="13462">
                  <a:solidFill>
                    <a:prstClr val="white"/>
                  </a:solidFill>
                  <a:prstDash val="solid"/>
                </a:ln>
                <a:solidFill>
                  <a:prstClr val="black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4472C4"/>
                  </a:outerShdw>
                </a:effectLst>
              </a:rPr>
              <a:t>CONTENIDO DIP</a:t>
            </a:r>
            <a:endParaRPr lang="es-ES" sz="3600" b="1" dirty="0">
              <a:ln w="13462">
                <a:solidFill>
                  <a:prstClr val="white"/>
                </a:solidFill>
                <a:prstDash val="solid"/>
              </a:ln>
              <a:solidFill>
                <a:prstClr val="black">
                  <a:lumMod val="85000"/>
                  <a:lumOff val="15000"/>
                </a:prstClr>
              </a:solidFill>
              <a:effectLst>
                <a:outerShdw dist="38100" dir="2700000" algn="bl" rotWithShape="0">
                  <a:srgbClr val="4472C4"/>
                </a:outerShdw>
              </a:effectLst>
            </a:endParaRPr>
          </a:p>
        </p:txBody>
      </p:sp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1443210019"/>
              </p:ext>
            </p:extLst>
          </p:nvPr>
        </p:nvGraphicFramePr>
        <p:xfrm>
          <a:off x="586855" y="1130615"/>
          <a:ext cx="1134129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CuadroTexto 5"/>
          <p:cNvSpPr txBox="1"/>
          <p:nvPr/>
        </p:nvSpPr>
        <p:spPr>
          <a:xfrm>
            <a:off x="5418162" y="3943347"/>
            <a:ext cx="1678675" cy="584775"/>
          </a:xfrm>
          <a:prstGeom prst="rect">
            <a:avLst/>
          </a:prstGeom>
          <a:solidFill>
            <a:srgbClr val="FF00FF"/>
          </a:solidFill>
        </p:spPr>
        <p:txBody>
          <a:bodyPr wrap="square" rtlCol="0">
            <a:spAutoFit/>
          </a:bodyPr>
          <a:lstStyle/>
          <a:p>
            <a:r>
              <a:rPr lang="es-ES" sz="1600" dirty="0" smtClean="0"/>
              <a:t>        EN QUE         SITUACIONES</a:t>
            </a:r>
            <a:endParaRPr lang="es-ES" sz="1600" dirty="0"/>
          </a:p>
        </p:txBody>
      </p:sp>
      <p:pic>
        <p:nvPicPr>
          <p:cNvPr id="7" name="Picture 28"/>
          <p:cNvPicPr/>
          <p:nvPr/>
        </p:nvPicPr>
        <p:blipFill>
          <a:blip r:embed="rId7"/>
          <a:stretch>
            <a:fillRect/>
          </a:stretch>
        </p:blipFill>
        <p:spPr>
          <a:xfrm>
            <a:off x="10496220" y="149927"/>
            <a:ext cx="1431925" cy="784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8090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1634315" y="1269281"/>
            <a:ext cx="5380634" cy="40011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s-ES" sz="2000" dirty="0" smtClean="0"/>
              <a:t>Medidas de Adecuación del Esfuerzo Terapéutico</a:t>
            </a:r>
            <a:endParaRPr lang="es-ES" sz="2000" dirty="0"/>
          </a:p>
        </p:txBody>
      </p:sp>
      <p:sp>
        <p:nvSpPr>
          <p:cNvPr id="5" name="CuadroTexto 4"/>
          <p:cNvSpPr txBox="1"/>
          <p:nvPr/>
        </p:nvSpPr>
        <p:spPr>
          <a:xfrm>
            <a:off x="1130774" y="1991679"/>
            <a:ext cx="106084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Deterioro de órganos vitales           DEMENCIA EN FASE AVANZADA     Deterioro en el proceso de deglución</a:t>
            </a:r>
            <a:endParaRPr lang="es-ES" b="1" dirty="0"/>
          </a:p>
        </p:txBody>
      </p:sp>
      <p:sp>
        <p:nvSpPr>
          <p:cNvPr id="6" name="CuadroTexto 5"/>
          <p:cNvSpPr txBox="1"/>
          <p:nvPr/>
        </p:nvSpPr>
        <p:spPr>
          <a:xfrm>
            <a:off x="2470244" y="2670359"/>
            <a:ext cx="7569514" cy="40011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s-ES" sz="2000" dirty="0" smtClean="0"/>
              <a:t>Tratamientos contribuyen a mantener la situación de irreversibilidad</a:t>
            </a:r>
            <a:endParaRPr lang="es-ES" sz="2000" dirty="0"/>
          </a:p>
        </p:txBody>
      </p:sp>
      <p:sp>
        <p:nvSpPr>
          <p:cNvPr id="7" name="CuadroTexto 6"/>
          <p:cNvSpPr txBox="1"/>
          <p:nvPr/>
        </p:nvSpPr>
        <p:spPr>
          <a:xfrm>
            <a:off x="1634316" y="3441708"/>
            <a:ext cx="14193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Antibióticos</a:t>
            </a:r>
            <a:endParaRPr lang="es-ES" b="1" dirty="0"/>
          </a:p>
        </p:txBody>
      </p:sp>
      <p:sp>
        <p:nvSpPr>
          <p:cNvPr id="8" name="CuadroTexto 7"/>
          <p:cNvSpPr txBox="1"/>
          <p:nvPr/>
        </p:nvSpPr>
        <p:spPr>
          <a:xfrm>
            <a:off x="5151649" y="3444042"/>
            <a:ext cx="15967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C</a:t>
            </a:r>
            <a:r>
              <a:rPr lang="es-ES" b="1" dirty="0" smtClean="0"/>
              <a:t>orticoides</a:t>
            </a:r>
            <a:endParaRPr lang="es-ES" b="1" dirty="0"/>
          </a:p>
        </p:txBody>
      </p:sp>
      <p:sp>
        <p:nvSpPr>
          <p:cNvPr id="9" name="CuadroTexto 8"/>
          <p:cNvSpPr txBox="1"/>
          <p:nvPr/>
        </p:nvSpPr>
        <p:spPr>
          <a:xfrm>
            <a:off x="7871341" y="3417678"/>
            <a:ext cx="2756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Intervenciones quirúrgicas</a:t>
            </a:r>
            <a:endParaRPr lang="es-ES" b="1" dirty="0"/>
          </a:p>
        </p:txBody>
      </p:sp>
      <p:sp>
        <p:nvSpPr>
          <p:cNvPr id="12" name="CuadroTexto 11"/>
          <p:cNvSpPr txBox="1"/>
          <p:nvPr/>
        </p:nvSpPr>
        <p:spPr>
          <a:xfrm>
            <a:off x="2773114" y="4151166"/>
            <a:ext cx="6963773" cy="40011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S" b="1" dirty="0" smtClean="0"/>
              <a:t>           </a:t>
            </a:r>
            <a:r>
              <a:rPr lang="es-ES" sz="2000" b="1" dirty="0" smtClean="0"/>
              <a:t>Realización de procedimientos diagnósticos invasivos. </a:t>
            </a:r>
            <a:endParaRPr lang="es-ES" sz="2000" b="1" dirty="0"/>
          </a:p>
        </p:txBody>
      </p:sp>
      <p:sp>
        <p:nvSpPr>
          <p:cNvPr id="13" name="CuadroTexto 12"/>
          <p:cNvSpPr txBox="1"/>
          <p:nvPr/>
        </p:nvSpPr>
        <p:spPr>
          <a:xfrm>
            <a:off x="3512871" y="4848727"/>
            <a:ext cx="5103569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s-ES" dirty="0" smtClean="0"/>
              <a:t>Tratamientos que  ACEPTARIA </a:t>
            </a:r>
            <a:r>
              <a:rPr lang="es-ES" dirty="0" err="1" smtClean="0"/>
              <a:t>Ó</a:t>
            </a:r>
            <a:r>
              <a:rPr lang="es-ES" dirty="0" smtClean="0"/>
              <a:t> SOLICITARIA  </a:t>
            </a:r>
            <a:endParaRPr lang="es-ES" dirty="0"/>
          </a:p>
        </p:txBody>
      </p:sp>
      <p:sp>
        <p:nvSpPr>
          <p:cNvPr id="14" name="CuadroTexto 13"/>
          <p:cNvSpPr txBox="1"/>
          <p:nvPr/>
        </p:nvSpPr>
        <p:spPr>
          <a:xfrm>
            <a:off x="1130775" y="5484141"/>
            <a:ext cx="3212910" cy="40011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S" sz="2000" b="1" dirty="0" smtClean="0"/>
              <a:t>Tratamientos paliativos</a:t>
            </a:r>
            <a:endParaRPr lang="es-ES" sz="2000" b="1" dirty="0"/>
          </a:p>
        </p:txBody>
      </p:sp>
      <p:sp>
        <p:nvSpPr>
          <p:cNvPr id="15" name="CuadroTexto 14"/>
          <p:cNvSpPr txBox="1"/>
          <p:nvPr/>
        </p:nvSpPr>
        <p:spPr>
          <a:xfrm>
            <a:off x="8443226" y="5522825"/>
            <a:ext cx="2579999" cy="40011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S" sz="2000" b="1" dirty="0" smtClean="0"/>
              <a:t>Solicitud de eutanasia</a:t>
            </a:r>
            <a:endParaRPr lang="es-ES" sz="2000" b="1" dirty="0"/>
          </a:p>
        </p:txBody>
      </p:sp>
      <p:sp>
        <p:nvSpPr>
          <p:cNvPr id="16" name="CuadroTexto 15"/>
          <p:cNvSpPr txBox="1"/>
          <p:nvPr/>
        </p:nvSpPr>
        <p:spPr>
          <a:xfrm>
            <a:off x="886883" y="6071823"/>
            <a:ext cx="10736236" cy="64633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S" b="1" dirty="0" smtClean="0"/>
              <a:t>Otras decisiones: Ensayos clínicos, lugar de fallecimiento, acompañamiento, EXEQUIAS, PREFERENCIAS EN SUS ÚLTIMOS DÍAS.</a:t>
            </a:r>
            <a:endParaRPr lang="es-ES" b="1" dirty="0"/>
          </a:p>
        </p:txBody>
      </p:sp>
      <p:pic>
        <p:nvPicPr>
          <p:cNvPr id="17" name="Picture 28"/>
          <p:cNvPicPr/>
          <p:nvPr/>
        </p:nvPicPr>
        <p:blipFill>
          <a:blip r:embed="rId3"/>
          <a:stretch>
            <a:fillRect/>
          </a:stretch>
        </p:blipFill>
        <p:spPr>
          <a:xfrm>
            <a:off x="10307263" y="497361"/>
            <a:ext cx="1431925" cy="784860"/>
          </a:xfrm>
          <a:prstGeom prst="rect">
            <a:avLst/>
          </a:prstGeom>
        </p:spPr>
      </p:pic>
      <p:sp>
        <p:nvSpPr>
          <p:cNvPr id="18" name="CuadroTexto 17"/>
          <p:cNvSpPr txBox="1"/>
          <p:nvPr/>
        </p:nvSpPr>
        <p:spPr>
          <a:xfrm>
            <a:off x="5380876" y="5543488"/>
            <a:ext cx="1367561" cy="36933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S" b="1" dirty="0" smtClean="0"/>
              <a:t>SEDACIÓN</a:t>
            </a:r>
            <a:endParaRPr lang="es-ES" b="1" dirty="0"/>
          </a:p>
        </p:txBody>
      </p:sp>
      <p:sp>
        <p:nvSpPr>
          <p:cNvPr id="2" name="Rectángulo 1"/>
          <p:cNvSpPr/>
          <p:nvPr/>
        </p:nvSpPr>
        <p:spPr>
          <a:xfrm>
            <a:off x="505449" y="212614"/>
            <a:ext cx="329269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s-ES" sz="3600" b="1" dirty="0">
                <a:ln w="13462">
                  <a:solidFill>
                    <a:prstClr val="white"/>
                  </a:solidFill>
                  <a:prstDash val="solid"/>
                </a:ln>
                <a:solidFill>
                  <a:prstClr val="black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4472C4"/>
                  </a:outerShdw>
                </a:effectLst>
              </a:rPr>
              <a:t>CONTENIDO DIP</a:t>
            </a:r>
          </a:p>
        </p:txBody>
      </p:sp>
    </p:spTree>
    <p:extLst>
      <p:ext uri="{BB962C8B-B14F-4D97-AF65-F5344CB8AC3E}">
        <p14:creationId xmlns:p14="http://schemas.microsoft.com/office/powerpoint/2010/main" val="1174169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677615" y="157918"/>
            <a:ext cx="267541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s-ES" sz="3600" b="1" dirty="0" smtClean="0">
                <a:ln w="13462">
                  <a:solidFill>
                    <a:prstClr val="white"/>
                  </a:solidFill>
                  <a:prstDash val="solid"/>
                </a:ln>
                <a:solidFill>
                  <a:prstClr val="black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4472C4"/>
                  </a:outerShdw>
                </a:effectLst>
              </a:rPr>
              <a:t>VALORES </a:t>
            </a:r>
            <a:r>
              <a:rPr lang="es-ES" sz="3600" b="1" dirty="0">
                <a:ln w="13462">
                  <a:solidFill>
                    <a:prstClr val="white"/>
                  </a:solidFill>
                  <a:prstDash val="solid"/>
                </a:ln>
                <a:solidFill>
                  <a:prstClr val="black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4472C4"/>
                  </a:outerShdw>
                </a:effectLst>
              </a:rPr>
              <a:t>DIP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2015321" y="1473958"/>
            <a:ext cx="9130353" cy="49398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250000"/>
              </a:lnSpc>
              <a:buFont typeface="Wingdings" panose="05000000000000000000" pitchFamily="2" charset="2"/>
              <a:buChar char="q"/>
            </a:pPr>
            <a:r>
              <a:rPr lang="es-ES" b="1" dirty="0" smtClean="0"/>
              <a:t>ALIMENTARME SIN NECESIDAD DE MEDIDAS ARTIFICIALES</a:t>
            </a:r>
          </a:p>
          <a:p>
            <a:pPr marL="285750" indent="-285750">
              <a:lnSpc>
                <a:spcPct val="250000"/>
              </a:lnSpc>
              <a:buFont typeface="Wingdings" panose="05000000000000000000" pitchFamily="2" charset="2"/>
              <a:buChar char="q"/>
            </a:pPr>
            <a:r>
              <a:rPr lang="es-ES" b="1" dirty="0" smtClean="0"/>
              <a:t> PODER COMUNICARME CON AMIGOS, FAMILIA, ETC</a:t>
            </a:r>
          </a:p>
          <a:p>
            <a:pPr marL="285750" indent="-285750">
              <a:lnSpc>
                <a:spcPct val="250000"/>
              </a:lnSpc>
              <a:buFont typeface="Wingdings" panose="05000000000000000000" pitchFamily="2" charset="2"/>
              <a:buChar char="q"/>
            </a:pPr>
            <a:r>
              <a:rPr lang="es-ES" b="1" dirty="0" smtClean="0"/>
              <a:t>MOVERME CON LA MENOR AYUDA POSIBLE</a:t>
            </a:r>
          </a:p>
          <a:p>
            <a:pPr marL="285750" indent="-285750">
              <a:lnSpc>
                <a:spcPct val="250000"/>
              </a:lnSpc>
              <a:buFont typeface="Wingdings" panose="05000000000000000000" pitchFamily="2" charset="2"/>
              <a:buChar char="q"/>
            </a:pPr>
            <a:r>
              <a:rPr lang="es-ES" b="1" dirty="0" smtClean="0"/>
              <a:t>VIVIR SIN ESTAR CONECTADA A UNA MÁQUINA</a:t>
            </a:r>
          </a:p>
          <a:p>
            <a:pPr marL="285750" indent="-285750">
              <a:lnSpc>
                <a:spcPct val="250000"/>
              </a:lnSpc>
              <a:buFont typeface="Wingdings" panose="05000000000000000000" pitchFamily="2" charset="2"/>
              <a:buChar char="q"/>
            </a:pPr>
            <a:r>
              <a:rPr lang="es-ES" b="1" dirty="0" smtClean="0"/>
              <a:t>VIVIR CON EL MENOR DOLOR FÍSICO POSIBLE</a:t>
            </a:r>
          </a:p>
          <a:p>
            <a:pPr marL="285750" indent="-285750">
              <a:lnSpc>
                <a:spcPct val="250000"/>
              </a:lnSpc>
              <a:buFont typeface="Wingdings" panose="05000000000000000000" pitchFamily="2" charset="2"/>
              <a:buChar char="q"/>
            </a:pPr>
            <a:r>
              <a:rPr lang="es-ES" b="1" dirty="0" smtClean="0"/>
              <a:t>SER CUIDADO EN MI CASA</a:t>
            </a:r>
          </a:p>
          <a:p>
            <a:pPr marL="285750" indent="-285750">
              <a:lnSpc>
                <a:spcPct val="250000"/>
              </a:lnSpc>
              <a:buFont typeface="Wingdings" panose="05000000000000000000" pitchFamily="2" charset="2"/>
              <a:buChar char="q"/>
            </a:pPr>
            <a:r>
              <a:rPr lang="es-ES" b="1" dirty="0" smtClean="0"/>
              <a:t>PERMANECER EN MI DOMICILIO EN LOS ÚLTIMOS DÍAS DE MI VIDA</a:t>
            </a:r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3920679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4502727" y="1956000"/>
            <a:ext cx="40593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ANTE NOTARIO</a:t>
            </a:r>
            <a:endParaRPr lang="es-ES" b="1" dirty="0"/>
          </a:p>
        </p:txBody>
      </p:sp>
      <p:sp>
        <p:nvSpPr>
          <p:cNvPr id="4" name="CuadroTexto 3"/>
          <p:cNvSpPr txBox="1"/>
          <p:nvPr/>
        </p:nvSpPr>
        <p:spPr>
          <a:xfrm>
            <a:off x="4502727" y="3234647"/>
            <a:ext cx="42533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ANTE 3 TESTIGOS</a:t>
            </a:r>
            <a:endParaRPr lang="es-ES" b="1" dirty="0"/>
          </a:p>
        </p:txBody>
      </p:sp>
      <p:sp>
        <p:nvSpPr>
          <p:cNvPr id="5" name="CuadroTexto 4"/>
          <p:cNvSpPr txBox="1"/>
          <p:nvPr/>
        </p:nvSpPr>
        <p:spPr>
          <a:xfrm>
            <a:off x="4502727" y="4328628"/>
            <a:ext cx="46135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ANTE PERSONAL HABILITADO</a:t>
            </a:r>
            <a:endParaRPr lang="es-ES" b="1" dirty="0"/>
          </a:p>
        </p:txBody>
      </p:sp>
      <p:sp>
        <p:nvSpPr>
          <p:cNvPr id="6" name="Rectángulo 5"/>
          <p:cNvSpPr/>
          <p:nvPr/>
        </p:nvSpPr>
        <p:spPr>
          <a:xfrm>
            <a:off x="1501253" y="6069881"/>
            <a:ext cx="997651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" b="1" dirty="0" smtClean="0">
                <a:solidFill>
                  <a:prstClr val="black"/>
                </a:solidFill>
              </a:rPr>
              <a:t>VIGENCIA INDEFINIDA.-PUEDE </a:t>
            </a:r>
            <a:r>
              <a:rPr lang="es-ES" b="1" dirty="0">
                <a:solidFill>
                  <a:prstClr val="black"/>
                </a:solidFill>
              </a:rPr>
              <a:t>REVOCARSE/ MODIFICAR/ EN CUALQUIER MOMENTO DEJANDO CONSTANCIA POR ESCRITO</a:t>
            </a:r>
          </a:p>
        </p:txBody>
      </p:sp>
      <p:sp>
        <p:nvSpPr>
          <p:cNvPr id="7" name="Rectángulo 6"/>
          <p:cNvSpPr/>
          <p:nvPr/>
        </p:nvSpPr>
        <p:spPr>
          <a:xfrm>
            <a:off x="140676" y="208680"/>
            <a:ext cx="5700565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3200" b="1" cap="none" spc="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MODALIDADES D</a:t>
            </a:r>
            <a:r>
              <a:rPr lang="es-ES" sz="32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E</a:t>
            </a:r>
            <a:r>
              <a:rPr lang="es-ES" sz="3600" b="1" cap="none" spc="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DIP</a:t>
            </a:r>
            <a:endParaRPr lang="es-ES" sz="36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pic>
        <p:nvPicPr>
          <p:cNvPr id="8" name="Picture 28"/>
          <p:cNvPicPr/>
          <p:nvPr/>
        </p:nvPicPr>
        <p:blipFill>
          <a:blip r:embed="rId3"/>
          <a:stretch>
            <a:fillRect/>
          </a:stretch>
        </p:blipFill>
        <p:spPr>
          <a:xfrm>
            <a:off x="10307263" y="497361"/>
            <a:ext cx="1431925" cy="784860"/>
          </a:xfrm>
          <a:prstGeom prst="rect">
            <a:avLst/>
          </a:prstGeom>
        </p:spPr>
      </p:pic>
      <p:sp>
        <p:nvSpPr>
          <p:cNvPr id="2" name="CuadroTexto 1"/>
          <p:cNvSpPr txBox="1"/>
          <p:nvPr/>
        </p:nvSpPr>
        <p:spPr>
          <a:xfrm>
            <a:off x="1501253" y="5522420"/>
            <a:ext cx="91030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NO TIENE VALIDEZ LEGAL PLENA HASTA QUE NO QUEDA INSCRITO</a:t>
            </a:r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2457530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2279176" y="2825088"/>
            <a:ext cx="9362364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s-ES" dirty="0" smtClean="0"/>
              <a:t>    </a:t>
            </a:r>
            <a:r>
              <a:rPr lang="es-ES" b="1" u="sng" dirty="0" smtClean="0"/>
              <a:t>UNICA Y EXCLUSIVAMENTE </a:t>
            </a:r>
            <a:r>
              <a:rPr lang="es-ES" dirty="0" smtClean="0"/>
              <a:t>CUANDO  NO SE TIENE NINGUNA CAPACIDAD DE COMUNICACIÓN CON EL CUADRO MÉDICO</a:t>
            </a:r>
          </a:p>
          <a:p>
            <a:pPr>
              <a:lnSpc>
                <a:spcPct val="150000"/>
              </a:lnSpc>
            </a:pPr>
            <a:endParaRPr lang="es-ES" dirty="0" smtClean="0"/>
          </a:p>
          <a:p>
            <a:endParaRPr lang="es-ES" dirty="0"/>
          </a:p>
        </p:txBody>
      </p:sp>
      <p:sp>
        <p:nvSpPr>
          <p:cNvPr id="4" name="Rectángulo 3"/>
          <p:cNvSpPr/>
          <p:nvPr/>
        </p:nvSpPr>
        <p:spPr>
          <a:xfrm>
            <a:off x="0" y="166516"/>
            <a:ext cx="6173732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4400" b="1" cap="none" spc="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CUANDO SE EMPIEZA A APLICAR</a:t>
            </a:r>
            <a:endParaRPr lang="es-ES" sz="44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pic>
        <p:nvPicPr>
          <p:cNvPr id="5" name="Picture 28"/>
          <p:cNvPicPr/>
          <p:nvPr/>
        </p:nvPicPr>
        <p:blipFill>
          <a:blip r:embed="rId3"/>
          <a:stretch>
            <a:fillRect/>
          </a:stretch>
        </p:blipFill>
        <p:spPr>
          <a:xfrm>
            <a:off x="10307263" y="497361"/>
            <a:ext cx="1431925" cy="784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3458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2674960" y="1906660"/>
            <a:ext cx="7629099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v"/>
            </a:pPr>
            <a:r>
              <a:rPr lang="es-ES" sz="1600" b="1" dirty="0" smtClean="0"/>
              <a:t>SE PUEDEN </a:t>
            </a:r>
            <a:r>
              <a:rPr lang="es-ES" sz="1600" b="1" dirty="0"/>
              <a:t>NOMBRAR </a:t>
            </a:r>
            <a:r>
              <a:rPr lang="es-ES" sz="1600" b="1" dirty="0" smtClean="0"/>
              <a:t>1 O VARIOS </a:t>
            </a:r>
            <a:endParaRPr lang="es-ES" sz="1600" b="1" dirty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v"/>
            </a:pPr>
            <a:r>
              <a:rPr lang="es-ES" sz="1600" b="1" dirty="0" smtClean="0"/>
              <a:t>IMPORTANTE SEA UN FAMILIAR, PRÓXIMO Y COTIDIANO, QUE NOS CONOZCA BIEN Y SEPA NUESTRO PROYECTO VITAL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v"/>
            </a:pPr>
            <a:r>
              <a:rPr lang="es-ES" sz="1600" b="1" dirty="0" smtClean="0"/>
              <a:t> UNA PERSONA QUE HAYAMOS HABLADO EN PROFUNDIAD, DEBE SABER COMO QUERRIA VIVIR YO. MIS VALORES ESPIRITUALES, CREENCIAS,MIS DESEOS, PREFERENCIAS MANIFESTADAS DURANTE LOS AÑOS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v"/>
            </a:pPr>
            <a:r>
              <a:rPr lang="es-ES" sz="1600" b="1" dirty="0" smtClean="0"/>
              <a:t>TIENE QUE FIRMAR EL DOCUMENTO DE ACEPTACIÓN</a:t>
            </a:r>
          </a:p>
          <a:p>
            <a:pPr>
              <a:lnSpc>
                <a:spcPct val="200000"/>
              </a:lnSpc>
            </a:pPr>
            <a:endParaRPr lang="es-ES" sz="1600" b="1" dirty="0"/>
          </a:p>
        </p:txBody>
      </p:sp>
      <p:sp>
        <p:nvSpPr>
          <p:cNvPr id="4" name="CuadroTexto 3"/>
          <p:cNvSpPr txBox="1"/>
          <p:nvPr/>
        </p:nvSpPr>
        <p:spPr>
          <a:xfrm>
            <a:off x="2509733" y="5938533"/>
            <a:ext cx="716653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VA A SER LA VOZ  </a:t>
            </a:r>
            <a:r>
              <a:rPr lang="es-ES" b="1" dirty="0" smtClean="0"/>
              <a:t>PACIENTE.CASO DE DUDA CON EL MÉDICO VELARÁ POR QUE SE CUMPLA VOLUNTAD.</a:t>
            </a:r>
            <a:endParaRPr lang="es-ES" b="1" dirty="0"/>
          </a:p>
          <a:p>
            <a:endParaRPr lang="es-ES" dirty="0"/>
          </a:p>
        </p:txBody>
      </p:sp>
      <p:sp>
        <p:nvSpPr>
          <p:cNvPr id="5" name="Rectángulo 4"/>
          <p:cNvSpPr/>
          <p:nvPr/>
        </p:nvSpPr>
        <p:spPr>
          <a:xfrm>
            <a:off x="308207" y="440279"/>
            <a:ext cx="527650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4400" b="1" cap="none" spc="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REPRESENTANTES DIP</a:t>
            </a:r>
            <a:endParaRPr lang="es-ES" sz="44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pic>
        <p:nvPicPr>
          <p:cNvPr id="6" name="Picture 28"/>
          <p:cNvPicPr/>
          <p:nvPr/>
        </p:nvPicPr>
        <p:blipFill>
          <a:blip r:embed="rId3"/>
          <a:stretch>
            <a:fillRect/>
          </a:stretch>
        </p:blipFill>
        <p:spPr>
          <a:xfrm>
            <a:off x="10307263" y="497361"/>
            <a:ext cx="1431925" cy="784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0932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1871" y="2690331"/>
            <a:ext cx="1225402" cy="1237595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681871" y="705125"/>
            <a:ext cx="28956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s-ES" b="1" dirty="0" smtClean="0"/>
              <a:t>LIMITES A SU APLICACIÓN</a:t>
            </a:r>
            <a:endParaRPr lang="es-ES" b="1" dirty="0"/>
          </a:p>
        </p:txBody>
      </p:sp>
      <p:sp>
        <p:nvSpPr>
          <p:cNvPr id="8" name="CuadroTexto 7"/>
          <p:cNvSpPr txBox="1"/>
          <p:nvPr/>
        </p:nvSpPr>
        <p:spPr>
          <a:xfrm>
            <a:off x="3684609" y="2376433"/>
            <a:ext cx="5895833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v"/>
            </a:pPr>
            <a:r>
              <a:rPr lang="es-ES" sz="1600" b="1" dirty="0" smtClean="0"/>
              <a:t>VOLUNTADES  CONTRARIAS A LA LEY</a:t>
            </a:r>
            <a:endParaRPr lang="es-ES" sz="1600" b="1" dirty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v"/>
            </a:pPr>
            <a:r>
              <a:rPr lang="es-ES" sz="1600" b="1" dirty="0" smtClean="0"/>
              <a:t>CONTRARIAS     “LEX ARTIS”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v"/>
            </a:pPr>
            <a:r>
              <a:rPr lang="es-ES" sz="1600" b="1" dirty="0" smtClean="0"/>
              <a:t>LAS QUE NO SE CORRESPONDAN CON EL SUPUESTO DE HECHO PREVISTO EN EL MOMENTO DE MANIFESTARLAS</a:t>
            </a:r>
            <a:endParaRPr lang="es-ES" sz="1600" b="1" dirty="0"/>
          </a:p>
        </p:txBody>
      </p:sp>
      <p:sp>
        <p:nvSpPr>
          <p:cNvPr id="3" name="Rectángulo 2"/>
          <p:cNvSpPr/>
          <p:nvPr/>
        </p:nvSpPr>
        <p:spPr>
          <a:xfrm>
            <a:off x="1869743" y="6037755"/>
            <a:ext cx="9075761" cy="646331"/>
          </a:xfrm>
          <a:prstGeom prst="rect">
            <a:avLst/>
          </a:prstGeom>
          <a:solidFill>
            <a:srgbClr val="FFC000"/>
          </a:solidFill>
        </p:spPr>
        <p:txBody>
          <a:bodyPr wrap="square">
            <a:spAutoFit/>
          </a:bodyPr>
          <a:lstStyle/>
          <a:p>
            <a:pPr lvl="0"/>
            <a:r>
              <a:rPr lang="es-ES" b="1" dirty="0">
                <a:solidFill>
                  <a:prstClr val="black"/>
                </a:solidFill>
              </a:rPr>
              <a:t>DEBE PREVALECER. LA LIBERTAD Y DIGNIDAD </a:t>
            </a:r>
            <a:r>
              <a:rPr lang="es-ES" b="1" dirty="0" smtClean="0">
                <a:solidFill>
                  <a:prstClr val="black"/>
                </a:solidFill>
              </a:rPr>
              <a:t>DE LAS PERSONAS. UNA </a:t>
            </a:r>
            <a:r>
              <a:rPr lang="es-ES" b="1" dirty="0">
                <a:solidFill>
                  <a:prstClr val="black"/>
                </a:solidFill>
              </a:rPr>
              <a:t>VIDA DIGNA Y MUERTE DIGNA</a:t>
            </a:r>
          </a:p>
        </p:txBody>
      </p:sp>
      <p:pic>
        <p:nvPicPr>
          <p:cNvPr id="7" name="Picture 28"/>
          <p:cNvPicPr/>
          <p:nvPr/>
        </p:nvPicPr>
        <p:blipFill>
          <a:blip r:embed="rId4"/>
          <a:stretch>
            <a:fillRect/>
          </a:stretch>
        </p:blipFill>
        <p:spPr>
          <a:xfrm>
            <a:off x="10307263" y="497361"/>
            <a:ext cx="1431925" cy="784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8581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3029079" y="2162523"/>
            <a:ext cx="6885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DOCUMENTO LEGAL Y DE OBLIGADO CUMPLIMIENTO</a:t>
            </a:r>
            <a:endParaRPr lang="es-ES" b="1" u="sng" dirty="0"/>
          </a:p>
        </p:txBody>
      </p:sp>
      <p:sp>
        <p:nvSpPr>
          <p:cNvPr id="6" name="CuadroTexto 5"/>
          <p:cNvSpPr txBox="1"/>
          <p:nvPr/>
        </p:nvSpPr>
        <p:spPr>
          <a:xfrm>
            <a:off x="465284" y="367364"/>
            <a:ext cx="3342441" cy="523220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es-ES" sz="2000" dirty="0" smtClean="0"/>
              <a:t>EUIPO SANITARIO     </a:t>
            </a:r>
            <a:r>
              <a:rPr lang="es-ES" sz="2800" dirty="0" smtClean="0"/>
              <a:t>DIP</a:t>
            </a:r>
            <a:endParaRPr lang="es-ES" sz="2800" dirty="0"/>
          </a:p>
        </p:txBody>
      </p:sp>
      <p:sp>
        <p:nvSpPr>
          <p:cNvPr id="7" name="CuadroTexto 6"/>
          <p:cNvSpPr txBox="1"/>
          <p:nvPr/>
        </p:nvSpPr>
        <p:spPr>
          <a:xfrm>
            <a:off x="3029079" y="1575863"/>
            <a:ext cx="49268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DERECHO DE LA PERSONA</a:t>
            </a:r>
            <a:endParaRPr lang="es-ES" b="1" dirty="0"/>
          </a:p>
        </p:txBody>
      </p:sp>
      <p:sp>
        <p:nvSpPr>
          <p:cNvPr id="11" name="CuadroTexto 10"/>
          <p:cNvSpPr txBox="1"/>
          <p:nvPr/>
        </p:nvSpPr>
        <p:spPr>
          <a:xfrm>
            <a:off x="2493715" y="2859207"/>
            <a:ext cx="7956644" cy="373948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S" b="1" dirty="0" smtClean="0"/>
              <a:t>SE APLICAN:</a:t>
            </a:r>
          </a:p>
          <a:p>
            <a:pPr marL="1657350" lvl="3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1600" b="1" dirty="0" smtClean="0"/>
              <a:t>DAÑO CEREBRAL SEVERO E IRREVERSIBLE ( COMA,ESTADO VEGETATIVO PERMANENTE DE CONSCIENCIA)</a:t>
            </a:r>
          </a:p>
          <a:p>
            <a:pPr marL="1657350" lvl="3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1600" b="1" dirty="0" smtClean="0"/>
              <a:t> ENFERMEDAD AVANZADA E INCURABLE EN FASE TERMINAL</a:t>
            </a:r>
          </a:p>
          <a:p>
            <a:pPr marL="1657350" lvl="3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1600" b="1" dirty="0" smtClean="0"/>
              <a:t>ENF.  DEGENERATIVA DEL S N EN FASE AVANZADA</a:t>
            </a:r>
          </a:p>
          <a:p>
            <a:pPr marL="1657350" lvl="3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1600" b="1" dirty="0" smtClean="0"/>
              <a:t>ENF. DEGENERATIVA DEL SISTEMA NEUROMUSCULAR EN FASE AVANZADA (ELA. ESCLEROSIS MÚLTIPLE ETC. )</a:t>
            </a:r>
          </a:p>
          <a:p>
            <a:pPr marL="1657350" lvl="3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1600" b="1" dirty="0" smtClean="0"/>
              <a:t> ENFERMEDAD EN SITUACIÓN DE AGONÍA </a:t>
            </a:r>
          </a:p>
          <a:p>
            <a:pPr marL="1657350" lvl="3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1600" b="1" dirty="0" smtClean="0"/>
              <a:t>SITUACIÓN CLÍNICA GRAVE E IRRVERSIBLE</a:t>
            </a:r>
          </a:p>
          <a:p>
            <a:pPr marL="1657350" lvl="3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1600" b="1" dirty="0" smtClean="0"/>
              <a:t>CAPAZ ABVD</a:t>
            </a:r>
            <a:r>
              <a:rPr lang="es-ES" dirty="0"/>
              <a:t>	</a:t>
            </a:r>
          </a:p>
        </p:txBody>
      </p:sp>
      <p:pic>
        <p:nvPicPr>
          <p:cNvPr id="8" name="Picture 28"/>
          <p:cNvPicPr/>
          <p:nvPr/>
        </p:nvPicPr>
        <p:blipFill>
          <a:blip r:embed="rId3"/>
          <a:stretch>
            <a:fillRect/>
          </a:stretch>
        </p:blipFill>
        <p:spPr>
          <a:xfrm>
            <a:off x="10307263" y="497361"/>
            <a:ext cx="1431925" cy="784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5926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167072" y="1975091"/>
            <a:ext cx="53665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s-ES" b="1" dirty="0">
                <a:solidFill>
                  <a:prstClr val="black"/>
                </a:solidFill>
              </a:rPr>
              <a:t>IMPORTANTE QUE ESTE EN EL RIP DE CASTILLA Y LEÓN</a:t>
            </a:r>
          </a:p>
        </p:txBody>
      </p:sp>
      <p:sp>
        <p:nvSpPr>
          <p:cNvPr id="3" name="Rectángulo 2"/>
          <p:cNvSpPr/>
          <p:nvPr/>
        </p:nvSpPr>
        <p:spPr>
          <a:xfrm>
            <a:off x="3167072" y="2916788"/>
            <a:ext cx="37897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s-ES" b="1" dirty="0" smtClean="0">
                <a:solidFill>
                  <a:prstClr val="black"/>
                </a:solidFill>
              </a:rPr>
              <a:t> </a:t>
            </a:r>
            <a:r>
              <a:rPr lang="es-ES" b="1" dirty="0">
                <a:solidFill>
                  <a:prstClr val="black"/>
                </a:solidFill>
              </a:rPr>
              <a:t>ACCESIBLE EN OTRAS COMUNIDADES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627797" y="1023582"/>
            <a:ext cx="1637731" cy="36933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S" dirty="0" smtClean="0"/>
              <a:t>EFICACIA DIP</a:t>
            </a:r>
            <a:endParaRPr lang="es-ES" dirty="0"/>
          </a:p>
        </p:txBody>
      </p:sp>
      <p:sp>
        <p:nvSpPr>
          <p:cNvPr id="6" name="Rectángulo 5"/>
          <p:cNvSpPr/>
          <p:nvPr/>
        </p:nvSpPr>
        <p:spPr>
          <a:xfrm>
            <a:off x="3167072" y="3858485"/>
            <a:ext cx="49784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s-ES" b="1" dirty="0">
                <a:solidFill>
                  <a:prstClr val="black"/>
                </a:solidFill>
              </a:rPr>
              <a:t>CONSTARA EN LA HISTORIA CLINICA DEL PACIENTE</a:t>
            </a:r>
          </a:p>
        </p:txBody>
      </p:sp>
      <p:pic>
        <p:nvPicPr>
          <p:cNvPr id="7" name="Picture 28"/>
          <p:cNvPicPr/>
          <p:nvPr/>
        </p:nvPicPr>
        <p:blipFill>
          <a:blip r:embed="rId3"/>
          <a:stretch>
            <a:fillRect/>
          </a:stretch>
        </p:blipFill>
        <p:spPr>
          <a:xfrm>
            <a:off x="10307263" y="497361"/>
            <a:ext cx="1431925" cy="784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9413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8"/>
          <p:cNvPicPr/>
          <p:nvPr/>
        </p:nvPicPr>
        <p:blipFill>
          <a:blip r:embed="rId3"/>
          <a:stretch>
            <a:fillRect/>
          </a:stretch>
        </p:blipFill>
        <p:spPr>
          <a:xfrm>
            <a:off x="10402798" y="293567"/>
            <a:ext cx="1431925" cy="784860"/>
          </a:xfrm>
          <a:prstGeom prst="rect">
            <a:avLst/>
          </a:prstGeom>
        </p:spPr>
      </p:pic>
      <p:sp>
        <p:nvSpPr>
          <p:cNvPr id="8" name="Rectángulo 7"/>
          <p:cNvSpPr/>
          <p:nvPr/>
        </p:nvSpPr>
        <p:spPr>
          <a:xfrm>
            <a:off x="6168886" y="1247840"/>
            <a:ext cx="1847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s-ES" sz="54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sp>
        <p:nvSpPr>
          <p:cNvPr id="12" name="CuadroTexto 11"/>
          <p:cNvSpPr txBox="1"/>
          <p:nvPr/>
        </p:nvSpPr>
        <p:spPr>
          <a:xfrm>
            <a:off x="3628958" y="3014801"/>
            <a:ext cx="748980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 smtClean="0"/>
              <a:t>Objetivos: - </a:t>
            </a:r>
            <a:r>
              <a:rPr lang="es-ES" sz="2800" b="1" dirty="0" smtClean="0"/>
              <a:t>Orientar y describir los pasos a seguir en la elaboración del DIP</a:t>
            </a:r>
            <a:endParaRPr lang="es-ES" sz="2800" b="1" dirty="0" smtClean="0"/>
          </a:p>
          <a:p>
            <a:r>
              <a:rPr lang="es-ES" sz="2800" b="1" dirty="0"/>
              <a:t> </a:t>
            </a:r>
            <a:r>
              <a:rPr lang="es-ES" sz="2800" b="1" dirty="0" smtClean="0"/>
              <a:t>                   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626280" y="1417117"/>
            <a:ext cx="19258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 smtClean="0"/>
              <a:t>Propósito</a:t>
            </a:r>
            <a:endParaRPr lang="es-ES" sz="3200" b="1" dirty="0"/>
          </a:p>
        </p:txBody>
      </p:sp>
      <p:sp>
        <p:nvSpPr>
          <p:cNvPr id="16" name="CuadroTexto 15"/>
          <p:cNvSpPr txBox="1"/>
          <p:nvPr/>
        </p:nvSpPr>
        <p:spPr>
          <a:xfrm>
            <a:off x="8835381" y="5143578"/>
            <a:ext cx="2725399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 smtClean="0"/>
              <a:t>Porqué</a:t>
            </a:r>
            <a:r>
              <a:rPr lang="es-ES" sz="2400" b="1" dirty="0" smtClean="0"/>
              <a:t> ES importante</a:t>
            </a:r>
            <a:endParaRPr lang="es-ES" sz="2400" b="1" dirty="0"/>
          </a:p>
        </p:txBody>
      </p:sp>
      <p:sp>
        <p:nvSpPr>
          <p:cNvPr id="14" name="Flecha doblada hacia arriba 13"/>
          <p:cNvSpPr/>
          <p:nvPr/>
        </p:nvSpPr>
        <p:spPr>
          <a:xfrm rot="5400000">
            <a:off x="2274009" y="2450731"/>
            <a:ext cx="1365776" cy="1128141"/>
          </a:xfrm>
          <a:prstGeom prst="bent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8" name="Imagen 1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11145" y="4448574"/>
            <a:ext cx="1154716" cy="1390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0999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6" grpId="0"/>
      <p:bldP spid="16" grpId="0"/>
      <p:bldP spid="14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559557" y="668740"/>
            <a:ext cx="2961563" cy="36933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S" dirty="0" smtClean="0"/>
              <a:t>SISTEMA INFORMÁTICO FOTO</a:t>
            </a:r>
            <a:endParaRPr lang="es-ES" dirty="0"/>
          </a:p>
        </p:txBody>
      </p:sp>
      <p:pic>
        <p:nvPicPr>
          <p:cNvPr id="3" name="Picture 28"/>
          <p:cNvPicPr/>
          <p:nvPr/>
        </p:nvPicPr>
        <p:blipFill>
          <a:blip r:embed="rId2"/>
          <a:stretch>
            <a:fillRect/>
          </a:stretch>
        </p:blipFill>
        <p:spPr>
          <a:xfrm>
            <a:off x="10307263" y="497361"/>
            <a:ext cx="1431925" cy="784860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002" y="1719618"/>
            <a:ext cx="10507541" cy="3875964"/>
          </a:xfrm>
          <a:prstGeom prst="rect">
            <a:avLst/>
          </a:prstGeom>
        </p:spPr>
      </p:pic>
      <p:sp>
        <p:nvSpPr>
          <p:cNvPr id="6" name="Pentágono 5"/>
          <p:cNvSpPr/>
          <p:nvPr/>
        </p:nvSpPr>
        <p:spPr>
          <a:xfrm>
            <a:off x="1581174" y="3366863"/>
            <a:ext cx="2251881" cy="290737"/>
          </a:xfrm>
          <a:prstGeom prst="homePlat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Pentágono 8"/>
          <p:cNvSpPr/>
          <p:nvPr/>
        </p:nvSpPr>
        <p:spPr>
          <a:xfrm>
            <a:off x="5281684" y="3390648"/>
            <a:ext cx="1214650" cy="266952"/>
          </a:xfrm>
          <a:prstGeom prst="homePlat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Pentágono 9"/>
          <p:cNvSpPr/>
          <p:nvPr/>
        </p:nvSpPr>
        <p:spPr>
          <a:xfrm>
            <a:off x="4345829" y="3366863"/>
            <a:ext cx="567365" cy="290737"/>
          </a:xfrm>
          <a:prstGeom prst="homePlat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27830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532262" y="312695"/>
            <a:ext cx="2961563" cy="36933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S" dirty="0" smtClean="0"/>
              <a:t>SISTEMA INFORMÁTICO FOTO</a:t>
            </a:r>
            <a:endParaRPr lang="es-ES" dirty="0"/>
          </a:p>
        </p:txBody>
      </p:sp>
      <p:pic>
        <p:nvPicPr>
          <p:cNvPr id="3" name="Picture 28"/>
          <p:cNvPicPr/>
          <p:nvPr/>
        </p:nvPicPr>
        <p:blipFill>
          <a:blip r:embed="rId2"/>
          <a:stretch>
            <a:fillRect/>
          </a:stretch>
        </p:blipFill>
        <p:spPr>
          <a:xfrm>
            <a:off x="10334558" y="104931"/>
            <a:ext cx="1431925" cy="784860"/>
          </a:xfrm>
          <a:prstGeom prst="rect">
            <a:avLst/>
          </a:prstGeom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497" y="889791"/>
            <a:ext cx="11138986" cy="5519677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5" name="Entrada de lápiz 4"/>
              <p14:cNvContentPartPr/>
              <p14:nvPr/>
            </p14:nvContentPartPr>
            <p14:xfrm>
              <a:off x="802805" y="1210707"/>
              <a:ext cx="2955240" cy="988560"/>
            </p14:xfrm>
          </p:contentPart>
        </mc:Choice>
        <mc:Fallback xmlns="">
          <p:pic>
            <p:nvPicPr>
              <p:cNvPr id="5" name="Entrada de lápiz 4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760685" y="1126827"/>
                <a:ext cx="3039480" cy="11563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661211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/>
          <p:cNvSpPr/>
          <p:nvPr/>
        </p:nvSpPr>
        <p:spPr>
          <a:xfrm>
            <a:off x="3333211" y="4450735"/>
            <a:ext cx="74251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1400" b="1" dirty="0" smtClean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Urbano</a:t>
            </a:r>
            <a:endParaRPr lang="es-ES" sz="2000" dirty="0"/>
          </a:p>
        </p:txBody>
      </p:sp>
      <p:sp>
        <p:nvSpPr>
          <p:cNvPr id="10" name="Rectángulo 9"/>
          <p:cNvSpPr/>
          <p:nvPr/>
        </p:nvSpPr>
        <p:spPr>
          <a:xfrm>
            <a:off x="3419070" y="4758512"/>
            <a:ext cx="689612" cy="3126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400" b="1" dirty="0" smtClean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16.367</a:t>
            </a:r>
            <a:endParaRPr lang="es-ES" sz="12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pic>
        <p:nvPicPr>
          <p:cNvPr id="14" name="Imagen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3959" y="1788695"/>
            <a:ext cx="8911988" cy="4748582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1335944" y="230240"/>
            <a:ext cx="4136808" cy="5232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FF00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 smtClean="0">
                <a:latin typeface="+mj-lt"/>
              </a:rPr>
              <a:t>Datos</a:t>
            </a:r>
            <a:r>
              <a:rPr lang="es-ES" sz="2400" b="1" dirty="0" smtClean="0">
                <a:latin typeface="+mj-lt"/>
              </a:rPr>
              <a:t>         CASTILLA Y LEÓN</a:t>
            </a:r>
            <a:endParaRPr lang="es-ES" sz="2400" b="1" dirty="0">
              <a:latin typeface="+mj-lt"/>
            </a:endParaRPr>
          </a:p>
        </p:txBody>
      </p:sp>
      <p:pic>
        <p:nvPicPr>
          <p:cNvPr id="6" name="Picture 28"/>
          <p:cNvPicPr/>
          <p:nvPr/>
        </p:nvPicPr>
        <p:blipFill>
          <a:blip r:embed="rId3"/>
          <a:stretch>
            <a:fillRect/>
          </a:stretch>
        </p:blipFill>
        <p:spPr>
          <a:xfrm>
            <a:off x="10307263" y="497361"/>
            <a:ext cx="1431925" cy="784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0726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2142699" y="2103845"/>
            <a:ext cx="85434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QUE EXISTE ESTE DOCUMENTO LEGAL PARA CONOCIMIENTO DE TODA LA POBLACIÓN</a:t>
            </a:r>
            <a:endParaRPr lang="es-ES" b="1" dirty="0"/>
          </a:p>
        </p:txBody>
      </p:sp>
      <p:sp>
        <p:nvSpPr>
          <p:cNvPr id="3" name="CuadroTexto 2"/>
          <p:cNvSpPr txBox="1"/>
          <p:nvPr/>
        </p:nvSpPr>
        <p:spPr>
          <a:xfrm>
            <a:off x="3437128" y="4476129"/>
            <a:ext cx="53574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REALIZAR EN EL CENTRO DE SALUD DE TRUCHAS</a:t>
            </a:r>
            <a:endParaRPr lang="es-ES" b="1" dirty="0"/>
          </a:p>
        </p:txBody>
      </p:sp>
      <p:sp>
        <p:nvSpPr>
          <p:cNvPr id="4" name="CuadroTexto 3"/>
          <p:cNvSpPr txBox="1"/>
          <p:nvPr/>
        </p:nvSpPr>
        <p:spPr>
          <a:xfrm>
            <a:off x="2409031" y="5179204"/>
            <a:ext cx="7413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AYUDARÁ A TOMAR DECISIONES CUANDO SE ACERCA EL FINAL DE LA VIDA</a:t>
            </a:r>
            <a:endParaRPr lang="es-ES" b="1" dirty="0"/>
          </a:p>
        </p:txBody>
      </p:sp>
      <p:sp>
        <p:nvSpPr>
          <p:cNvPr id="5" name="Rectángulo 4"/>
          <p:cNvSpPr/>
          <p:nvPr/>
        </p:nvSpPr>
        <p:spPr>
          <a:xfrm>
            <a:off x="1236938" y="439397"/>
            <a:ext cx="44140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DE TODO ESTO</a:t>
            </a:r>
            <a:endParaRPr lang="es-ES" sz="54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3970237" y="3612788"/>
            <a:ext cx="30186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COMO SE ELABORA UN DIP</a:t>
            </a:r>
            <a:endParaRPr lang="es-ES" b="1" dirty="0"/>
          </a:p>
        </p:txBody>
      </p:sp>
      <p:sp>
        <p:nvSpPr>
          <p:cNvPr id="7" name="CuadroTexto 6"/>
          <p:cNvSpPr txBox="1"/>
          <p:nvPr/>
        </p:nvSpPr>
        <p:spPr>
          <a:xfrm>
            <a:off x="4326338" y="2858316"/>
            <a:ext cx="23064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NO ES OBLIGATORIO</a:t>
            </a:r>
            <a:endParaRPr lang="es-ES" b="1" dirty="0"/>
          </a:p>
        </p:txBody>
      </p:sp>
      <p:sp>
        <p:nvSpPr>
          <p:cNvPr id="8" name="CuadroTexto 7"/>
          <p:cNvSpPr txBox="1"/>
          <p:nvPr/>
        </p:nvSpPr>
        <p:spPr>
          <a:xfrm>
            <a:off x="1651379" y="5985072"/>
            <a:ext cx="8502555" cy="646331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s-ES" b="1" dirty="0" smtClean="0"/>
              <a:t>LOS SANITARIOS ESTAMOS A VUESTRA DISPOSICIÓN PARA HABLAR DE ESTE TEMA Y ACLARAR POSIBLES DUDAS</a:t>
            </a:r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3386767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7" grpId="0"/>
      <p:bldP spid="8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9237" y="2008881"/>
            <a:ext cx="4599294" cy="3739486"/>
          </a:xfrm>
          <a:prstGeom prst="rect">
            <a:avLst/>
          </a:prstGeom>
        </p:spPr>
      </p:pic>
      <p:pic>
        <p:nvPicPr>
          <p:cNvPr id="5" name="Picture 26"/>
          <p:cNvPicPr/>
          <p:nvPr/>
        </p:nvPicPr>
        <p:blipFill>
          <a:blip r:embed="rId3"/>
          <a:stretch>
            <a:fillRect/>
          </a:stretch>
        </p:blipFill>
        <p:spPr>
          <a:xfrm>
            <a:off x="194967" y="343343"/>
            <a:ext cx="1500505" cy="939800"/>
          </a:xfrm>
          <a:prstGeom prst="rect">
            <a:avLst/>
          </a:prstGeom>
        </p:spPr>
      </p:pic>
      <p:pic>
        <p:nvPicPr>
          <p:cNvPr id="6" name="Picture 28"/>
          <p:cNvPicPr/>
          <p:nvPr/>
        </p:nvPicPr>
        <p:blipFill>
          <a:blip r:embed="rId4"/>
          <a:stretch>
            <a:fillRect/>
          </a:stretch>
        </p:blipFill>
        <p:spPr>
          <a:xfrm>
            <a:off x="10416445" y="498283"/>
            <a:ext cx="1431925" cy="784860"/>
          </a:xfrm>
          <a:prstGeom prst="rect">
            <a:avLst/>
          </a:prstGeom>
        </p:spPr>
      </p:pic>
      <p:sp>
        <p:nvSpPr>
          <p:cNvPr id="4" name="Llamada de nube 3"/>
          <p:cNvSpPr/>
          <p:nvPr/>
        </p:nvSpPr>
        <p:spPr>
          <a:xfrm rot="21227633">
            <a:off x="2265527" y="3493827"/>
            <a:ext cx="6526833" cy="1337481"/>
          </a:xfrm>
          <a:prstGeom prst="cloudCallou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dirty="0" smtClean="0"/>
              <a:t>GRACIASSSSS</a:t>
            </a: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3770845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1555965" y="1621136"/>
            <a:ext cx="98073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ES" b="1" dirty="0" smtClean="0"/>
              <a:t>DOCUMENTO LEGAL EN EL QUE UNA PERSONA MANIFIESTA POR ANTICIPADO SU VOLUNTAD ACERCA DE LOS:</a:t>
            </a:r>
            <a:endParaRPr lang="es-ES" b="1" dirty="0"/>
          </a:p>
        </p:txBody>
      </p:sp>
      <p:sp>
        <p:nvSpPr>
          <p:cNvPr id="6" name="CuadroTexto 5"/>
          <p:cNvSpPr txBox="1"/>
          <p:nvPr/>
        </p:nvSpPr>
        <p:spPr>
          <a:xfrm>
            <a:off x="1634832" y="2801335"/>
            <a:ext cx="9571519" cy="507831"/>
          </a:xfrm>
          <a:prstGeom prst="rect">
            <a:avLst/>
          </a:prstGeom>
          <a:solidFill>
            <a:srgbClr val="00B050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ES" b="1" dirty="0" smtClean="0"/>
              <a:t> </a:t>
            </a:r>
            <a:r>
              <a:rPr lang="es-ES" sz="1600" b="1" dirty="0" smtClean="0"/>
              <a:t> CUIDADOS Y  TRATAMIENTO DE SU SALUD  y / O, SOBRE DESTINO DE SU CUERPO , ÓRGANOS</a:t>
            </a:r>
            <a:endParaRPr lang="es-ES" b="1" dirty="0" smtClean="0"/>
          </a:p>
        </p:txBody>
      </p:sp>
      <p:sp>
        <p:nvSpPr>
          <p:cNvPr id="3" name="CuadroTexto 2"/>
          <p:cNvSpPr txBox="1"/>
          <p:nvPr/>
        </p:nvSpPr>
        <p:spPr>
          <a:xfrm>
            <a:off x="1634833" y="5446418"/>
            <a:ext cx="9571519" cy="369332"/>
          </a:xfrm>
          <a:prstGeom prst="rect">
            <a:avLst/>
          </a:prstGeom>
          <a:solidFill>
            <a:srgbClr val="92D050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sz="1600" b="1" dirty="0" smtClean="0"/>
              <a:t>- </a:t>
            </a:r>
            <a:r>
              <a:rPr lang="es-ES" sz="1600" b="1" u="sng" dirty="0" smtClean="0"/>
              <a:t>NO</a:t>
            </a:r>
            <a:r>
              <a:rPr lang="es-ES" sz="1600" b="1" dirty="0" smtClean="0"/>
              <a:t> PUEDA EXPRESAR SU VOLUNTAD O </a:t>
            </a:r>
            <a:r>
              <a:rPr lang="es-ES" sz="1600" b="1" u="sng" dirty="0" smtClean="0"/>
              <a:t>NO</a:t>
            </a:r>
            <a:r>
              <a:rPr lang="es-ES" sz="1600" b="1" dirty="0" smtClean="0"/>
              <a:t> TENGA CAPACIDAD PARA HACERLO</a:t>
            </a:r>
            <a:r>
              <a:rPr lang="es-ES" dirty="0"/>
              <a:t>	</a:t>
            </a:r>
            <a:r>
              <a:rPr lang="es-ES" dirty="0" smtClean="0"/>
              <a:t>	</a:t>
            </a:r>
            <a:endParaRPr lang="es-ES" dirty="0"/>
          </a:p>
        </p:txBody>
      </p:sp>
      <p:sp>
        <p:nvSpPr>
          <p:cNvPr id="8" name="CuadroTexto 7"/>
          <p:cNvSpPr txBox="1"/>
          <p:nvPr/>
        </p:nvSpPr>
        <p:spPr>
          <a:xfrm>
            <a:off x="692724" y="4065961"/>
            <a:ext cx="1190668" cy="37764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lvl="0"/>
            <a:r>
              <a:rPr lang="es-ES" b="1" u="sng" dirty="0">
                <a:solidFill>
                  <a:prstClr val="black"/>
                </a:solidFill>
              </a:rPr>
              <a:t>CUANDO:</a:t>
            </a:r>
            <a:endParaRPr lang="es-ES" sz="1600" b="1" u="sng" dirty="0">
              <a:solidFill>
                <a:prstClr val="black"/>
              </a:solidFill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549768" y="260896"/>
            <a:ext cx="3457292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4400" b="1" cap="none" spc="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QUÉ ES EL DIP</a:t>
            </a:r>
            <a:endParaRPr lang="es-ES" sz="44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pic>
        <p:nvPicPr>
          <p:cNvPr id="9" name="Picture 28"/>
          <p:cNvPicPr/>
          <p:nvPr/>
        </p:nvPicPr>
        <p:blipFill>
          <a:blip r:embed="rId3"/>
          <a:stretch>
            <a:fillRect/>
          </a:stretch>
        </p:blipFill>
        <p:spPr>
          <a:xfrm>
            <a:off x="10307263" y="497361"/>
            <a:ext cx="1431925" cy="784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5877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3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565904" y="178250"/>
            <a:ext cx="409984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s-ES" sz="2400" b="1" dirty="0" smtClean="0">
                <a:ln w="13462">
                  <a:solidFill>
                    <a:prstClr val="white"/>
                  </a:solidFill>
                  <a:prstDash val="solid"/>
                </a:ln>
                <a:solidFill>
                  <a:prstClr val="black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4472C4"/>
                  </a:outerShdw>
                </a:effectLst>
              </a:rPr>
              <a:t>QUIEN PUEDE HACERLO </a:t>
            </a:r>
            <a:r>
              <a:rPr lang="es-ES" sz="4400" b="1" dirty="0">
                <a:ln w="13462">
                  <a:solidFill>
                    <a:prstClr val="white"/>
                  </a:solidFill>
                  <a:prstDash val="solid"/>
                </a:ln>
                <a:solidFill>
                  <a:prstClr val="black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4472C4"/>
                  </a:outerShdw>
                </a:effectLst>
              </a:rPr>
              <a:t>DIP</a:t>
            </a: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33795" y="377509"/>
            <a:ext cx="1432684" cy="780356"/>
          </a:xfrm>
          <a:prstGeom prst="rect">
            <a:avLst/>
          </a:prstGeom>
        </p:spPr>
      </p:pic>
      <p:sp>
        <p:nvSpPr>
          <p:cNvPr id="4" name="CuadroTexto 3"/>
          <p:cNvSpPr txBox="1"/>
          <p:nvPr/>
        </p:nvSpPr>
        <p:spPr>
          <a:xfrm>
            <a:off x="3084394" y="1828800"/>
            <a:ext cx="5622877" cy="27847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es-ES" b="1" dirty="0" smtClean="0"/>
              <a:t>MAYOR DE EDAD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es-ES" b="1" dirty="0" smtClean="0"/>
              <a:t>CON CAPACIDAD SUFICIENTE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es-ES" b="1" dirty="0" smtClean="0"/>
              <a:t>DE FORMA LIBRE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es-ES" b="1" dirty="0" smtClean="0"/>
              <a:t>SIN IMPORTAR EL TIPO DE RESIDENCIA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es-ES" b="1" dirty="0" smtClean="0"/>
              <a:t>PUEDE ESTAR HOSPITALIZADO O NO</a:t>
            </a:r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1794769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403089" y="1196076"/>
            <a:ext cx="99038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" b="1" dirty="0" smtClean="0"/>
              <a:t>LEY 41/2002 DE 14 DE NOVIEMBRE  DE AUTONOMIA DEL PACIENTE</a:t>
            </a:r>
            <a:endParaRPr lang="es-ES" b="1" dirty="0"/>
          </a:p>
        </p:txBody>
      </p:sp>
      <p:sp>
        <p:nvSpPr>
          <p:cNvPr id="9" name="CuadroTexto 8"/>
          <p:cNvSpPr txBox="1"/>
          <p:nvPr/>
        </p:nvSpPr>
        <p:spPr>
          <a:xfrm>
            <a:off x="2866029" y="2138615"/>
            <a:ext cx="6526513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s-ES" sz="1600" b="1" dirty="0" smtClean="0"/>
              <a:t>Articulo 8</a:t>
            </a:r>
            <a:r>
              <a:rPr lang="es-ES" dirty="0" smtClean="0"/>
              <a:t>.- </a:t>
            </a:r>
            <a:r>
              <a:rPr lang="es-ES" sz="1400" dirty="0" smtClean="0"/>
              <a:t>CONSENTIMIENTO INFORMADO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s-ES" sz="1400" b="1" dirty="0" smtClean="0"/>
              <a:t>Articulo 9- </a:t>
            </a:r>
            <a:r>
              <a:rPr lang="es-ES" sz="1400" dirty="0" smtClean="0"/>
              <a:t>LIMITES DEL C INFORMADO Y CONSENTIMIENTO POR REPRESENTACIÓN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s-ES" sz="1400" b="1" dirty="0" smtClean="0"/>
              <a:t>Articulo 10</a:t>
            </a:r>
            <a:r>
              <a:rPr lang="es-ES" sz="1400" dirty="0" smtClean="0"/>
              <a:t>.- CONDICIONES DE LA INFORMACIÓN Y CONSENTIMIENTO POR ESCRITO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s-ES" sz="1600" b="1" dirty="0" smtClean="0"/>
              <a:t>Articulo 11.- </a:t>
            </a:r>
            <a:r>
              <a:rPr lang="es-ES" sz="1400" b="1" dirty="0" smtClean="0"/>
              <a:t>DOCUMENTO DE INSTRUCCIONES PREVIAS</a:t>
            </a:r>
            <a:endParaRPr lang="es-ES" sz="1400" b="1" dirty="0"/>
          </a:p>
        </p:txBody>
      </p:sp>
      <p:sp>
        <p:nvSpPr>
          <p:cNvPr id="11" name="CuadroTexto 10"/>
          <p:cNvSpPr txBox="1"/>
          <p:nvPr/>
        </p:nvSpPr>
        <p:spPr>
          <a:xfrm>
            <a:off x="2402006" y="279494"/>
            <a:ext cx="6426559" cy="46166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FF00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smtClean="0">
                <a:latin typeface="+mj-lt"/>
              </a:rPr>
              <a:t>DERECHO A FORMULAR INSTRUCCIONES PREVIAS</a:t>
            </a:r>
            <a:endParaRPr lang="es-ES" sz="2400" b="1" dirty="0">
              <a:latin typeface="+mj-lt"/>
            </a:endParaRPr>
          </a:p>
        </p:txBody>
      </p:sp>
      <p:sp>
        <p:nvSpPr>
          <p:cNvPr id="13" name="Rectángulo 12"/>
          <p:cNvSpPr/>
          <p:nvPr/>
        </p:nvSpPr>
        <p:spPr>
          <a:xfrm>
            <a:off x="536261" y="5087582"/>
            <a:ext cx="7884407" cy="8803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b="1" dirty="0">
                <a:solidFill>
                  <a:prstClr val="black"/>
                </a:solidFill>
              </a:rPr>
              <a:t>DECRETO </a:t>
            </a:r>
            <a:r>
              <a:rPr lang="es-ES" b="1" dirty="0" smtClean="0">
                <a:solidFill>
                  <a:prstClr val="black"/>
                </a:solidFill>
              </a:rPr>
              <a:t>23/2024 </a:t>
            </a:r>
            <a:r>
              <a:rPr lang="es-ES" b="1" dirty="0">
                <a:solidFill>
                  <a:prstClr val="black"/>
                </a:solidFill>
              </a:rPr>
              <a:t>DE 21 DE NOVIEMBRE </a:t>
            </a:r>
            <a:r>
              <a:rPr lang="es-ES" dirty="0">
                <a:solidFill>
                  <a:prstClr val="black"/>
                </a:solidFill>
              </a:rPr>
              <a:t>REGULA EL DOCUMENTO DE INSTRUCCIONES PREVIAS EN EL AMBITO SANITARIO</a:t>
            </a:r>
            <a:endParaRPr lang="es-ES" dirty="0"/>
          </a:p>
        </p:txBody>
      </p:sp>
      <p:pic>
        <p:nvPicPr>
          <p:cNvPr id="7" name="Picture 28"/>
          <p:cNvPicPr/>
          <p:nvPr/>
        </p:nvPicPr>
        <p:blipFill>
          <a:blip r:embed="rId2"/>
          <a:stretch>
            <a:fillRect/>
          </a:stretch>
        </p:blipFill>
        <p:spPr>
          <a:xfrm>
            <a:off x="10307263" y="497361"/>
            <a:ext cx="1431925" cy="784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3542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17200941">
            <a:off x="-616760" y="3626421"/>
            <a:ext cx="3905410" cy="514622"/>
          </a:xfrm>
          <a:solidFill>
            <a:schemeClr val="accent1">
              <a:lumMod val="20000"/>
              <a:lumOff val="80000"/>
            </a:schemeClr>
          </a:solidFill>
          <a:ln>
            <a:solidFill>
              <a:srgbClr val="FF00FF"/>
            </a:solidFill>
          </a:ln>
        </p:spPr>
        <p:txBody>
          <a:bodyPr>
            <a:normAutofit/>
          </a:bodyPr>
          <a:lstStyle/>
          <a:p>
            <a:pPr algn="ctr"/>
            <a:r>
              <a:rPr lang="es-ES" sz="2000" b="1" dirty="0" smtClean="0"/>
              <a:t>ARTICULO 11.-LEY 41/2002</a:t>
            </a:r>
            <a:endParaRPr lang="es-ES" sz="2000" b="1" dirty="0"/>
          </a:p>
        </p:txBody>
      </p:sp>
      <p:sp>
        <p:nvSpPr>
          <p:cNvPr id="5" name="CuadroTexto 4"/>
          <p:cNvSpPr txBox="1"/>
          <p:nvPr/>
        </p:nvSpPr>
        <p:spPr>
          <a:xfrm>
            <a:off x="2625559" y="4802282"/>
            <a:ext cx="9144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250000"/>
              </a:lnSpc>
              <a:buFont typeface="Wingdings" panose="05000000000000000000" pitchFamily="2" charset="2"/>
              <a:buChar char="§"/>
            </a:pPr>
            <a:r>
              <a:rPr lang="es-ES" b="1" dirty="0" smtClean="0"/>
              <a:t>PREVÉ LA CREACIÓN  DEL REGISTRO NACIONAL DE INSTRUCCIONES PREVIAS</a:t>
            </a:r>
          </a:p>
          <a:p>
            <a:pPr marL="285750" indent="-285750">
              <a:lnSpc>
                <a:spcPct val="250000"/>
              </a:lnSpc>
              <a:buFont typeface="Wingdings" panose="05000000000000000000" pitchFamily="2" charset="2"/>
              <a:buChar char="q"/>
            </a:pPr>
            <a:endParaRPr lang="es-ES" dirty="0"/>
          </a:p>
        </p:txBody>
      </p:sp>
      <p:sp>
        <p:nvSpPr>
          <p:cNvPr id="7" name="CuadroTexto 6"/>
          <p:cNvSpPr txBox="1"/>
          <p:nvPr/>
        </p:nvSpPr>
        <p:spPr>
          <a:xfrm>
            <a:off x="2571450" y="2459743"/>
            <a:ext cx="8036417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lnSpc>
                <a:spcPct val="250000"/>
              </a:lnSpc>
              <a:buFont typeface="Wingdings" panose="05000000000000000000" pitchFamily="2" charset="2"/>
              <a:buChar char="v"/>
            </a:pPr>
            <a:r>
              <a:rPr lang="es-ES" b="1" dirty="0" smtClean="0">
                <a:solidFill>
                  <a:prstClr val="black"/>
                </a:solidFill>
              </a:rPr>
              <a:t>RECONOCE EL DERECHO A FORMULAR INSTRUCCIONES PREVIAS</a:t>
            </a:r>
            <a:endParaRPr lang="es-ES" b="1" dirty="0">
              <a:solidFill>
                <a:prstClr val="black"/>
              </a:solidFill>
            </a:endParaRPr>
          </a:p>
        </p:txBody>
      </p:sp>
      <p:sp>
        <p:nvSpPr>
          <p:cNvPr id="8" name="CuadroTexto 7"/>
          <p:cNvSpPr txBox="1"/>
          <p:nvPr/>
        </p:nvSpPr>
        <p:spPr>
          <a:xfrm>
            <a:off x="2571450" y="3180393"/>
            <a:ext cx="7302321" cy="6726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lnSpc>
                <a:spcPct val="250000"/>
              </a:lnSpc>
              <a:buFont typeface="Arial" panose="020B0604020202020204" pitchFamily="34" charset="0"/>
              <a:buChar char="•"/>
            </a:pPr>
            <a:r>
              <a:rPr lang="es-ES" b="1" dirty="0">
                <a:solidFill>
                  <a:prstClr val="black"/>
                </a:solidFill>
              </a:rPr>
              <a:t>INDICA QUE CADA SERVICIO DE SALUD REGULARÁ EL PROCEDIMIENTO</a:t>
            </a:r>
          </a:p>
        </p:txBody>
      </p:sp>
      <p:sp>
        <p:nvSpPr>
          <p:cNvPr id="9" name="CuadroTexto 8"/>
          <p:cNvSpPr txBox="1"/>
          <p:nvPr/>
        </p:nvSpPr>
        <p:spPr>
          <a:xfrm>
            <a:off x="2625559" y="3886680"/>
            <a:ext cx="8036417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lnSpc>
                <a:spcPct val="250000"/>
              </a:lnSpc>
              <a:buFont typeface="Wingdings" panose="05000000000000000000" pitchFamily="2" charset="2"/>
              <a:buChar char="v"/>
            </a:pPr>
            <a:r>
              <a:rPr lang="es-ES" b="1" dirty="0">
                <a:solidFill>
                  <a:prstClr val="black"/>
                </a:solidFill>
              </a:rPr>
              <a:t>ESTABLECE LOS LIMITES DE SU APLIACIÓN</a:t>
            </a:r>
          </a:p>
        </p:txBody>
      </p:sp>
      <p:sp>
        <p:nvSpPr>
          <p:cNvPr id="11" name="CuadroTexto 10"/>
          <p:cNvSpPr txBox="1"/>
          <p:nvPr/>
        </p:nvSpPr>
        <p:spPr>
          <a:xfrm>
            <a:off x="2625559" y="321830"/>
            <a:ext cx="6441744" cy="46166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FF00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smtClean="0">
                <a:latin typeface="+mj-lt"/>
              </a:rPr>
              <a:t>DERECHO A FORMULAR INSTRUCCIONES PREVIAS</a:t>
            </a:r>
            <a:endParaRPr lang="es-ES" sz="2400" b="1" dirty="0">
              <a:latin typeface="+mj-lt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929660" y="912987"/>
            <a:ext cx="2826415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44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DIP.- LEGAL</a:t>
            </a:r>
            <a:endParaRPr lang="es-ES" sz="44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pic>
        <p:nvPicPr>
          <p:cNvPr id="10" name="Picture 28"/>
          <p:cNvPicPr/>
          <p:nvPr/>
        </p:nvPicPr>
        <p:blipFill>
          <a:blip r:embed="rId2"/>
          <a:stretch>
            <a:fillRect/>
          </a:stretch>
        </p:blipFill>
        <p:spPr>
          <a:xfrm>
            <a:off x="10307263" y="497361"/>
            <a:ext cx="1431925" cy="784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2974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ceso alternativo 4"/>
          <p:cNvSpPr/>
          <p:nvPr/>
        </p:nvSpPr>
        <p:spPr>
          <a:xfrm>
            <a:off x="4313517" y="2799444"/>
            <a:ext cx="4229981" cy="1854443"/>
          </a:xfrm>
          <a:prstGeom prst="flowChartAlternateProcess">
            <a:avLst/>
          </a:prstGeom>
          <a:ln w="76200">
            <a:solidFill>
              <a:srgbClr val="00B0F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s-ES" b="1" dirty="0" smtClean="0"/>
              <a:t>AUTONOMIA DE DECISIÓN</a:t>
            </a:r>
            <a:r>
              <a:rPr lang="es-ES" b="1" dirty="0" smtClean="0"/>
              <a:t>/</a:t>
            </a:r>
          </a:p>
          <a:p>
            <a:pPr algn="ctr">
              <a:lnSpc>
                <a:spcPct val="150000"/>
              </a:lnSpc>
            </a:pPr>
            <a:r>
              <a:rPr lang="es-ES" b="1" dirty="0" smtClean="0"/>
              <a:t> </a:t>
            </a:r>
            <a:r>
              <a:rPr lang="es-ES" b="1" dirty="0" smtClean="0"/>
              <a:t>INDIVIDUAL ASESORADA</a:t>
            </a:r>
          </a:p>
          <a:p>
            <a:pPr algn="ctr">
              <a:lnSpc>
                <a:spcPct val="150000"/>
              </a:lnSpc>
            </a:pPr>
            <a:r>
              <a:rPr lang="es-ES" b="1" dirty="0" smtClean="0"/>
              <a:t>LIMITACIÓN </a:t>
            </a:r>
            <a:r>
              <a:rPr lang="es-ES" b="1" dirty="0"/>
              <a:t>TERPÉUTICA- </a:t>
            </a:r>
          </a:p>
        </p:txBody>
      </p:sp>
      <p:pic>
        <p:nvPicPr>
          <p:cNvPr id="8" name="Picture 28"/>
          <p:cNvPicPr/>
          <p:nvPr/>
        </p:nvPicPr>
        <p:blipFill>
          <a:blip r:embed="rId3"/>
          <a:stretch>
            <a:fillRect/>
          </a:stretch>
        </p:blipFill>
        <p:spPr>
          <a:xfrm>
            <a:off x="10307263" y="497361"/>
            <a:ext cx="1431925" cy="784860"/>
          </a:xfrm>
          <a:prstGeom prst="rect">
            <a:avLst/>
          </a:prstGeom>
        </p:spPr>
      </p:pic>
      <p:sp>
        <p:nvSpPr>
          <p:cNvPr id="2" name="CuadroTexto 1"/>
          <p:cNvSpPr txBox="1"/>
          <p:nvPr/>
        </p:nvSpPr>
        <p:spPr>
          <a:xfrm>
            <a:off x="583076" y="312695"/>
            <a:ext cx="4971563" cy="46166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S" b="1" dirty="0" smtClean="0"/>
              <a:t>RELACIÓN CLÍNICA CON LOS SANITARIOS </a:t>
            </a:r>
            <a:r>
              <a:rPr lang="es-ES" sz="2400" b="1" dirty="0" smtClean="0"/>
              <a:t>DIP</a:t>
            </a:r>
            <a:endParaRPr lang="es-ES" sz="2400" b="1" dirty="0"/>
          </a:p>
        </p:txBody>
      </p:sp>
    </p:spTree>
    <p:extLst>
      <p:ext uri="{BB962C8B-B14F-4D97-AF65-F5344CB8AC3E}">
        <p14:creationId xmlns:p14="http://schemas.microsoft.com/office/powerpoint/2010/main" val="3816031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3238425" y="2103470"/>
            <a:ext cx="8028385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300000"/>
              </a:lnSpc>
              <a:buFont typeface="Arial" panose="020B0604020202020204" pitchFamily="34" charset="0"/>
              <a:buChar char="•"/>
            </a:pPr>
            <a:r>
              <a:rPr lang="es-ES" sz="1600" b="1" dirty="0" smtClean="0"/>
              <a:t>GARANTIZA QUE SE RESPETEN LOS DESEOS DEL PACIENTE</a:t>
            </a:r>
          </a:p>
          <a:p>
            <a:pPr marL="285750" indent="-285750">
              <a:lnSpc>
                <a:spcPct val="300000"/>
              </a:lnSpc>
              <a:buFont typeface="Arial" panose="020B0604020202020204" pitchFamily="34" charset="0"/>
              <a:buChar char="•"/>
            </a:pPr>
            <a:r>
              <a:rPr lang="es-ES" sz="1600" b="1" dirty="0" smtClean="0"/>
              <a:t>FACILITA LA TOMA DE DECISIONES MÉDICAS</a:t>
            </a:r>
            <a:endParaRPr lang="es-ES" sz="1600" b="1" dirty="0"/>
          </a:p>
          <a:p>
            <a:pPr marL="285750" indent="-285750">
              <a:lnSpc>
                <a:spcPct val="300000"/>
              </a:lnSpc>
              <a:buFont typeface="Arial" panose="020B0604020202020204" pitchFamily="34" charset="0"/>
              <a:buChar char="•"/>
            </a:pPr>
            <a:r>
              <a:rPr lang="es-ES" sz="1600" b="1" dirty="0" smtClean="0"/>
              <a:t>EVITA CONFLICTOS FAMILIARES</a:t>
            </a:r>
          </a:p>
          <a:p>
            <a:pPr marL="285750" indent="-285750">
              <a:lnSpc>
                <a:spcPct val="300000"/>
              </a:lnSpc>
              <a:buFont typeface="Arial" panose="020B0604020202020204" pitchFamily="34" charset="0"/>
              <a:buChar char="•"/>
            </a:pPr>
            <a:r>
              <a:rPr lang="es-ES" sz="1600" b="1" dirty="0" smtClean="0"/>
              <a:t>NOMBRAR UN REPRESENTANTE</a:t>
            </a:r>
          </a:p>
        </p:txBody>
      </p:sp>
      <p:sp>
        <p:nvSpPr>
          <p:cNvPr id="4" name="Rectángulo 3"/>
          <p:cNvSpPr/>
          <p:nvPr/>
        </p:nvSpPr>
        <p:spPr>
          <a:xfrm>
            <a:off x="616475" y="464231"/>
            <a:ext cx="5936690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44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VENTAJAS DE HACER DIP</a:t>
            </a:r>
            <a:endParaRPr lang="es-ES" sz="44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pic>
        <p:nvPicPr>
          <p:cNvPr id="5" name="Picture 28"/>
          <p:cNvPicPr/>
          <p:nvPr/>
        </p:nvPicPr>
        <p:blipFill>
          <a:blip r:embed="rId3"/>
          <a:stretch>
            <a:fillRect/>
          </a:stretch>
        </p:blipFill>
        <p:spPr>
          <a:xfrm>
            <a:off x="10307263" y="497361"/>
            <a:ext cx="1431925" cy="784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886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900516" y="696865"/>
            <a:ext cx="1670650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s-ES" sz="4800" b="1" dirty="0">
                <a:ln w="13462">
                  <a:solidFill>
                    <a:prstClr val="white"/>
                  </a:solidFill>
                  <a:prstDash val="solid"/>
                </a:ln>
                <a:solidFill>
                  <a:prstClr val="black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4472C4"/>
                  </a:outerShdw>
                </a:effectLst>
              </a:rPr>
              <a:t>Como</a:t>
            </a:r>
            <a:endParaRPr lang="es-ES" dirty="0">
              <a:solidFill>
                <a:prstClr val="black"/>
              </a:solidFill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5064000" y="3048022"/>
            <a:ext cx="3319975" cy="369332"/>
          </a:xfrm>
          <a:prstGeom prst="rect">
            <a:avLst/>
          </a:prstGeom>
          <a:solidFill>
            <a:srgbClr val="FFC000"/>
          </a:solidFill>
          <a:ln>
            <a:solidFill>
              <a:schemeClr val="bg2">
                <a:lumMod val="1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 smtClean="0"/>
              <a:t>CENTRO DE SALUD DE TRUCHAS</a:t>
            </a:r>
            <a:endParaRPr lang="es-ES" b="1" dirty="0"/>
          </a:p>
        </p:txBody>
      </p:sp>
      <p:sp>
        <p:nvSpPr>
          <p:cNvPr id="4" name="CuadroTexto 3"/>
          <p:cNvSpPr txBox="1"/>
          <p:nvPr/>
        </p:nvSpPr>
        <p:spPr>
          <a:xfrm>
            <a:off x="4422054" y="3893855"/>
            <a:ext cx="5131559" cy="369332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es-ES" b="1" dirty="0" smtClean="0"/>
              <a:t>CUALQUIER CENTRO DE SALUD DEL ÁREA DE LEÓN</a:t>
            </a:r>
            <a:endParaRPr lang="es-ES" b="1" dirty="0"/>
          </a:p>
        </p:txBody>
      </p:sp>
      <p:sp>
        <p:nvSpPr>
          <p:cNvPr id="5" name="CuadroTexto 4"/>
          <p:cNvSpPr txBox="1"/>
          <p:nvPr/>
        </p:nvSpPr>
        <p:spPr>
          <a:xfrm>
            <a:off x="4608195" y="4707038"/>
            <a:ext cx="3042031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S" b="1" dirty="0" smtClean="0"/>
              <a:t>GERENCIA DE SALUD DE LEÓN</a:t>
            </a:r>
            <a:endParaRPr lang="es-ES" b="1" dirty="0"/>
          </a:p>
        </p:txBody>
      </p:sp>
      <p:sp>
        <p:nvSpPr>
          <p:cNvPr id="6" name="CuadroTexto 5"/>
          <p:cNvSpPr txBox="1"/>
          <p:nvPr/>
        </p:nvSpPr>
        <p:spPr>
          <a:xfrm>
            <a:off x="5183137" y="1158530"/>
            <a:ext cx="235487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 smtClean="0"/>
              <a:t>SOLICITUD DE CITA</a:t>
            </a:r>
            <a:endParaRPr lang="es-ES" sz="2000" b="1" dirty="0"/>
          </a:p>
        </p:txBody>
      </p:sp>
      <p:sp>
        <p:nvSpPr>
          <p:cNvPr id="7" name="Rectángulo 6"/>
          <p:cNvSpPr/>
          <p:nvPr/>
        </p:nvSpPr>
        <p:spPr>
          <a:xfrm>
            <a:off x="900516" y="2586665"/>
            <a:ext cx="187262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4800" b="1" dirty="0" smtClean="0">
                <a:ln w="13462">
                  <a:solidFill>
                    <a:prstClr val="white"/>
                  </a:solidFill>
                  <a:prstDash val="solid"/>
                </a:ln>
                <a:solidFill>
                  <a:prstClr val="black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4472C4"/>
                  </a:outerShdw>
                </a:effectLst>
              </a:rPr>
              <a:t>Donde</a:t>
            </a:r>
            <a:endParaRPr lang="es-ES" dirty="0"/>
          </a:p>
        </p:txBody>
      </p:sp>
      <p:sp>
        <p:nvSpPr>
          <p:cNvPr id="8" name="Rectángulo 7"/>
          <p:cNvSpPr/>
          <p:nvPr/>
        </p:nvSpPr>
        <p:spPr>
          <a:xfrm>
            <a:off x="900516" y="5619004"/>
            <a:ext cx="282096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s-ES" sz="4800" b="1" dirty="0" smtClean="0">
                <a:ln w="13462">
                  <a:solidFill>
                    <a:prstClr val="white"/>
                  </a:solidFill>
                  <a:prstDash val="solid"/>
                </a:ln>
                <a:solidFill>
                  <a:prstClr val="black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4472C4"/>
                  </a:outerShdw>
                </a:effectLst>
              </a:rPr>
              <a:t>Requisitos</a:t>
            </a:r>
            <a:endParaRPr lang="es-ES" dirty="0">
              <a:solidFill>
                <a:prstClr val="black"/>
              </a:solidFill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4608195" y="5964072"/>
            <a:ext cx="53956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b="1" dirty="0" smtClean="0"/>
              <a:t>D.N.I O PASAPORTE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b="1" dirty="0" smtClean="0"/>
              <a:t>CUMPLIMENTANDO EL ANEXO CORRESPONDIENTE</a:t>
            </a:r>
            <a:endParaRPr lang="es-ES" b="1" dirty="0"/>
          </a:p>
        </p:txBody>
      </p:sp>
      <p:sp>
        <p:nvSpPr>
          <p:cNvPr id="10" name="Corchetes 9"/>
          <p:cNvSpPr/>
          <p:nvPr/>
        </p:nvSpPr>
        <p:spPr>
          <a:xfrm>
            <a:off x="3721481" y="2649002"/>
            <a:ext cx="6005015" cy="2489705"/>
          </a:xfrm>
          <a:prstGeom prst="bracketPair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51123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1980</TotalTime>
  <Words>1112</Words>
  <Application>Microsoft Office PowerPoint</Application>
  <PresentationFormat>Panorámica</PresentationFormat>
  <Paragraphs>165</Paragraphs>
  <Slides>24</Slides>
  <Notes>12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24</vt:i4>
      </vt:variant>
    </vt:vector>
  </HeadingPairs>
  <TitlesOfParts>
    <vt:vector size="31" baseType="lpstr">
      <vt:lpstr>AR JULIAN</vt:lpstr>
      <vt:lpstr>Arial</vt:lpstr>
      <vt:lpstr>Calibri</vt:lpstr>
      <vt:lpstr>Calibri Light</vt:lpstr>
      <vt:lpstr>Courier New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ARTICULO 11.-LEY 41/2002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carme villar rodriguez</dc:creator>
  <cp:lastModifiedBy>carme villar rodriguez</cp:lastModifiedBy>
  <cp:revision>212</cp:revision>
  <dcterms:created xsi:type="dcterms:W3CDTF">2025-03-05T18:27:26Z</dcterms:created>
  <dcterms:modified xsi:type="dcterms:W3CDTF">2025-03-25T09:11:36Z</dcterms:modified>
</cp:coreProperties>
</file>