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71" r:id="rId3"/>
    <p:sldId id="272" r:id="rId4"/>
    <p:sldId id="273" r:id="rId5"/>
    <p:sldId id="276" r:id="rId6"/>
    <p:sldId id="275" r:id="rId7"/>
  </p:sldIdLst>
  <p:sldSz cx="12192000" cy="6858000"/>
  <p:notesSz cx="6797675" cy="9926638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525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8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809CD-B49B-468F-B3B1-33271EEB951F}" type="datetimeFigureOut">
              <a:rPr lang="es-ES" smtClean="0"/>
              <a:t>06/03/2024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4EEF5-5840-46E9-AA42-B80A4BA078F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12647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809CD-B49B-468F-B3B1-33271EEB951F}" type="datetimeFigureOut">
              <a:rPr lang="es-ES" smtClean="0"/>
              <a:t>06/03/2024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4EEF5-5840-46E9-AA42-B80A4BA078F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84832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809CD-B49B-468F-B3B1-33271EEB951F}" type="datetimeFigureOut">
              <a:rPr lang="es-ES" smtClean="0"/>
              <a:t>06/03/2024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4EEF5-5840-46E9-AA42-B80A4BA078F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74319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809CD-B49B-468F-B3B1-33271EEB951F}" type="datetimeFigureOut">
              <a:rPr lang="es-ES" smtClean="0"/>
              <a:t>06/03/2024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4EEF5-5840-46E9-AA42-B80A4BA078F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07718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809CD-B49B-468F-B3B1-33271EEB951F}" type="datetimeFigureOut">
              <a:rPr lang="es-ES" smtClean="0"/>
              <a:t>06/03/2024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4EEF5-5840-46E9-AA42-B80A4BA078F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30395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809CD-B49B-468F-B3B1-33271EEB951F}" type="datetimeFigureOut">
              <a:rPr lang="es-ES" smtClean="0"/>
              <a:t>06/03/2024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4EEF5-5840-46E9-AA42-B80A4BA078F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40304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809CD-B49B-468F-B3B1-33271EEB951F}" type="datetimeFigureOut">
              <a:rPr lang="es-ES" smtClean="0"/>
              <a:t>06/03/2024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4EEF5-5840-46E9-AA42-B80A4BA078F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37461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809CD-B49B-468F-B3B1-33271EEB951F}" type="datetimeFigureOut">
              <a:rPr lang="es-ES" smtClean="0"/>
              <a:t>06/03/2024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4EEF5-5840-46E9-AA42-B80A4BA078F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90004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809CD-B49B-468F-B3B1-33271EEB951F}" type="datetimeFigureOut">
              <a:rPr lang="es-ES" smtClean="0"/>
              <a:t>06/03/2024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4EEF5-5840-46E9-AA42-B80A4BA078F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76328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809CD-B49B-468F-B3B1-33271EEB951F}" type="datetimeFigureOut">
              <a:rPr lang="es-ES" smtClean="0"/>
              <a:t>06/03/2024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4EEF5-5840-46E9-AA42-B80A4BA078F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12009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809CD-B49B-468F-B3B1-33271EEB951F}" type="datetimeFigureOut">
              <a:rPr lang="es-ES" smtClean="0"/>
              <a:t>06/03/2024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4EEF5-5840-46E9-AA42-B80A4BA078F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67391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5809CD-B49B-468F-B3B1-33271EEB951F}" type="datetimeFigureOut">
              <a:rPr lang="es-ES" smtClean="0"/>
              <a:t>06/03/2024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A4EEF5-5840-46E9-AA42-B80A4BA078F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88534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0000"/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50964" y="5563673"/>
            <a:ext cx="9262737" cy="1096573"/>
          </a:xfrm>
          <a:noFill/>
        </p:spPr>
        <p:txBody>
          <a:bodyPr>
            <a:noAutofit/>
          </a:bodyPr>
          <a:lstStyle/>
          <a:p>
            <a:pPr algn="l"/>
            <a:br>
              <a:rPr lang="es-ES" sz="2000" b="1" dirty="0">
                <a:solidFill>
                  <a:srgbClr val="552579"/>
                </a:solidFill>
              </a:rPr>
            </a:br>
            <a:r>
              <a:rPr lang="es-ES" sz="3200" b="1" dirty="0">
                <a:solidFill>
                  <a:srgbClr val="552579"/>
                </a:solidFill>
              </a:rPr>
              <a:t>Acreditación 2023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2529" y="552157"/>
            <a:ext cx="5212091" cy="2456693"/>
          </a:xfrm>
          <a:prstGeom prst="rect">
            <a:avLst/>
          </a:prstGeom>
        </p:spPr>
      </p:pic>
      <p:sp>
        <p:nvSpPr>
          <p:cNvPr id="5" name="Rectángulo 4"/>
          <p:cNvSpPr/>
          <p:nvPr/>
        </p:nvSpPr>
        <p:spPr>
          <a:xfrm>
            <a:off x="3054748" y="3501431"/>
            <a:ext cx="5568960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" sz="4800" b="1" dirty="0">
                <a:solidFill>
                  <a:srgbClr val="552579"/>
                </a:solidFill>
              </a:rPr>
              <a:t>Acreditación del</a:t>
            </a:r>
          </a:p>
          <a:p>
            <a:pPr algn="ctr"/>
            <a:r>
              <a:rPr lang="es-ES" sz="4800" b="1" dirty="0">
                <a:solidFill>
                  <a:srgbClr val="552579"/>
                </a:solidFill>
              </a:rPr>
              <a:t>programa 2022/2023</a:t>
            </a:r>
            <a:endParaRPr lang="es-ES" sz="4800" dirty="0"/>
          </a:p>
        </p:txBody>
      </p:sp>
    </p:spTree>
    <p:extLst>
      <p:ext uri="{BB962C8B-B14F-4D97-AF65-F5344CB8AC3E}">
        <p14:creationId xmlns:p14="http://schemas.microsoft.com/office/powerpoint/2010/main" val="20718770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44902" y="183597"/>
            <a:ext cx="9430163" cy="601539"/>
          </a:xfrm>
          <a:noFill/>
        </p:spPr>
        <p:txBody>
          <a:bodyPr>
            <a:noAutofit/>
          </a:bodyPr>
          <a:lstStyle/>
          <a:p>
            <a:pPr algn="l"/>
            <a:r>
              <a:rPr lang="es-ES" sz="3500" b="1" dirty="0">
                <a:solidFill>
                  <a:srgbClr val="552579"/>
                </a:solidFill>
                <a:latin typeface="+mn-lt"/>
              </a:rPr>
              <a:t>Acreditación Programa VIGIRA Temporada 22/23</a:t>
            </a: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9155" y="-12879"/>
            <a:ext cx="2116777" cy="994492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875763" y="1030308"/>
            <a:ext cx="9841780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>
                <a:solidFill>
                  <a:srgbClr val="552579"/>
                </a:solidFill>
              </a:rPr>
              <a:t>MEDICOS / PEDIATRAS  (Máx. 3 créditos)</a:t>
            </a:r>
          </a:p>
          <a:p>
            <a:endParaRPr lang="es-ES" sz="2000" b="1" dirty="0">
              <a:solidFill>
                <a:srgbClr val="552579"/>
              </a:solidFill>
            </a:endParaRPr>
          </a:p>
          <a:p>
            <a:pPr marL="742950" lvl="1" indent="-285750">
              <a:buClr>
                <a:srgbClr val="552579"/>
              </a:buClr>
              <a:buFont typeface="Wingdings" panose="05000000000000000000" pitchFamily="2" charset="2"/>
              <a:buChar char="Ø"/>
            </a:pPr>
            <a:r>
              <a:rPr lang="es-ES" sz="2000" b="1" i="1" u="sng" dirty="0"/>
              <a:t>NO SE ACREDITA</a:t>
            </a:r>
            <a:r>
              <a:rPr lang="es-ES" sz="2000" b="1" i="1" dirty="0"/>
              <a:t>: </a:t>
            </a:r>
            <a:r>
              <a:rPr lang="es-ES" sz="2000" b="1" dirty="0"/>
              <a:t>Porcentaje de guías abiertas &lt; 10% y ningún frotis enviado</a:t>
            </a:r>
          </a:p>
          <a:p>
            <a:pPr lvl="1">
              <a:buClr>
                <a:srgbClr val="552579"/>
              </a:buClr>
            </a:pPr>
            <a:r>
              <a:rPr lang="es-ES" dirty="0"/>
              <a:t>	Y propuesto para baja en la Red, dependiendo del trabajo realizado en los otros programas.</a:t>
            </a:r>
          </a:p>
          <a:p>
            <a:pPr marL="742950" lvl="1" indent="-285750">
              <a:lnSpc>
                <a:spcPct val="150000"/>
              </a:lnSpc>
              <a:buClr>
                <a:srgbClr val="552579"/>
              </a:buClr>
              <a:buFont typeface="Wingdings" panose="05000000000000000000" pitchFamily="2" charset="2"/>
              <a:buChar char="Ø"/>
            </a:pPr>
            <a:r>
              <a:rPr lang="es-ES" sz="2000" b="1" i="1" dirty="0"/>
              <a:t>ACREDITACIÓN:</a:t>
            </a:r>
          </a:p>
          <a:p>
            <a:pPr marL="1257300" lvl="2" indent="-342900">
              <a:lnSpc>
                <a:spcPct val="150000"/>
              </a:lnSpc>
              <a:buClr>
                <a:srgbClr val="552579"/>
              </a:buClr>
              <a:buFont typeface="Wingdings" panose="05000000000000000000" pitchFamily="2" charset="2"/>
              <a:buChar char="§"/>
            </a:pPr>
            <a:r>
              <a:rPr lang="es-ES" sz="2000" b="1" i="1" dirty="0"/>
              <a:t>Indicadores de </a:t>
            </a:r>
            <a:r>
              <a:rPr lang="es-ES" sz="2000" b="1" i="1" dirty="0">
                <a:solidFill>
                  <a:srgbClr val="552579"/>
                </a:solidFill>
              </a:rPr>
              <a:t>cantidad</a:t>
            </a:r>
            <a:r>
              <a:rPr lang="es-ES" sz="2000" b="1" i="1" dirty="0"/>
              <a:t> de trabajo realizado:</a:t>
            </a:r>
          </a:p>
          <a:p>
            <a:pPr lvl="2">
              <a:buClr>
                <a:srgbClr val="552579"/>
              </a:buClr>
            </a:pPr>
            <a:r>
              <a:rPr lang="es-ES" sz="2000" b="1" i="1" dirty="0"/>
              <a:t>	- Nº de Guías abiertas: 	&lt;Mediana 	</a:t>
            </a:r>
            <a:r>
              <a:rPr lang="es-ES" sz="2000" dirty="0"/>
              <a:t>0,5 créditos</a:t>
            </a:r>
          </a:p>
          <a:p>
            <a:pPr lvl="2">
              <a:buClr>
                <a:srgbClr val="552579"/>
              </a:buClr>
            </a:pPr>
            <a:r>
              <a:rPr lang="es-ES" sz="2000" b="1" i="1" dirty="0"/>
              <a:t>				</a:t>
            </a:r>
            <a:r>
              <a:rPr lang="es-ES" sz="2000" b="1" i="1" dirty="0">
                <a:latin typeface="Calibri" panose="020F0502020204030204" pitchFamily="34" charset="0"/>
                <a:cs typeface="Calibri" panose="020F0502020204030204" pitchFamily="34" charset="0"/>
              </a:rPr>
              <a:t>≥Mediana 	</a:t>
            </a: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1 crédito</a:t>
            </a:r>
            <a:endParaRPr lang="es-ES" sz="2000" dirty="0"/>
          </a:p>
          <a:p>
            <a:pPr lvl="2">
              <a:lnSpc>
                <a:spcPct val="150000"/>
              </a:lnSpc>
              <a:buClr>
                <a:srgbClr val="552579"/>
              </a:buClr>
            </a:pPr>
            <a:r>
              <a:rPr lang="es-ES" dirty="0"/>
              <a:t>	</a:t>
            </a:r>
            <a:r>
              <a:rPr lang="es-ES" sz="2000" b="1" i="1" dirty="0"/>
              <a:t>- Nº de frotis enviados:  </a:t>
            </a:r>
            <a:r>
              <a:rPr lang="es-ES" dirty="0"/>
              <a:t>	</a:t>
            </a:r>
            <a:r>
              <a:rPr lang="es-ES" sz="2000" b="1" i="1" dirty="0"/>
              <a:t>&lt;Mediana 	</a:t>
            </a:r>
            <a:r>
              <a:rPr lang="es-ES" sz="2000" dirty="0"/>
              <a:t>0,5 créditos</a:t>
            </a:r>
          </a:p>
          <a:p>
            <a:pPr lvl="2">
              <a:buClr>
                <a:srgbClr val="552579"/>
              </a:buClr>
            </a:pPr>
            <a:r>
              <a:rPr lang="es-ES" sz="2000" b="1" i="1" dirty="0"/>
              <a:t>				</a:t>
            </a:r>
            <a:r>
              <a:rPr lang="es-ES" sz="2000" b="1" i="1" dirty="0">
                <a:latin typeface="Calibri" panose="020F0502020204030204" pitchFamily="34" charset="0"/>
                <a:cs typeface="Calibri" panose="020F0502020204030204" pitchFamily="34" charset="0"/>
              </a:rPr>
              <a:t>≥Mediana 	</a:t>
            </a: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1 crédito</a:t>
            </a:r>
          </a:p>
          <a:p>
            <a:pPr marL="1257300" lvl="2" indent="-342900">
              <a:lnSpc>
                <a:spcPct val="150000"/>
              </a:lnSpc>
              <a:buClr>
                <a:srgbClr val="552579"/>
              </a:buClr>
              <a:buFont typeface="Wingdings" panose="05000000000000000000" pitchFamily="2" charset="2"/>
              <a:buChar char="§"/>
            </a:pPr>
            <a:r>
              <a:rPr lang="es-ES" sz="2000" b="1" i="1" dirty="0"/>
              <a:t>Indicador de </a:t>
            </a:r>
            <a:r>
              <a:rPr lang="es-ES" sz="2000" b="1" i="1" dirty="0">
                <a:solidFill>
                  <a:srgbClr val="552579"/>
                </a:solidFill>
              </a:rPr>
              <a:t>calidad</a:t>
            </a:r>
            <a:r>
              <a:rPr lang="es-ES" sz="2000" b="1" i="1" dirty="0"/>
              <a:t> del trabajo realizado:</a:t>
            </a:r>
          </a:p>
          <a:p>
            <a:pPr lvl="3">
              <a:lnSpc>
                <a:spcPct val="150000"/>
              </a:lnSpc>
              <a:buClr>
                <a:srgbClr val="552579"/>
              </a:buClr>
            </a:pP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	- </a:t>
            </a:r>
            <a:r>
              <a:rPr lang="es-ES" sz="2000" b="1" i="1" dirty="0"/>
              <a:t>Porcentaje de Guías abiertas</a:t>
            </a:r>
          </a:p>
          <a:p>
            <a:pPr lvl="2">
              <a:buClr>
                <a:srgbClr val="552579"/>
              </a:buClr>
            </a:pPr>
            <a:r>
              <a:rPr lang="es-ES" dirty="0"/>
              <a:t>				</a:t>
            </a:r>
            <a:r>
              <a:rPr lang="es-ES" sz="2000" b="1" i="1" dirty="0">
                <a:latin typeface="Calibri" panose="020F0502020204030204" pitchFamily="34" charset="0"/>
                <a:cs typeface="Calibri" panose="020F0502020204030204" pitchFamily="34" charset="0"/>
              </a:rPr>
              <a:t> ≥Mediana	 </a:t>
            </a:r>
            <a:r>
              <a:rPr lang="es-ES" sz="2000" dirty="0"/>
              <a:t>0,5 créditos</a:t>
            </a:r>
          </a:p>
          <a:p>
            <a:pPr lvl="3">
              <a:lnSpc>
                <a:spcPct val="150000"/>
              </a:lnSpc>
              <a:buClr>
                <a:srgbClr val="552579"/>
              </a:buClr>
            </a:pP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	- </a:t>
            </a:r>
            <a:r>
              <a:rPr lang="es-ES" sz="2000" b="1" i="1" dirty="0"/>
              <a:t>Porcentaje de variables obligatorias cumplimentadas en las Guías</a:t>
            </a:r>
          </a:p>
          <a:p>
            <a:pPr lvl="2">
              <a:buClr>
                <a:srgbClr val="552579"/>
              </a:buClr>
            </a:pPr>
            <a:r>
              <a:rPr lang="es-ES" dirty="0"/>
              <a:t>				</a:t>
            </a:r>
            <a:r>
              <a:rPr lang="es-ES" sz="2000" b="1" i="1" dirty="0">
                <a:latin typeface="Calibri" panose="020F0502020204030204" pitchFamily="34" charset="0"/>
                <a:cs typeface="Calibri" panose="020F0502020204030204" pitchFamily="34" charset="0"/>
              </a:rPr>
              <a:t> ≥Mediana	 </a:t>
            </a:r>
            <a:r>
              <a:rPr lang="es-ES" sz="2000" dirty="0"/>
              <a:t>0,5 créditos</a:t>
            </a:r>
          </a:p>
        </p:txBody>
      </p:sp>
    </p:spTree>
    <p:extLst>
      <p:ext uri="{BB962C8B-B14F-4D97-AF65-F5344CB8AC3E}">
        <p14:creationId xmlns:p14="http://schemas.microsoft.com/office/powerpoint/2010/main" val="7976735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44902" y="183597"/>
            <a:ext cx="9430163" cy="601539"/>
          </a:xfrm>
          <a:noFill/>
        </p:spPr>
        <p:txBody>
          <a:bodyPr>
            <a:noAutofit/>
          </a:bodyPr>
          <a:lstStyle/>
          <a:p>
            <a:pPr algn="l"/>
            <a:r>
              <a:rPr lang="es-ES" sz="3500" b="1" dirty="0">
                <a:solidFill>
                  <a:srgbClr val="552579"/>
                </a:solidFill>
                <a:latin typeface="+mn-lt"/>
              </a:rPr>
              <a:t>Acreditación Programa VIGIRA Temporada 22/23</a:t>
            </a: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9155" y="-12879"/>
            <a:ext cx="2116777" cy="994492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875763" y="1030308"/>
            <a:ext cx="9841780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>
                <a:solidFill>
                  <a:srgbClr val="552579"/>
                </a:solidFill>
              </a:rPr>
              <a:t>Profesionales de enfermería (Máx. 2 créditos)</a:t>
            </a:r>
          </a:p>
          <a:p>
            <a:endParaRPr lang="es-ES" sz="2000" b="1" dirty="0">
              <a:solidFill>
                <a:srgbClr val="552579"/>
              </a:solidFill>
            </a:endParaRPr>
          </a:p>
          <a:p>
            <a:pPr marL="742950" lvl="1" indent="-285750">
              <a:buClr>
                <a:srgbClr val="552579"/>
              </a:buClr>
              <a:buFont typeface="Wingdings" panose="05000000000000000000" pitchFamily="2" charset="2"/>
              <a:buChar char="Ø"/>
            </a:pPr>
            <a:r>
              <a:rPr lang="es-ES" sz="2000" b="1" i="1" u="sng" dirty="0"/>
              <a:t>NO SE ACREDITA</a:t>
            </a:r>
            <a:r>
              <a:rPr lang="es-ES" sz="2000" b="1" i="1" dirty="0"/>
              <a:t>: </a:t>
            </a:r>
            <a:r>
              <a:rPr lang="es-ES" sz="2000" b="1" dirty="0"/>
              <a:t>Ningún frotis enviado</a:t>
            </a:r>
          </a:p>
          <a:p>
            <a:pPr lvl="1">
              <a:buClr>
                <a:srgbClr val="552579"/>
              </a:buClr>
            </a:pPr>
            <a:r>
              <a:rPr lang="es-ES" dirty="0"/>
              <a:t>	</a:t>
            </a:r>
          </a:p>
          <a:p>
            <a:pPr marL="742950" lvl="1" indent="-285750">
              <a:lnSpc>
                <a:spcPct val="150000"/>
              </a:lnSpc>
              <a:buClr>
                <a:srgbClr val="552579"/>
              </a:buClr>
              <a:buFont typeface="Wingdings" panose="05000000000000000000" pitchFamily="2" charset="2"/>
              <a:buChar char="Ø"/>
            </a:pPr>
            <a:r>
              <a:rPr lang="es-ES" sz="2000" b="1" i="1" dirty="0"/>
              <a:t>ACREDITACIÓN:</a:t>
            </a:r>
          </a:p>
          <a:p>
            <a:pPr marL="1257300" lvl="2" indent="-342900">
              <a:lnSpc>
                <a:spcPct val="150000"/>
              </a:lnSpc>
              <a:buClr>
                <a:srgbClr val="552579"/>
              </a:buClr>
              <a:buFont typeface="Wingdings" panose="05000000000000000000" pitchFamily="2" charset="2"/>
              <a:buChar char="§"/>
            </a:pPr>
            <a:r>
              <a:rPr lang="es-ES" sz="2000" b="1" i="1" dirty="0"/>
              <a:t>Indicador de </a:t>
            </a:r>
            <a:r>
              <a:rPr lang="es-ES" sz="2000" b="1" i="1" dirty="0">
                <a:solidFill>
                  <a:srgbClr val="552579"/>
                </a:solidFill>
              </a:rPr>
              <a:t>cantidad</a:t>
            </a:r>
            <a:r>
              <a:rPr lang="es-ES" sz="2000" b="1" i="1" dirty="0"/>
              <a:t> de trabajo realizado:</a:t>
            </a:r>
          </a:p>
          <a:p>
            <a:pPr lvl="2">
              <a:lnSpc>
                <a:spcPct val="150000"/>
              </a:lnSpc>
              <a:buClr>
                <a:srgbClr val="552579"/>
              </a:buClr>
            </a:pPr>
            <a:endParaRPr lang="es-ES" sz="2000" b="1" i="1" dirty="0"/>
          </a:p>
          <a:p>
            <a:pPr lvl="2">
              <a:buClr>
                <a:srgbClr val="552579"/>
              </a:buClr>
            </a:pPr>
            <a:r>
              <a:rPr lang="es-ES" sz="2000" b="1" i="1" dirty="0"/>
              <a:t>	- Nº de frotis enviados</a:t>
            </a:r>
            <a:r>
              <a:rPr lang="es-ES" sz="2000" b="1" i="1" baseline="30000" dirty="0"/>
              <a:t>*</a:t>
            </a:r>
            <a:r>
              <a:rPr lang="es-ES" sz="2000" b="1" i="1" dirty="0"/>
              <a:t>:  </a:t>
            </a:r>
            <a:r>
              <a:rPr lang="es-ES" dirty="0"/>
              <a:t>	</a:t>
            </a:r>
            <a:r>
              <a:rPr lang="es-ES" sz="2000" dirty="0"/>
              <a:t>0,02 créditos por cada frotis enviado</a:t>
            </a:r>
          </a:p>
          <a:p>
            <a:pPr lvl="2">
              <a:buClr>
                <a:srgbClr val="552579"/>
              </a:buClr>
            </a:pPr>
            <a:endParaRPr lang="es-E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2">
              <a:buClr>
                <a:srgbClr val="552579"/>
              </a:buClr>
            </a:pPr>
            <a:endParaRPr lang="es-E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2">
              <a:buClr>
                <a:srgbClr val="552579"/>
              </a:buClr>
            </a:pPr>
            <a:endParaRPr lang="es-E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2">
              <a:buClr>
                <a:srgbClr val="552579"/>
              </a:buClr>
            </a:pPr>
            <a:r>
              <a:rPr lang="es-ES" i="1" dirty="0">
                <a:latin typeface="Calibri" panose="020F0502020204030204" pitchFamily="34" charset="0"/>
                <a:cs typeface="Calibri" panose="020F0502020204030204" pitchFamily="34" charset="0"/>
              </a:rPr>
              <a:t>*</a:t>
            </a:r>
            <a:r>
              <a:rPr lang="es-ES" b="1" i="1" dirty="0">
                <a:latin typeface="Calibri" panose="020F0502020204030204" pitchFamily="34" charset="0"/>
                <a:cs typeface="Calibri" panose="020F0502020204030204" pitchFamily="34" charset="0"/>
              </a:rPr>
              <a:t>El número de frotis enviados por cada enfermero en el cupo del médico centinela</a:t>
            </a:r>
            <a:r>
              <a:rPr lang="es-ES" i="1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lvl="2">
              <a:buClr>
                <a:srgbClr val="552579"/>
              </a:buClr>
            </a:pPr>
            <a:r>
              <a:rPr lang="es-ES" sz="1600" i="1" dirty="0">
                <a:latin typeface="Calibri" panose="020F0502020204030204" pitchFamily="34" charset="0"/>
                <a:cs typeface="Calibri" panose="020F0502020204030204" pitchFamily="34" charset="0"/>
              </a:rPr>
              <a:t>(Si en la temporada 21/22 varios enfermeros han participado en el envío de muestras, se les acreditará a cada uno por los frotis enviados durante su periodo de alta en la red)</a:t>
            </a:r>
          </a:p>
        </p:txBody>
      </p:sp>
    </p:spTree>
    <p:extLst>
      <p:ext uri="{BB962C8B-B14F-4D97-AF65-F5344CB8AC3E}">
        <p14:creationId xmlns:p14="http://schemas.microsoft.com/office/powerpoint/2010/main" val="39862183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44902" y="183597"/>
            <a:ext cx="9430163" cy="601539"/>
          </a:xfrm>
          <a:noFill/>
        </p:spPr>
        <p:txBody>
          <a:bodyPr>
            <a:noAutofit/>
          </a:bodyPr>
          <a:lstStyle/>
          <a:p>
            <a:pPr algn="l"/>
            <a:r>
              <a:rPr lang="es-ES" sz="3500" b="1" dirty="0">
                <a:solidFill>
                  <a:srgbClr val="552579"/>
                </a:solidFill>
                <a:latin typeface="+mn-lt"/>
              </a:rPr>
              <a:t>Acreditación Programa VIGIRA Temporada 22/23</a:t>
            </a: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9155" y="-12879"/>
            <a:ext cx="2116777" cy="994492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875763" y="1030308"/>
            <a:ext cx="10341736" cy="5492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>
                <a:solidFill>
                  <a:srgbClr val="552579"/>
                </a:solidFill>
              </a:rPr>
              <a:t>Personal de los laboratorios de área </a:t>
            </a:r>
            <a:r>
              <a:rPr lang="es-ES" dirty="0"/>
              <a:t>	</a:t>
            </a:r>
          </a:p>
          <a:p>
            <a:pPr marL="742950" lvl="1" indent="-285750">
              <a:lnSpc>
                <a:spcPct val="150000"/>
              </a:lnSpc>
              <a:buClr>
                <a:srgbClr val="552579"/>
              </a:buClr>
              <a:buFont typeface="Wingdings" panose="05000000000000000000" pitchFamily="2" charset="2"/>
              <a:buChar char="Ø"/>
            </a:pPr>
            <a:r>
              <a:rPr lang="es-ES" sz="2000" b="1" i="1" dirty="0"/>
              <a:t>ACREDITACIÓN:</a:t>
            </a:r>
          </a:p>
          <a:p>
            <a:pPr lvl="1">
              <a:lnSpc>
                <a:spcPct val="150000"/>
              </a:lnSpc>
              <a:buClr>
                <a:srgbClr val="552579"/>
              </a:buClr>
            </a:pPr>
            <a:r>
              <a:rPr lang="es-ES" sz="2000" b="1" i="1" dirty="0"/>
              <a:t>	</a:t>
            </a:r>
            <a:r>
              <a:rPr lang="es-ES" sz="2000" dirty="0"/>
              <a:t>Se acreditará por número de muestras centinelas  y no centinelas analizadas en cada laboratorio durante la Temporada 22/23.</a:t>
            </a:r>
          </a:p>
          <a:p>
            <a:pPr lvl="1">
              <a:lnSpc>
                <a:spcPct val="150000"/>
              </a:lnSpc>
              <a:buClr>
                <a:srgbClr val="552579"/>
              </a:buClr>
            </a:pPr>
            <a:r>
              <a:rPr lang="es-ES" sz="2000" dirty="0"/>
              <a:t>	Se valorará el trabajo realizado en cada laboratorio por:</a:t>
            </a:r>
          </a:p>
          <a:p>
            <a:pPr lvl="1">
              <a:lnSpc>
                <a:spcPct val="150000"/>
              </a:lnSpc>
              <a:buClr>
                <a:srgbClr val="552579"/>
              </a:buClr>
            </a:pPr>
            <a:r>
              <a:rPr lang="es-ES" sz="2000" dirty="0"/>
              <a:t>	     - Tiempo dedicado a la gestión y control de las muestras centinelas y no centinelas</a:t>
            </a:r>
          </a:p>
          <a:p>
            <a:pPr lvl="1">
              <a:lnSpc>
                <a:spcPct val="150000"/>
              </a:lnSpc>
              <a:buClr>
                <a:srgbClr val="552579"/>
              </a:buClr>
            </a:pPr>
            <a:r>
              <a:rPr lang="es-ES" sz="2000" dirty="0"/>
              <a:t>	     - Tiempo dedicado al procesado de las muestras centinelas</a:t>
            </a:r>
          </a:p>
          <a:p>
            <a:pPr lvl="1">
              <a:lnSpc>
                <a:spcPct val="150000"/>
              </a:lnSpc>
              <a:buClr>
                <a:srgbClr val="552579"/>
              </a:buClr>
            </a:pPr>
            <a:r>
              <a:rPr lang="es-ES" sz="2000" dirty="0"/>
              <a:t>	     - Tiempo dedicado a la manipulación y envío de muestras positivas a gripe al 	CNG</a:t>
            </a:r>
          </a:p>
          <a:p>
            <a:pPr lvl="1">
              <a:lnSpc>
                <a:spcPct val="150000"/>
              </a:lnSpc>
              <a:buClr>
                <a:srgbClr val="552579"/>
              </a:buClr>
            </a:pPr>
            <a:endParaRPr lang="es-ES" sz="2000" dirty="0"/>
          </a:p>
          <a:p>
            <a:pPr lvl="1">
              <a:lnSpc>
                <a:spcPct val="150000"/>
              </a:lnSpc>
              <a:buClr>
                <a:srgbClr val="552579"/>
              </a:buClr>
            </a:pPr>
            <a:r>
              <a:rPr lang="es-ES" sz="2000" dirty="0"/>
              <a:t>Se indicará un número máximo de créditos a repartir entre todos los profesionales que participen en el proceso. Cada laboratorio será el encargado de indicar al Centro Coordinador los datos y repartición de créditos de cada implicado.</a:t>
            </a:r>
          </a:p>
        </p:txBody>
      </p:sp>
    </p:spTree>
    <p:extLst>
      <p:ext uri="{BB962C8B-B14F-4D97-AF65-F5344CB8AC3E}">
        <p14:creationId xmlns:p14="http://schemas.microsoft.com/office/powerpoint/2010/main" val="17676001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44902" y="183597"/>
            <a:ext cx="9430163" cy="601539"/>
          </a:xfrm>
          <a:noFill/>
        </p:spPr>
        <p:txBody>
          <a:bodyPr>
            <a:noAutofit/>
          </a:bodyPr>
          <a:lstStyle/>
          <a:p>
            <a:pPr algn="l"/>
            <a:r>
              <a:rPr lang="es-ES" sz="3500" b="1" dirty="0">
                <a:solidFill>
                  <a:srgbClr val="552579"/>
                </a:solidFill>
                <a:latin typeface="+mn-lt"/>
              </a:rPr>
              <a:t>Acreditación Programa INFLUENCEF 2023</a:t>
            </a: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9155" y="-12879"/>
            <a:ext cx="2116777" cy="994492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875763" y="1168029"/>
            <a:ext cx="9841780" cy="41900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u="sng" dirty="0">
                <a:solidFill>
                  <a:srgbClr val="552579"/>
                </a:solidFill>
              </a:rPr>
              <a:t>Profesionales de enfermería y médicos/pediatras </a:t>
            </a:r>
            <a:r>
              <a:rPr lang="es-ES" sz="2000" b="1" dirty="0">
                <a:solidFill>
                  <a:srgbClr val="552579"/>
                </a:solidFill>
              </a:rPr>
              <a:t>(Máx. 1 créditos)</a:t>
            </a:r>
            <a:endParaRPr lang="es-ES" sz="2000" b="1" u="sng" dirty="0">
              <a:solidFill>
                <a:srgbClr val="552579"/>
              </a:solidFill>
            </a:endParaRPr>
          </a:p>
          <a:p>
            <a:endParaRPr lang="es-ES" sz="2400" b="1" u="sng" dirty="0">
              <a:solidFill>
                <a:srgbClr val="552579"/>
              </a:solidFill>
            </a:endParaRPr>
          </a:p>
          <a:p>
            <a:pPr marL="742950" lvl="1" indent="-285750">
              <a:buClr>
                <a:srgbClr val="552579"/>
              </a:buClr>
              <a:buFont typeface="Wingdings" panose="05000000000000000000" pitchFamily="2" charset="2"/>
              <a:buChar char="Ø"/>
            </a:pPr>
            <a:r>
              <a:rPr lang="es-ES" sz="2000" b="1" i="1" u="sng" dirty="0"/>
              <a:t>NO SE ACREDITA</a:t>
            </a:r>
            <a:r>
              <a:rPr lang="es-ES" sz="2000" b="1" i="1" dirty="0"/>
              <a:t>: </a:t>
            </a:r>
            <a:r>
              <a:rPr lang="es-ES" sz="2000" b="1" dirty="0"/>
              <a:t>Profesionales que no hayan enviado ningún estadillo mensual</a:t>
            </a:r>
          </a:p>
          <a:p>
            <a:pPr lvl="2">
              <a:buClr>
                <a:srgbClr val="552579"/>
              </a:buClr>
            </a:pPr>
            <a:endParaRPr lang="es-E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>
              <a:lnSpc>
                <a:spcPct val="150000"/>
              </a:lnSpc>
              <a:buClr>
                <a:srgbClr val="552579"/>
              </a:buClr>
              <a:buFont typeface="Wingdings" panose="05000000000000000000" pitchFamily="2" charset="2"/>
              <a:buChar char="Ø"/>
            </a:pPr>
            <a:r>
              <a:rPr lang="es-ES" sz="2000" b="1" i="1" dirty="0">
                <a:solidFill>
                  <a:prstClr val="black"/>
                </a:solidFill>
              </a:rPr>
              <a:t>ACREDITACIÓN:</a:t>
            </a:r>
          </a:p>
          <a:p>
            <a:pPr lvl="1">
              <a:lnSpc>
                <a:spcPct val="150000"/>
              </a:lnSpc>
              <a:buClr>
                <a:srgbClr val="552579"/>
              </a:buClr>
            </a:pPr>
            <a:r>
              <a:rPr lang="es-ES" sz="2000" dirty="0"/>
              <a:t>	El programa </a:t>
            </a:r>
            <a:r>
              <a:rPr lang="es-ES" sz="2000" dirty="0" err="1"/>
              <a:t>Influencef</a:t>
            </a:r>
            <a:r>
              <a:rPr lang="es-ES" sz="2000" dirty="0"/>
              <a:t> se puso en marcha en enero de 2023 y se paró a principios de mayo, donde se indicó a los centinelas que enviasen los estadillos de abril completos, pero que ya no realizasen el programa con las muestras VIGIRA tomadas desde mayo.</a:t>
            </a:r>
          </a:p>
          <a:p>
            <a:pPr lvl="1">
              <a:lnSpc>
                <a:spcPct val="150000"/>
              </a:lnSpc>
              <a:buClr>
                <a:srgbClr val="552579"/>
              </a:buClr>
            </a:pPr>
            <a:endParaRPr lang="es-ES" sz="2000" dirty="0"/>
          </a:p>
          <a:p>
            <a:pPr lvl="2">
              <a:lnSpc>
                <a:spcPct val="150000"/>
              </a:lnSpc>
              <a:buClr>
                <a:srgbClr val="552579"/>
              </a:buClr>
            </a:pPr>
            <a:r>
              <a:rPr lang="es-ES" sz="2400" b="1" dirty="0">
                <a:solidFill>
                  <a:srgbClr val="552579"/>
                </a:solidFill>
              </a:rPr>
              <a:t>	 </a:t>
            </a:r>
            <a:r>
              <a:rPr lang="es-ES" sz="2400" dirty="0"/>
              <a:t>0,25 créditos por cada estadillo mensual enviado</a:t>
            </a:r>
            <a:endParaRPr lang="es-ES" sz="2400" b="1" dirty="0">
              <a:solidFill>
                <a:srgbClr val="55257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15765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44902" y="183597"/>
            <a:ext cx="9430163" cy="601539"/>
          </a:xfrm>
          <a:noFill/>
        </p:spPr>
        <p:txBody>
          <a:bodyPr>
            <a:noAutofit/>
          </a:bodyPr>
          <a:lstStyle/>
          <a:p>
            <a:pPr algn="l"/>
            <a:r>
              <a:rPr lang="es-ES" sz="3500" b="1" dirty="0">
                <a:solidFill>
                  <a:srgbClr val="552579"/>
                </a:solidFill>
                <a:latin typeface="+mn-lt"/>
              </a:rPr>
              <a:t>Acreditación Programa General 2023</a:t>
            </a: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9155" y="-12879"/>
            <a:ext cx="2116777" cy="994492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875763" y="875760"/>
            <a:ext cx="9841780" cy="5452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u="sng" dirty="0">
                <a:solidFill>
                  <a:srgbClr val="552579"/>
                </a:solidFill>
              </a:rPr>
              <a:t>Programas con envíos semanales</a:t>
            </a:r>
            <a:r>
              <a:rPr lang="es-ES" sz="2400" b="1" dirty="0">
                <a:solidFill>
                  <a:srgbClr val="552579"/>
                </a:solidFill>
              </a:rPr>
              <a:t> </a:t>
            </a:r>
            <a:r>
              <a:rPr lang="es-ES" sz="2000" b="1" dirty="0">
                <a:solidFill>
                  <a:srgbClr val="552579"/>
                </a:solidFill>
              </a:rPr>
              <a:t>(Máx. 3 créditos)</a:t>
            </a:r>
          </a:p>
          <a:p>
            <a:endParaRPr lang="es-ES" sz="2000" b="1" u="sng" baseline="30000" dirty="0">
              <a:solidFill>
                <a:srgbClr val="552579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400" b="1" dirty="0">
                <a:solidFill>
                  <a:srgbClr val="552579"/>
                </a:solidFill>
              </a:rPr>
              <a:t>Demanda y prescripción de sedantes y antidepresivos (Medicina)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400" b="1" dirty="0">
                <a:solidFill>
                  <a:srgbClr val="552579"/>
                </a:solidFill>
              </a:rPr>
              <a:t>Derivación a consulta especializada desde pediatría (Pediatría)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400" b="1" dirty="0">
                <a:solidFill>
                  <a:srgbClr val="552579"/>
                </a:solidFill>
              </a:rPr>
              <a:t>Visitas domiciliarias en enfermería (Enfermería)</a:t>
            </a:r>
          </a:p>
          <a:p>
            <a:endParaRPr lang="es-ES" sz="2000" b="1" dirty="0">
              <a:solidFill>
                <a:srgbClr val="552579"/>
              </a:solidFill>
            </a:endParaRPr>
          </a:p>
          <a:p>
            <a:endParaRPr lang="es-ES" sz="2000" b="1" dirty="0">
              <a:solidFill>
                <a:srgbClr val="552579"/>
              </a:solidFill>
            </a:endParaRPr>
          </a:p>
          <a:p>
            <a:pPr marL="742950" lvl="1" indent="-285750">
              <a:buClr>
                <a:srgbClr val="552579"/>
              </a:buClr>
              <a:buFont typeface="Wingdings" panose="05000000000000000000" pitchFamily="2" charset="2"/>
              <a:buChar char="Ø"/>
            </a:pPr>
            <a:r>
              <a:rPr lang="es-ES" sz="2000" b="1" i="1" u="sng" dirty="0"/>
              <a:t>NO SE ACREDITA</a:t>
            </a:r>
            <a:r>
              <a:rPr lang="es-ES" sz="2000" b="1" i="1" dirty="0"/>
              <a:t>: </a:t>
            </a:r>
            <a:r>
              <a:rPr lang="es-ES" sz="2000" b="1" dirty="0"/>
              <a:t>Profesionales que no hayan realizado ningún envío semanal</a:t>
            </a:r>
          </a:p>
          <a:p>
            <a:pPr lvl="1">
              <a:buClr>
                <a:srgbClr val="552579"/>
              </a:buClr>
            </a:pPr>
            <a:r>
              <a:rPr lang="es-ES" dirty="0"/>
              <a:t>	Y propuesto para baja en la Red, dependiendo del trabajo realizado en los otros programas.</a:t>
            </a:r>
          </a:p>
          <a:p>
            <a:pPr marL="742950" lvl="1" indent="-285750">
              <a:lnSpc>
                <a:spcPct val="150000"/>
              </a:lnSpc>
              <a:buClr>
                <a:srgbClr val="552579"/>
              </a:buClr>
              <a:buFont typeface="Wingdings" panose="05000000000000000000" pitchFamily="2" charset="2"/>
              <a:buChar char="Ø"/>
            </a:pPr>
            <a:r>
              <a:rPr lang="es-ES" sz="2000" b="1" i="1" dirty="0"/>
              <a:t>ACREDITACIÓN:</a:t>
            </a:r>
          </a:p>
          <a:p>
            <a:pPr marL="1257300" lvl="2" indent="-342900">
              <a:buClr>
                <a:srgbClr val="552579"/>
              </a:buClr>
              <a:buFont typeface="Wingdings" panose="05000000000000000000" pitchFamily="2" charset="2"/>
              <a:buChar char="§"/>
            </a:pPr>
            <a:r>
              <a:rPr lang="es-ES" sz="2000" b="1" i="1" dirty="0"/>
              <a:t>Nº Semanas con declaración </a:t>
            </a:r>
            <a:r>
              <a:rPr lang="es-ES" sz="2000" i="1" dirty="0"/>
              <a:t>(ajustando por semanas de alta en la red de cada centinela):</a:t>
            </a:r>
            <a:r>
              <a:rPr lang="es-ES" sz="2000" b="1" i="1" dirty="0"/>
              <a:t>		</a:t>
            </a:r>
          </a:p>
          <a:p>
            <a:pPr lvl="2">
              <a:buClr>
                <a:srgbClr val="552579"/>
              </a:buClr>
            </a:pPr>
            <a:r>
              <a:rPr lang="es-ES" sz="2000" b="1" i="1" dirty="0"/>
              <a:t>			&lt;50%	      </a:t>
            </a:r>
            <a:r>
              <a:rPr lang="es-ES" sz="2000" dirty="0"/>
              <a:t>0  créditos</a:t>
            </a:r>
          </a:p>
          <a:p>
            <a:pPr lvl="2">
              <a:buClr>
                <a:srgbClr val="552579"/>
              </a:buClr>
            </a:pPr>
            <a:r>
              <a:rPr lang="es-ES" sz="2000" b="1" i="1" dirty="0"/>
              <a:t>			</a:t>
            </a:r>
            <a:r>
              <a:rPr lang="es-ES" sz="2000" b="1" dirty="0"/>
              <a:t>&gt;50%            </a:t>
            </a:r>
            <a:r>
              <a:rPr lang="es-ES" sz="2000" dirty="0"/>
              <a:t>0,5  créditos</a:t>
            </a:r>
          </a:p>
          <a:p>
            <a:pPr marL="1257300" lvl="2" indent="-342900">
              <a:lnSpc>
                <a:spcPct val="200000"/>
              </a:lnSpc>
              <a:buClr>
                <a:srgbClr val="552579"/>
              </a:buClr>
              <a:buFont typeface="Wingdings" panose="05000000000000000000" pitchFamily="2" charset="2"/>
              <a:buChar char="§"/>
            </a:pPr>
            <a:r>
              <a:rPr lang="es-ES" sz="2000" b="1" i="1" dirty="0"/>
              <a:t>Casos cumplimentados: 	</a:t>
            </a:r>
            <a:r>
              <a:rPr lang="es-ES" sz="2000" dirty="0"/>
              <a:t>0,02 créditos por cada caso cumplimentado</a:t>
            </a:r>
          </a:p>
          <a:p>
            <a:pPr lvl="2">
              <a:buClr>
                <a:srgbClr val="552579"/>
              </a:buClr>
            </a:pPr>
            <a:endParaRPr lang="es-ES" sz="11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315307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26530</TotalTime>
  <Words>586</Words>
  <Application>Microsoft Office PowerPoint</Application>
  <PresentationFormat>Panorámica</PresentationFormat>
  <Paragraphs>67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Tema de Office</vt:lpstr>
      <vt:lpstr> Acreditación 2023</vt:lpstr>
      <vt:lpstr>Acreditación Programa VIGIRA Temporada 22/23</vt:lpstr>
      <vt:lpstr>Acreditación Programa VIGIRA Temporada 22/23</vt:lpstr>
      <vt:lpstr>Acreditación Programa VIGIRA Temporada 22/23</vt:lpstr>
      <vt:lpstr>Acreditación Programa INFLUENCEF 2023</vt:lpstr>
      <vt:lpstr>Acreditación Programa General 2023</vt:lpstr>
    </vt:vector>
  </TitlesOfParts>
  <Company>JCYL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Muestras tratadas en todos los hospitales durante la temporada 2022/2023</dc:title>
  <dc:creator>Ana Ordax Diez</dc:creator>
  <cp:lastModifiedBy>Ana Ordax Díez</cp:lastModifiedBy>
  <cp:revision>83</cp:revision>
  <cp:lastPrinted>2022-11-03T09:37:28Z</cp:lastPrinted>
  <dcterms:created xsi:type="dcterms:W3CDTF">2022-10-27T12:17:39Z</dcterms:created>
  <dcterms:modified xsi:type="dcterms:W3CDTF">2024-03-06T13:40:09Z</dcterms:modified>
</cp:coreProperties>
</file>