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256" r:id="rId2"/>
    <p:sldId id="1367" r:id="rId3"/>
    <p:sldId id="1371" r:id="rId4"/>
    <p:sldId id="1291" r:id="rId5"/>
    <p:sldId id="1227" r:id="rId6"/>
    <p:sldId id="1293" r:id="rId7"/>
    <p:sldId id="1308" r:id="rId8"/>
    <p:sldId id="1294" r:id="rId9"/>
    <p:sldId id="1309" r:id="rId10"/>
    <p:sldId id="1310" r:id="rId11"/>
    <p:sldId id="1358" r:id="rId12"/>
    <p:sldId id="1359" r:id="rId13"/>
    <p:sldId id="1376" r:id="rId14"/>
    <p:sldId id="1346" r:id="rId15"/>
    <p:sldId id="1314" r:id="rId16"/>
    <p:sldId id="1360" r:id="rId17"/>
    <p:sldId id="1307" r:id="rId18"/>
    <p:sldId id="1356" r:id="rId19"/>
    <p:sldId id="1355" r:id="rId20"/>
    <p:sldId id="1365" r:id="rId21"/>
    <p:sldId id="1377" r:id="rId22"/>
    <p:sldId id="1342" r:id="rId23"/>
    <p:sldId id="1312" r:id="rId24"/>
    <p:sldId id="1372" r:id="rId25"/>
    <p:sldId id="1232" r:id="rId26"/>
    <p:sldId id="1373" r:id="rId27"/>
    <p:sldId id="1236" r:id="rId28"/>
    <p:sldId id="1237" r:id="rId29"/>
    <p:sldId id="1262" r:id="rId30"/>
    <p:sldId id="1374" r:id="rId31"/>
    <p:sldId id="1241" r:id="rId32"/>
    <p:sldId id="1243" r:id="rId33"/>
    <p:sldId id="1323" r:id="rId34"/>
    <p:sldId id="1343" r:id="rId35"/>
    <p:sldId id="965" r:id="rId36"/>
    <p:sldId id="964" r:id="rId37"/>
    <p:sldId id="660" r:id="rId38"/>
    <p:sldId id="918" r:id="rId39"/>
    <p:sldId id="1337" r:id="rId40"/>
    <p:sldId id="1338" r:id="rId41"/>
    <p:sldId id="1339" r:id="rId42"/>
    <p:sldId id="1349" r:id="rId43"/>
    <p:sldId id="1328" r:id="rId44"/>
    <p:sldId id="1361" r:id="rId45"/>
    <p:sldId id="1362" r:id="rId46"/>
    <p:sldId id="1332" r:id="rId47"/>
    <p:sldId id="1333" r:id="rId48"/>
    <p:sldId id="1363" r:id="rId49"/>
    <p:sldId id="1334" r:id="rId50"/>
    <p:sldId id="1335" r:id="rId51"/>
    <p:sldId id="1336" r:id="rId52"/>
    <p:sldId id="1330" r:id="rId53"/>
    <p:sldId id="1160" r:id="rId54"/>
    <p:sldId id="1139" r:id="rId55"/>
    <p:sldId id="1198" r:id="rId56"/>
    <p:sldId id="1199" r:id="rId57"/>
    <p:sldId id="1258" r:id="rId58"/>
    <p:sldId id="1176" r:id="rId59"/>
    <p:sldId id="1352" r:id="rId60"/>
    <p:sldId id="1201" r:id="rId61"/>
    <p:sldId id="1168" r:id="rId62"/>
    <p:sldId id="1282" r:id="rId63"/>
    <p:sldId id="1283" r:id="rId64"/>
    <p:sldId id="1284" r:id="rId65"/>
    <p:sldId id="1285" r:id="rId66"/>
    <p:sldId id="1289" r:id="rId67"/>
    <p:sldId id="1290" r:id="rId68"/>
    <p:sldId id="1357" r:id="rId69"/>
    <p:sldId id="1100" r:id="rId70"/>
    <p:sldId id="1091" r:id="rId71"/>
    <p:sldId id="1368" r:id="rId72"/>
    <p:sldId id="1369" r:id="rId73"/>
    <p:sldId id="1370" r:id="rId74"/>
    <p:sldId id="1257" r:id="rId75"/>
  </p:sldIdLst>
  <p:sldSz cx="9144000" cy="6858000" type="screen4x3"/>
  <p:notesSz cx="6858000" cy="987266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99"/>
    <a:srgbClr val="008080"/>
    <a:srgbClr val="006666"/>
    <a:srgbClr val="99CCFF"/>
    <a:srgbClr val="CCFF99"/>
    <a:srgbClr val="9900CC"/>
    <a:srgbClr val="FFCCFF"/>
    <a:srgbClr val="FF99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1166" autoAdjust="0"/>
  </p:normalViewPr>
  <p:slideViewPr>
    <p:cSldViewPr>
      <p:cViewPr varScale="1">
        <p:scale>
          <a:sx n="66" d="100"/>
          <a:sy n="66" d="100"/>
        </p:scale>
        <p:origin x="90" y="486"/>
      </p:cViewPr>
      <p:guideLst>
        <p:guide orient="horz" pos="2160"/>
        <p:guide pos="2880"/>
      </p:guideLst>
    </p:cSldViewPr>
  </p:slideViewPr>
  <p:outlineViewPr>
    <p:cViewPr>
      <p:scale>
        <a:sx n="33" d="100"/>
        <a:sy n="33" d="100"/>
      </p:scale>
      <p:origin x="0" y="6337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2838" y="-108"/>
      </p:cViewPr>
      <p:guideLst>
        <p:guide orient="horz" pos="3110"/>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84995" name="Rectangle 3"/>
          <p:cNvSpPr>
            <a:spLocks noGrp="1" noChangeArrowheads="1"/>
          </p:cNvSpPr>
          <p:nvPr>
            <p:ph type="dt" sz="quarter" idx="1"/>
          </p:nvPr>
        </p:nvSpPr>
        <p:spPr bwMode="auto">
          <a:xfrm>
            <a:off x="3884613" y="0"/>
            <a:ext cx="29718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84996" name="Rectangle 4"/>
          <p:cNvSpPr>
            <a:spLocks noGrp="1" noChangeArrowheads="1"/>
          </p:cNvSpPr>
          <p:nvPr>
            <p:ph type="ftr" sz="quarter" idx="2"/>
          </p:nvPr>
        </p:nvSpPr>
        <p:spPr bwMode="auto">
          <a:xfrm>
            <a:off x="0" y="9377363"/>
            <a:ext cx="29718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84997" name="Rectangle 5"/>
          <p:cNvSpPr>
            <a:spLocks noGrp="1" noChangeArrowheads="1"/>
          </p:cNvSpPr>
          <p:nvPr>
            <p:ph type="sldNum" sz="quarter" idx="3"/>
          </p:nvPr>
        </p:nvSpPr>
        <p:spPr bwMode="auto">
          <a:xfrm>
            <a:off x="3884613" y="9377363"/>
            <a:ext cx="29718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36065B5-87BB-4A12-AF36-2A442E3A70A3}" type="slidenum">
              <a:rPr lang="es-ES"/>
              <a:pPr>
                <a:defRPr/>
              </a:pPr>
              <a:t>‹Nº›</a:t>
            </a:fld>
            <a:endParaRPr lang="es-ES"/>
          </a:p>
        </p:txBody>
      </p:sp>
    </p:spTree>
    <p:extLst>
      <p:ext uri="{BB962C8B-B14F-4D97-AF65-F5344CB8AC3E}">
        <p14:creationId xmlns:p14="http://schemas.microsoft.com/office/powerpoint/2010/main" val="90166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23555" name="Rectangle 3"/>
          <p:cNvSpPr>
            <a:spLocks noGrp="1" noChangeArrowheads="1"/>
          </p:cNvSpPr>
          <p:nvPr>
            <p:ph type="dt" idx="1"/>
          </p:nvPr>
        </p:nvSpPr>
        <p:spPr bwMode="auto">
          <a:xfrm>
            <a:off x="3884613" y="0"/>
            <a:ext cx="2971800"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107524" name="Rectangle 4"/>
          <p:cNvSpPr>
            <a:spLocks noGrp="1" noRot="1" noChangeAspect="1" noChangeArrowheads="1" noTextEdit="1"/>
          </p:cNvSpPr>
          <p:nvPr>
            <p:ph type="sldImg" idx="2"/>
          </p:nvPr>
        </p:nvSpPr>
        <p:spPr bwMode="auto">
          <a:xfrm>
            <a:off x="958850" y="739775"/>
            <a:ext cx="4941888"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689475"/>
            <a:ext cx="5486400" cy="444341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3558" name="Rectangle 6"/>
          <p:cNvSpPr>
            <a:spLocks noGrp="1" noChangeArrowheads="1"/>
          </p:cNvSpPr>
          <p:nvPr>
            <p:ph type="ftr" sz="quarter" idx="4"/>
          </p:nvPr>
        </p:nvSpPr>
        <p:spPr bwMode="auto">
          <a:xfrm>
            <a:off x="0" y="9377363"/>
            <a:ext cx="29718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23559" name="Rectangle 7"/>
          <p:cNvSpPr>
            <a:spLocks noGrp="1" noChangeArrowheads="1"/>
          </p:cNvSpPr>
          <p:nvPr>
            <p:ph type="sldNum" sz="quarter" idx="5"/>
          </p:nvPr>
        </p:nvSpPr>
        <p:spPr bwMode="auto">
          <a:xfrm>
            <a:off x="3884613" y="9377363"/>
            <a:ext cx="2971800" cy="4937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0FD5D92-169E-4051-BD73-565A3961BDBE}" type="slidenum">
              <a:rPr lang="es-ES"/>
              <a:pPr>
                <a:defRPr/>
              </a:pPr>
              <a:t>‹Nº›</a:t>
            </a:fld>
            <a:endParaRPr lang="es-ES"/>
          </a:p>
        </p:txBody>
      </p:sp>
    </p:spTree>
    <p:extLst>
      <p:ext uri="{BB962C8B-B14F-4D97-AF65-F5344CB8AC3E}">
        <p14:creationId xmlns:p14="http://schemas.microsoft.com/office/powerpoint/2010/main" val="2209250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a:ln/>
        </p:spPr>
      </p:sp>
      <p:sp>
        <p:nvSpPr>
          <p:cNvPr id="10854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10854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D58F01-E699-4447-8F4C-E9FDB8753445}" type="slidenum">
              <a:rPr lang="es-ES" altLang="es-ES" smtClean="0"/>
              <a:pPr eaLnBrk="1" hangingPunct="1">
                <a:spcBef>
                  <a:spcPct val="0"/>
                </a:spcBef>
              </a:pPr>
              <a:t>1</a:t>
            </a:fld>
            <a:endParaRPr lang="es-ES" altLang="es-ES" smtClean="0"/>
          </a:p>
        </p:txBody>
      </p:sp>
    </p:spTree>
    <p:extLst>
      <p:ext uri="{BB962C8B-B14F-4D97-AF65-F5344CB8AC3E}">
        <p14:creationId xmlns:p14="http://schemas.microsoft.com/office/powerpoint/2010/main" val="24416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a:ln/>
        </p:spPr>
      </p:sp>
      <p:sp>
        <p:nvSpPr>
          <p:cNvPr id="12595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z="900" smtClean="0"/>
              <a:t>Puede realizarse tanto desde PPT con Búsqueda básica como desde Búsqueda avanzada. </a:t>
            </a:r>
          </a:p>
          <a:p>
            <a:endParaRPr lang="es-ES" altLang="es-ES" sz="900" smtClean="0"/>
          </a:p>
          <a:p>
            <a:r>
              <a:rPr lang="es-ES" altLang="es-ES" sz="900" smtClean="0"/>
              <a:t>Un superconjunto (SCPA) agrupa todos los productos que comparten: principio activo, dosis, forma farmacéutica y vía de administración, pero que pueden tener diferente tamaño de envase. En RE se fomenta la prescripción por SCPA.</a:t>
            </a:r>
          </a:p>
          <a:p>
            <a:endParaRPr lang="es-ES" altLang="es-ES" sz="900" smtClean="0"/>
          </a:p>
          <a:p>
            <a:r>
              <a:rPr lang="es-ES" altLang="es-ES" sz="900" smtClean="0"/>
              <a:t>La prescripción por CPA o por SCPA tienen las ventajas de prescribir por DOE, que son las siguientes: </a:t>
            </a:r>
          </a:p>
          <a:p>
            <a:pPr marL="628650" lvl="1" indent="-171450">
              <a:buFontTx/>
              <a:buChar char="•"/>
            </a:pPr>
            <a:r>
              <a:rPr lang="es-ES" altLang="es-ES" sz="900" b="1" smtClean="0"/>
              <a:t>Identifica de forma inequívoca</a:t>
            </a:r>
            <a:r>
              <a:rPr lang="es-ES" altLang="es-ES" sz="900" smtClean="0"/>
              <a:t> los medicamentos, ya que cada PA tiene una sola DOE pero puede tener muchas marcas.</a:t>
            </a:r>
          </a:p>
          <a:p>
            <a:pPr marL="628650" lvl="1" indent="-171450">
              <a:buFontTx/>
              <a:buChar char="•"/>
            </a:pPr>
            <a:r>
              <a:rPr lang="es-ES" altLang="es-ES" sz="900" smtClean="0"/>
              <a:t>Evita </a:t>
            </a:r>
            <a:r>
              <a:rPr lang="es-ES" altLang="es-ES" sz="900" b="1" smtClean="0"/>
              <a:t>duplicidades</a:t>
            </a:r>
            <a:r>
              <a:rPr lang="es-ES" altLang="es-ES" sz="900" smtClean="0"/>
              <a:t> </a:t>
            </a:r>
          </a:p>
          <a:p>
            <a:pPr marL="628650" lvl="1" indent="-171450">
              <a:buFontTx/>
              <a:buChar char="•"/>
            </a:pPr>
            <a:r>
              <a:rPr lang="es-ES" altLang="es-ES" sz="900" smtClean="0"/>
              <a:t>Disminuye el riesgo de </a:t>
            </a:r>
            <a:r>
              <a:rPr lang="es-ES" altLang="es-ES" sz="900" b="1" smtClean="0"/>
              <a:t>alergias o interacciones </a:t>
            </a:r>
            <a:r>
              <a:rPr lang="es-ES" altLang="es-ES" sz="900" smtClean="0"/>
              <a:t>debido a que se identifican mejor las sustancias.</a:t>
            </a:r>
          </a:p>
          <a:p>
            <a:pPr marL="628650" lvl="1" indent="-171450">
              <a:buFontTx/>
              <a:buChar char="•"/>
            </a:pPr>
            <a:r>
              <a:rPr lang="es-ES" altLang="es-ES" sz="900" smtClean="0"/>
              <a:t>Disminuye el </a:t>
            </a:r>
            <a:r>
              <a:rPr lang="es-ES" altLang="es-ES" sz="900" b="1" smtClean="0"/>
              <a:t>riesgo de confusión </a:t>
            </a:r>
            <a:r>
              <a:rPr lang="es-ES" altLang="es-ES" sz="900" smtClean="0"/>
              <a:t>tanto para el paciente como para médicos y farmacéuticos.</a:t>
            </a:r>
          </a:p>
          <a:p>
            <a:endParaRPr lang="es-ES" altLang="es-ES" sz="900" smtClean="0"/>
          </a:p>
          <a:p>
            <a:endParaRPr lang="es-ES" altLang="es-ES" sz="900" smtClean="0"/>
          </a:p>
          <a:p>
            <a:endParaRPr lang="es-ES" altLang="es-ES" sz="900" smtClean="0"/>
          </a:p>
          <a:p>
            <a:endParaRPr lang="es-ES" altLang="es-ES" sz="900" smtClean="0"/>
          </a:p>
          <a:p>
            <a:endParaRPr lang="es-ES" altLang="es-ES" smtClean="0"/>
          </a:p>
        </p:txBody>
      </p:sp>
      <p:sp>
        <p:nvSpPr>
          <p:cNvPr id="12595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AF99A8-3BEB-40D7-AE8A-ACD348AEFA9D}" type="slidenum">
              <a:rPr lang="es-ES" altLang="es-ES" smtClean="0"/>
              <a:pPr eaLnBrk="1" hangingPunct="1">
                <a:spcBef>
                  <a:spcPct val="0"/>
                </a:spcBef>
              </a:pPr>
              <a:t>10</a:t>
            </a:fld>
            <a:endParaRPr lang="es-ES" altLang="es-ES" smtClean="0"/>
          </a:p>
        </p:txBody>
      </p:sp>
    </p:spTree>
    <p:extLst>
      <p:ext uri="{BB962C8B-B14F-4D97-AF65-F5344CB8AC3E}">
        <p14:creationId xmlns:p14="http://schemas.microsoft.com/office/powerpoint/2010/main" val="155966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a:ln/>
        </p:spPr>
      </p:sp>
      <p:sp>
        <p:nvSpPr>
          <p:cNvPr id="12697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dirty="0" smtClean="0"/>
              <a:t>La Búsqueda avanzada utiliza un Asistente de prescripción con el que pueden realizarse búsquedas a todos los niveles y aplicar filtros en los resultados de búsqueda</a:t>
            </a:r>
            <a:r>
              <a:rPr lang="es-ES" altLang="es-ES" baseline="0" dirty="0" smtClean="0"/>
              <a:t> de: Medicamentos, Efectos y accesorios, Dietéticos</a:t>
            </a:r>
            <a:r>
              <a:rPr lang="es-ES" altLang="es-ES" dirty="0" smtClean="0"/>
              <a:t>.</a:t>
            </a:r>
          </a:p>
        </p:txBody>
      </p:sp>
      <p:sp>
        <p:nvSpPr>
          <p:cNvPr id="12698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BA34CD-F666-4A26-90EE-2513D895426B}" type="slidenum">
              <a:rPr lang="es-ES" altLang="es-ES" smtClean="0"/>
              <a:pPr eaLnBrk="1" hangingPunct="1">
                <a:spcBef>
                  <a:spcPct val="0"/>
                </a:spcBef>
              </a:pPr>
              <a:t>11</a:t>
            </a:fld>
            <a:endParaRPr lang="es-ES" altLang="es-ES" smtClean="0"/>
          </a:p>
        </p:txBody>
      </p:sp>
    </p:spTree>
    <p:extLst>
      <p:ext uri="{BB962C8B-B14F-4D97-AF65-F5344CB8AC3E}">
        <p14:creationId xmlns:p14="http://schemas.microsoft.com/office/powerpoint/2010/main" val="315950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a:ln/>
        </p:spPr>
      </p:sp>
      <p:sp>
        <p:nvSpPr>
          <p:cNvPr id="12800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smtClean="0"/>
              <a:t>La Búsqueda avanzada: prescripción de Fórmulas Magistrales y Otros.</a:t>
            </a:r>
          </a:p>
          <a:p>
            <a:pPr eaLnBrk="1" hangingPunct="1">
              <a:spcBef>
                <a:spcPct val="0"/>
              </a:spcBef>
            </a:pPr>
            <a:endParaRPr lang="es-ES" altLang="es-ES" smtClean="0"/>
          </a:p>
        </p:txBody>
      </p:sp>
      <p:sp>
        <p:nvSpPr>
          <p:cNvPr id="12800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967686-A286-4265-B390-89CEAEE6917D}" type="slidenum">
              <a:rPr lang="es-ES" altLang="es-ES" smtClean="0"/>
              <a:pPr eaLnBrk="1" hangingPunct="1">
                <a:spcBef>
                  <a:spcPct val="0"/>
                </a:spcBef>
              </a:pPr>
              <a:t>12</a:t>
            </a:fld>
            <a:endParaRPr lang="es-ES" altLang="es-ES" smtClean="0"/>
          </a:p>
        </p:txBody>
      </p:sp>
    </p:spTree>
    <p:extLst>
      <p:ext uri="{BB962C8B-B14F-4D97-AF65-F5344CB8AC3E}">
        <p14:creationId xmlns:p14="http://schemas.microsoft.com/office/powerpoint/2010/main" val="2963202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altLang="es-ES" dirty="0" smtClean="0"/>
              <a:t>El producto seleccionado se vuelca en el Formulario de receta.</a:t>
            </a:r>
          </a:p>
          <a:p>
            <a:r>
              <a:rPr lang="es-ES" altLang="es-ES" dirty="0" smtClean="0"/>
              <a:t>Debe completarse la prescripción cumplimentando los </a:t>
            </a:r>
            <a:r>
              <a:rPr lang="es-ES" altLang="es-ES" b="1" dirty="0" smtClean="0"/>
              <a:t>campos obligatorios</a:t>
            </a:r>
            <a:r>
              <a:rPr lang="es-ES" altLang="es-ES" dirty="0" smtClean="0"/>
              <a:t>: PC, posología, duración (con fecha fin o FR).</a:t>
            </a:r>
          </a:p>
          <a:p>
            <a:r>
              <a:rPr lang="es-ES" altLang="es-ES" dirty="0" smtClean="0"/>
              <a:t>Campos opcionales: resto de información. </a:t>
            </a:r>
          </a:p>
          <a:p>
            <a:r>
              <a:rPr lang="es-ES" altLang="es-ES" dirty="0" smtClean="0"/>
              <a:t>Se registra o se imprime (guarda el registro). La impresora estará deshabilitada cuando no sea posible la impresión (ej. Medicamentos de Uso Hospitalario y en AP también los medicamentos ECM).</a:t>
            </a:r>
          </a:p>
          <a:p>
            <a:r>
              <a:rPr lang="es-ES" dirty="0" smtClean="0"/>
              <a:t>“Observaciones”: se</a:t>
            </a:r>
            <a:r>
              <a:rPr lang="es-ES" baseline="0" dirty="0" smtClean="0"/>
              <a:t> dirigen a los profesionales sanitarios de </a:t>
            </a:r>
            <a:r>
              <a:rPr lang="es-ES" baseline="0" dirty="0" err="1" smtClean="0"/>
              <a:t>Sacyl</a:t>
            </a:r>
            <a:r>
              <a:rPr lang="es-ES" baseline="0" dirty="0" smtClean="0"/>
              <a:t>, no se muestran al paciente ni a la farmacia.</a:t>
            </a:r>
            <a:endParaRPr lang="es-ES" dirty="0"/>
          </a:p>
        </p:txBody>
      </p:sp>
      <p:sp>
        <p:nvSpPr>
          <p:cNvPr id="4" name="3 Marcador de número de diapositiva"/>
          <p:cNvSpPr>
            <a:spLocks noGrp="1"/>
          </p:cNvSpPr>
          <p:nvPr>
            <p:ph type="sldNum" sz="quarter" idx="10"/>
          </p:nvPr>
        </p:nvSpPr>
        <p:spPr/>
        <p:txBody>
          <a:bodyPr/>
          <a:lstStyle/>
          <a:p>
            <a:pPr>
              <a:defRPr/>
            </a:pPr>
            <a:fld id="{C0FD5D92-169E-4051-BD73-565A3961BDBE}" type="slidenum">
              <a:rPr lang="es-ES" smtClean="0"/>
              <a:pPr>
                <a:defRPr/>
              </a:pPr>
              <a:t>13</a:t>
            </a:fld>
            <a:endParaRPr lang="es-ES"/>
          </a:p>
        </p:txBody>
      </p:sp>
    </p:spTree>
    <p:extLst>
      <p:ext uri="{BB962C8B-B14F-4D97-AF65-F5344CB8AC3E}">
        <p14:creationId xmlns:p14="http://schemas.microsoft.com/office/powerpoint/2010/main" val="292720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altLang="es-ES" dirty="0" smtClean="0"/>
              <a:t>Hay diferentes </a:t>
            </a:r>
            <a:r>
              <a:rPr lang="es-ES" altLang="es-ES" b="1" dirty="0" smtClean="0"/>
              <a:t>tipos de Pautas</a:t>
            </a:r>
            <a:r>
              <a:rPr lang="es-ES" altLang="es-ES" dirty="0" smtClean="0"/>
              <a:t>:</a:t>
            </a:r>
          </a:p>
          <a:p>
            <a:pPr marL="171450" indent="-171450">
              <a:buFont typeface="Arial" pitchFamily="34" charset="0"/>
              <a:buChar char="•"/>
              <a:defRPr/>
            </a:pPr>
            <a:r>
              <a:rPr lang="es-ES" altLang="es-ES" dirty="0" smtClean="0"/>
              <a:t>Pauta «Si precisa»: obligatorio incorporar el máximo requerido.</a:t>
            </a:r>
          </a:p>
          <a:p>
            <a:pPr marL="171450" indent="-171450">
              <a:buFont typeface="Arial" pitchFamily="34" charset="0"/>
              <a:buChar char="•"/>
              <a:defRPr/>
            </a:pPr>
            <a:r>
              <a:rPr lang="es-ES" altLang="es-ES" dirty="0" smtClean="0"/>
              <a:t>Pauta por envases</a:t>
            </a:r>
          </a:p>
          <a:p>
            <a:pPr marL="171450" indent="-171450">
              <a:buFont typeface="Arial" pitchFamily="34" charset="0"/>
              <a:buChar char="•"/>
              <a:defRPr/>
            </a:pPr>
            <a:r>
              <a:rPr lang="es-ES" altLang="es-ES" dirty="0" smtClean="0"/>
              <a:t>Pauta oftálmica/ </a:t>
            </a:r>
            <a:r>
              <a:rPr lang="es-ES" altLang="es-ES" dirty="0" err="1" smtClean="0"/>
              <a:t>ótica</a:t>
            </a:r>
            <a:r>
              <a:rPr lang="es-ES" altLang="es-ES" dirty="0" smtClean="0"/>
              <a:t>/ nasal.</a:t>
            </a:r>
          </a:p>
          <a:p>
            <a:pPr>
              <a:defRPr/>
            </a:pPr>
            <a:endParaRPr lang="es-ES" altLang="es-ES" dirty="0" smtClean="0"/>
          </a:p>
          <a:p>
            <a:pPr>
              <a:defRPr/>
            </a:pPr>
            <a:endParaRPr lang="es-ES" dirty="0"/>
          </a:p>
        </p:txBody>
      </p:sp>
      <p:sp>
        <p:nvSpPr>
          <p:cNvPr id="13005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24D5A3-2DE0-47F9-846B-480C641032F8}" type="slidenum">
              <a:rPr lang="es-ES" altLang="es-ES" smtClean="0"/>
              <a:pPr eaLnBrk="1" hangingPunct="1">
                <a:spcBef>
                  <a:spcPct val="0"/>
                </a:spcBef>
              </a:pPr>
              <a:t>14</a:t>
            </a:fld>
            <a:endParaRPr lang="es-ES" altLang="es-ES" smtClean="0"/>
          </a:p>
        </p:txBody>
      </p:sp>
    </p:spTree>
    <p:extLst>
      <p:ext uri="{BB962C8B-B14F-4D97-AF65-F5344CB8AC3E}">
        <p14:creationId xmlns:p14="http://schemas.microsoft.com/office/powerpoint/2010/main" val="187980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a:ln/>
        </p:spPr>
      </p:sp>
      <p:sp>
        <p:nvSpPr>
          <p:cNvPr id="13107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dirty="0" smtClean="0"/>
              <a:t>Existen situaciones en las que es difícil establecer una posología que refleje con exactitud las cantidades administradas por el paciente. Este tipo de prescripción se usará cuando la duración del envase calculada con una pauta normal no se ajuste a la duración real del envase ej. pomada, diferente duración según la extensión de aplicación. No todos los productos se pueden prescribir por envases, solo aquellos en los que se ha identificado la necesidad. Es posible que esta lista se modifique o amplíe siempre que se justifique la necesidad. </a:t>
            </a:r>
          </a:p>
          <a:p>
            <a:pPr eaLnBrk="1" hangingPunct="1">
              <a:spcBef>
                <a:spcPct val="0"/>
              </a:spcBef>
            </a:pPr>
            <a:endParaRPr lang="es-ES" altLang="es-ES" b="1" u="sng" dirty="0" smtClean="0"/>
          </a:p>
          <a:p>
            <a:pPr eaLnBrk="1" hangingPunct="1">
              <a:spcBef>
                <a:spcPct val="0"/>
              </a:spcBef>
            </a:pPr>
            <a:r>
              <a:rPr lang="es-ES" altLang="es-ES" dirty="0" smtClean="0"/>
              <a:t>En estos casos, el médico prescriptor deberá incorporar la posología, como venía haciendo, y además indicar la duración estimada del envase por periodo. En la hoja de medicación y en la receta aparecerá la pauta posológica. Sin embargo, la Pauta por envases será la que se tendrá en cuenta, tanto para establecer las fechas de las recetas </a:t>
            </a:r>
            <a:r>
              <a:rPr lang="es-ES" altLang="es-ES" dirty="0" err="1" smtClean="0"/>
              <a:t>decaladas</a:t>
            </a:r>
            <a:r>
              <a:rPr lang="es-ES" altLang="es-ES" dirty="0" smtClean="0"/>
              <a:t> impresas, como para establecer el </a:t>
            </a:r>
            <a:r>
              <a:rPr lang="es-ES" altLang="es-ES" dirty="0" err="1" smtClean="0"/>
              <a:t>cronogramado</a:t>
            </a:r>
            <a:r>
              <a:rPr lang="es-ES" altLang="es-ES" dirty="0" smtClean="0"/>
              <a:t> y calendario de dispensaciones en receta electrónica.</a:t>
            </a:r>
          </a:p>
        </p:txBody>
      </p:sp>
      <p:sp>
        <p:nvSpPr>
          <p:cNvPr id="13107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6D9424-491D-4973-9409-7C6958EEA5CE}" type="slidenum">
              <a:rPr lang="es-ES" altLang="es-ES" smtClean="0"/>
              <a:pPr eaLnBrk="1" hangingPunct="1">
                <a:spcBef>
                  <a:spcPct val="0"/>
                </a:spcBef>
              </a:pPr>
              <a:t>15</a:t>
            </a:fld>
            <a:endParaRPr lang="es-ES" altLang="es-ES" smtClean="0"/>
          </a:p>
        </p:txBody>
      </p:sp>
    </p:spTree>
    <p:extLst>
      <p:ext uri="{BB962C8B-B14F-4D97-AF65-F5344CB8AC3E}">
        <p14:creationId xmlns:p14="http://schemas.microsoft.com/office/powerpoint/2010/main" val="170950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a:ln/>
        </p:spPr>
      </p:sp>
      <p:sp>
        <p:nvSpPr>
          <p:cNvPr id="13209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smtClean="0"/>
              <a:t>Ejemplo: </a:t>
            </a:r>
          </a:p>
          <a:p>
            <a:pPr eaLnBrk="1" hangingPunct="1">
              <a:spcBef>
                <a:spcPct val="0"/>
              </a:spcBef>
            </a:pPr>
            <a:r>
              <a:rPr lang="es-ES" altLang="es-ES" smtClean="0"/>
              <a:t>Posología 1 cada 24 horas la duración del envase calculada según unidad de posología= 30 días.(se mostrará en la posología de la receta y de la hoja de medicación)</a:t>
            </a:r>
          </a:p>
          <a:p>
            <a:pPr eaLnBrk="1" hangingPunct="1">
              <a:spcBef>
                <a:spcPct val="0"/>
              </a:spcBef>
            </a:pPr>
            <a:r>
              <a:rPr lang="es-ES" altLang="es-ES" smtClean="0"/>
              <a:t>Si lo que le dura al paciente es 20 días, se prescribe por envases 1 envase cada 20 días (estos 20 días se usarán para el cálculo del cronogramado y recetas decaladas impresas)</a:t>
            </a:r>
          </a:p>
        </p:txBody>
      </p:sp>
      <p:sp>
        <p:nvSpPr>
          <p:cNvPr id="13210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1AA9F6-DD8A-4E10-8107-AD47C1051AE0}" type="slidenum">
              <a:rPr lang="es-ES" altLang="es-ES" smtClean="0"/>
              <a:pPr eaLnBrk="1" hangingPunct="1">
                <a:spcBef>
                  <a:spcPct val="0"/>
                </a:spcBef>
              </a:pPr>
              <a:t>16</a:t>
            </a:fld>
            <a:endParaRPr lang="es-ES" altLang="es-ES" smtClean="0"/>
          </a:p>
        </p:txBody>
      </p:sp>
    </p:spTree>
    <p:extLst>
      <p:ext uri="{BB962C8B-B14F-4D97-AF65-F5344CB8AC3E}">
        <p14:creationId xmlns:p14="http://schemas.microsoft.com/office/powerpoint/2010/main" val="3535348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a:ln/>
        </p:spPr>
      </p:sp>
      <p:sp>
        <p:nvSpPr>
          <p:cNvPr id="1331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smtClean="0"/>
              <a:t>En los medicamento oftalmológicos, óticos y nasales aparecen unos checks que permiten indicar si la pauta posológica se debe aplicar al oído/ojo/fosa nasal del lado izquierdo, derecho o ambos. </a:t>
            </a:r>
          </a:p>
        </p:txBody>
      </p:sp>
      <p:sp>
        <p:nvSpPr>
          <p:cNvPr id="1331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CC64A6-81F5-4CC2-9D78-8654E2245FD1}" type="slidenum">
              <a:rPr lang="es-ES" altLang="es-ES" smtClean="0"/>
              <a:pPr eaLnBrk="1" hangingPunct="1">
                <a:spcBef>
                  <a:spcPct val="0"/>
                </a:spcBef>
              </a:pPr>
              <a:t>17</a:t>
            </a:fld>
            <a:endParaRPr lang="es-ES" altLang="es-ES" smtClean="0"/>
          </a:p>
        </p:txBody>
      </p:sp>
    </p:spTree>
    <p:extLst>
      <p:ext uri="{BB962C8B-B14F-4D97-AF65-F5344CB8AC3E}">
        <p14:creationId xmlns:p14="http://schemas.microsoft.com/office/powerpoint/2010/main" val="1164418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a:ln/>
        </p:spPr>
      </p:sp>
      <p:sp>
        <p:nvSpPr>
          <p:cNvPr id="13414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Pauta «Si precisa»: obligatorio incorporar el máximo requerido. El paciente tiene una patología de base que no requiere una pauta regular (aunque haya que introducirla) sino una posología a demanda en función de las necesidades de medicación del paciente. Ej. migraña. </a:t>
            </a:r>
          </a:p>
          <a:p>
            <a:r>
              <a:rPr lang="es-ES" altLang="es-ES" smtClean="0"/>
              <a:t>Lleva consigo lógicas específicas que aplican en dispensación electrónica. </a:t>
            </a:r>
          </a:p>
        </p:txBody>
      </p:sp>
      <p:sp>
        <p:nvSpPr>
          <p:cNvPr id="13414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E1A954-36E6-40EE-B9AF-5443A2BC4F98}" type="slidenum">
              <a:rPr lang="es-ES" altLang="es-ES" smtClean="0"/>
              <a:pPr eaLnBrk="1" hangingPunct="1">
                <a:spcBef>
                  <a:spcPct val="0"/>
                </a:spcBef>
              </a:pPr>
              <a:t>18</a:t>
            </a:fld>
            <a:endParaRPr lang="es-ES" altLang="es-ES" smtClean="0"/>
          </a:p>
        </p:txBody>
      </p:sp>
    </p:spTree>
    <p:extLst>
      <p:ext uri="{BB962C8B-B14F-4D97-AF65-F5344CB8AC3E}">
        <p14:creationId xmlns:p14="http://schemas.microsoft.com/office/powerpoint/2010/main" val="227485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a:ln/>
        </p:spPr>
      </p:sp>
      <p:sp>
        <p:nvSpPr>
          <p:cNvPr id="13517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No todas las pautas son compatibles entre sí. El sistema avisa cuando hay incompatibilidad.</a:t>
            </a:r>
          </a:p>
        </p:txBody>
      </p:sp>
      <p:sp>
        <p:nvSpPr>
          <p:cNvPr id="13517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84125A-EA23-4B7F-B511-FCB196E76EE2}" type="slidenum">
              <a:rPr lang="es-ES" altLang="es-ES" smtClean="0"/>
              <a:pPr eaLnBrk="1" hangingPunct="1">
                <a:spcBef>
                  <a:spcPct val="0"/>
                </a:spcBef>
              </a:pPr>
              <a:t>19</a:t>
            </a:fld>
            <a:endParaRPr lang="es-ES" altLang="es-ES" smtClean="0"/>
          </a:p>
        </p:txBody>
      </p:sp>
    </p:spTree>
    <p:extLst>
      <p:ext uri="{BB962C8B-B14F-4D97-AF65-F5344CB8AC3E}">
        <p14:creationId xmlns:p14="http://schemas.microsoft.com/office/powerpoint/2010/main" val="377307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p:spPr>
      </p:sp>
      <p:sp>
        <p:nvSpPr>
          <p:cNvPr id="11878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1878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9207F5-57C3-40D9-A89E-D8B390C49DF1}" type="slidenum">
              <a:rPr lang="es-ES" altLang="es-ES" smtClean="0"/>
              <a:pPr eaLnBrk="1" hangingPunct="1">
                <a:spcBef>
                  <a:spcPct val="0"/>
                </a:spcBef>
              </a:pPr>
              <a:t>2</a:t>
            </a:fld>
            <a:endParaRPr lang="es-ES" altLang="es-ES" smtClean="0"/>
          </a:p>
        </p:txBody>
      </p:sp>
    </p:spTree>
    <p:extLst>
      <p:ext uri="{BB962C8B-B14F-4D97-AF65-F5344CB8AC3E}">
        <p14:creationId xmlns:p14="http://schemas.microsoft.com/office/powerpoint/2010/main" val="274509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a:ln/>
        </p:spPr>
      </p:sp>
      <p:sp>
        <p:nvSpPr>
          <p:cNvPr id="12902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dirty="0" smtClean="0"/>
              <a:t>En SIDA e Hipercolesterolemia familiar heterocigótica, para pacientes con derecho reconocido por la Inspección Médica o Farmacéutica respectivamente.</a:t>
            </a:r>
          </a:p>
        </p:txBody>
      </p:sp>
      <p:sp>
        <p:nvSpPr>
          <p:cNvPr id="12902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009E64-9CE9-4EF0-A0CA-0CF0D263DEFE}" type="slidenum">
              <a:rPr lang="es-ES" altLang="es-ES" smtClean="0"/>
              <a:pPr eaLnBrk="1" hangingPunct="1">
                <a:spcBef>
                  <a:spcPct val="0"/>
                </a:spcBef>
              </a:pPr>
              <a:t>20</a:t>
            </a:fld>
            <a:endParaRPr lang="es-ES" altLang="es-ES" smtClean="0"/>
          </a:p>
        </p:txBody>
      </p:sp>
    </p:spTree>
    <p:extLst>
      <p:ext uri="{BB962C8B-B14F-4D97-AF65-F5344CB8AC3E}">
        <p14:creationId xmlns:p14="http://schemas.microsoft.com/office/powerpoint/2010/main" val="221641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a:ln/>
        </p:spPr>
      </p:sp>
      <p:sp>
        <p:nvSpPr>
          <p:cNvPr id="13721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Productos “Financiados” que requieren visado: aparecen campos específicos; obligado</a:t>
            </a:r>
            <a:r>
              <a:rPr lang="es-ES" altLang="es-ES" baseline="0" dirty="0" smtClean="0"/>
              <a:t> </a:t>
            </a:r>
            <a:r>
              <a:rPr lang="es-ES" altLang="es-ES" dirty="0" smtClean="0"/>
              <a:t>cumplimentar espacio</a:t>
            </a:r>
            <a:r>
              <a:rPr lang="es-ES" altLang="es-ES" baseline="0" dirty="0" smtClean="0"/>
              <a:t> de Informe para Inspección</a:t>
            </a:r>
            <a:r>
              <a:rPr lang="es-ES" altLang="es-ES" dirty="0" smtClean="0"/>
              <a:t>.</a:t>
            </a:r>
          </a:p>
        </p:txBody>
      </p:sp>
      <p:sp>
        <p:nvSpPr>
          <p:cNvPr id="13722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B7AFAD-6D6F-4D47-AEB2-319CFFC437D4}" type="slidenum">
              <a:rPr lang="es-ES" altLang="es-ES" smtClean="0"/>
              <a:pPr eaLnBrk="1" hangingPunct="1">
                <a:spcBef>
                  <a:spcPct val="0"/>
                </a:spcBef>
              </a:pPr>
              <a:t>21</a:t>
            </a:fld>
            <a:endParaRPr lang="es-ES" altLang="es-ES" smtClean="0"/>
          </a:p>
        </p:txBody>
      </p:sp>
    </p:spTree>
    <p:extLst>
      <p:ext uri="{BB962C8B-B14F-4D97-AF65-F5344CB8AC3E}">
        <p14:creationId xmlns:p14="http://schemas.microsoft.com/office/powerpoint/2010/main" val="411910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a:ln/>
        </p:spPr>
      </p:sp>
      <p:sp>
        <p:nvSpPr>
          <p:cNvPr id="1382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Productos “Financiados por indicación” (ej. lactulosa, lágrimas artificiales): por defecto aparecen como Tipo de financiación “No financiado”; si selecciona “Financiado”, requerirán visado y deberá cumplimentarse la información justificativa.</a:t>
            </a:r>
          </a:p>
        </p:txBody>
      </p:sp>
      <p:sp>
        <p:nvSpPr>
          <p:cNvPr id="13824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242A06-F1A6-4419-A419-2BA82C517AED}" type="slidenum">
              <a:rPr lang="es-ES" altLang="es-ES" smtClean="0"/>
              <a:pPr eaLnBrk="1" hangingPunct="1">
                <a:spcBef>
                  <a:spcPct val="0"/>
                </a:spcBef>
              </a:pPr>
              <a:t>22</a:t>
            </a:fld>
            <a:endParaRPr lang="es-ES" altLang="es-ES" smtClean="0"/>
          </a:p>
        </p:txBody>
      </p:sp>
    </p:spTree>
    <p:extLst>
      <p:ext uri="{BB962C8B-B14F-4D97-AF65-F5344CB8AC3E}">
        <p14:creationId xmlns:p14="http://schemas.microsoft.com/office/powerpoint/2010/main" val="123741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a:ln/>
        </p:spPr>
      </p:sp>
      <p:sp>
        <p:nvSpPr>
          <p:cNvPr id="1392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Las fechas del MP se gestionan en el Formulario de receta. Incorporan lógicas de gran importancia en RE.</a:t>
            </a:r>
          </a:p>
        </p:txBody>
      </p:sp>
      <p:sp>
        <p:nvSpPr>
          <p:cNvPr id="1392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018928-23D6-4896-92B5-A202502E7498}" type="slidenum">
              <a:rPr lang="es-ES" altLang="es-ES" smtClean="0"/>
              <a:pPr eaLnBrk="1" hangingPunct="1">
                <a:spcBef>
                  <a:spcPct val="0"/>
                </a:spcBef>
              </a:pPr>
              <a:t>23</a:t>
            </a:fld>
            <a:endParaRPr lang="es-ES" altLang="es-ES" smtClean="0"/>
          </a:p>
        </p:txBody>
      </p:sp>
    </p:spTree>
    <p:extLst>
      <p:ext uri="{BB962C8B-B14F-4D97-AF65-F5344CB8AC3E}">
        <p14:creationId xmlns:p14="http://schemas.microsoft.com/office/powerpoint/2010/main" val="36958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a:ln/>
        </p:spPr>
      </p:sp>
      <p:sp>
        <p:nvSpPr>
          <p:cNvPr id="1402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a:p>
            <a:endParaRPr lang="es-ES" altLang="es-ES" smtClean="0"/>
          </a:p>
        </p:txBody>
      </p:sp>
      <p:sp>
        <p:nvSpPr>
          <p:cNvPr id="14029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BE4BF9-2F2C-4834-9EEB-342BCA11CDDB}" type="slidenum">
              <a:rPr lang="es-ES" altLang="es-ES" smtClean="0"/>
              <a:pPr eaLnBrk="1" hangingPunct="1">
                <a:spcBef>
                  <a:spcPct val="0"/>
                </a:spcBef>
              </a:pPr>
              <a:t>24</a:t>
            </a:fld>
            <a:endParaRPr lang="es-ES" altLang="es-ES" smtClean="0"/>
          </a:p>
        </p:txBody>
      </p:sp>
    </p:spTree>
    <p:extLst>
      <p:ext uri="{BB962C8B-B14F-4D97-AF65-F5344CB8AC3E}">
        <p14:creationId xmlns:p14="http://schemas.microsoft.com/office/powerpoint/2010/main" val="350536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a:ln/>
        </p:spPr>
      </p:sp>
      <p:sp>
        <p:nvSpPr>
          <p:cNvPr id="131075" name="2 Marcador de notas"/>
          <p:cNvSpPr>
            <a:spLocks noGrp="1"/>
          </p:cNvSpPr>
          <p:nvPr>
            <p:ph type="body" idx="1"/>
          </p:nvPr>
        </p:nvSpPr>
        <p:spPr/>
        <p:txBody>
          <a:bodyPr/>
          <a:lstStyle/>
          <a:p>
            <a:pPr>
              <a:defRPr/>
            </a:pPr>
            <a:r>
              <a:rPr lang="es-ES" altLang="es-ES" dirty="0" smtClean="0"/>
              <a:t>Para entender la importancia de las fechas y sus lógicas es importante conocer la principal diferencia que existe entre un paciente no </a:t>
            </a:r>
            <a:r>
              <a:rPr lang="es-ES" altLang="es-ES" dirty="0" err="1" smtClean="0"/>
              <a:t>Recyl</a:t>
            </a:r>
            <a:r>
              <a:rPr lang="es-ES" altLang="es-ES" dirty="0" smtClean="0"/>
              <a:t> y un paciente en </a:t>
            </a:r>
            <a:r>
              <a:rPr lang="es-ES" altLang="es-ES" dirty="0" err="1" smtClean="0"/>
              <a:t>Recyl</a:t>
            </a:r>
            <a:r>
              <a:rPr lang="es-ES" altLang="es-ES" dirty="0" smtClean="0"/>
              <a:t>:</a:t>
            </a:r>
          </a:p>
          <a:p>
            <a:pPr marL="171450" indent="-171450">
              <a:buFont typeface="Arial" panose="020B0604020202020204" pitchFamily="34" charset="0"/>
              <a:buChar char="•"/>
              <a:defRPr/>
            </a:pPr>
            <a:r>
              <a:rPr lang="es-ES" altLang="es-ES" dirty="0" smtClean="0"/>
              <a:t>En Prescripción informatizada (paciente no </a:t>
            </a:r>
            <a:r>
              <a:rPr lang="es-ES" altLang="es-ES" dirty="0" err="1" smtClean="0"/>
              <a:t>Recyl</a:t>
            </a:r>
            <a:r>
              <a:rPr lang="es-ES" altLang="es-ES" dirty="0" smtClean="0"/>
              <a:t>) gestiono recetas que están asociadas a encuentros clínicos.</a:t>
            </a:r>
          </a:p>
          <a:p>
            <a:pPr marL="171450" indent="-171450">
              <a:buFont typeface="Arial" panose="020B0604020202020204" pitchFamily="34" charset="0"/>
              <a:buChar char="•"/>
              <a:defRPr/>
            </a:pPr>
            <a:r>
              <a:rPr lang="es-ES" altLang="es-ES" dirty="0" smtClean="0"/>
              <a:t>En Prescripción electrónica (paciente en </a:t>
            </a:r>
            <a:r>
              <a:rPr lang="es-ES" altLang="es-ES" dirty="0" err="1" smtClean="0"/>
              <a:t>Recyl</a:t>
            </a:r>
            <a:r>
              <a:rPr lang="es-ES" altLang="es-ES" dirty="0" smtClean="0"/>
              <a:t>): desaparece la receta en papel; gestiono dispensaciones sólo controlando las fechas ya que la dispensación no se asocia a encuentro clínico previo. </a:t>
            </a:r>
          </a:p>
          <a:p>
            <a:pPr>
              <a:defRPr/>
            </a:pPr>
            <a:endParaRPr lang="es-ES" altLang="es-ES" dirty="0" smtClean="0"/>
          </a:p>
          <a:p>
            <a:pPr>
              <a:defRPr/>
            </a:pPr>
            <a:endParaRPr lang="es-ES" altLang="es-ES" dirty="0" smtClean="0"/>
          </a:p>
        </p:txBody>
      </p:sp>
      <p:sp>
        <p:nvSpPr>
          <p:cNvPr id="1423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C9E6C8-11B0-4ACE-A38F-463197EC2009}" type="slidenum">
              <a:rPr lang="es-ES" altLang="es-ES" smtClean="0"/>
              <a:pPr eaLnBrk="1" hangingPunct="1">
                <a:spcBef>
                  <a:spcPct val="0"/>
                </a:spcBef>
              </a:pPr>
              <a:t>25</a:t>
            </a:fld>
            <a:endParaRPr lang="es-ES" altLang="es-ES" smtClean="0"/>
          </a:p>
        </p:txBody>
      </p:sp>
    </p:spTree>
    <p:extLst>
      <p:ext uri="{BB962C8B-B14F-4D97-AF65-F5344CB8AC3E}">
        <p14:creationId xmlns:p14="http://schemas.microsoft.com/office/powerpoint/2010/main" val="4271951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a:ln/>
        </p:spPr>
      </p:sp>
      <p:sp>
        <p:nvSpPr>
          <p:cNvPr id="14233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423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F9D38C-9292-4F9E-AFDC-C5A01F040BE2}" type="slidenum">
              <a:rPr lang="es-ES" altLang="es-ES" smtClean="0"/>
              <a:pPr eaLnBrk="1" hangingPunct="1">
                <a:spcBef>
                  <a:spcPct val="0"/>
                </a:spcBef>
              </a:pPr>
              <a:t>26</a:t>
            </a:fld>
            <a:endParaRPr lang="es-ES" altLang="es-ES" smtClean="0"/>
          </a:p>
        </p:txBody>
      </p:sp>
    </p:spTree>
    <p:extLst>
      <p:ext uri="{BB962C8B-B14F-4D97-AF65-F5344CB8AC3E}">
        <p14:creationId xmlns:p14="http://schemas.microsoft.com/office/powerpoint/2010/main" val="3193451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a:ln/>
        </p:spPr>
      </p:sp>
      <p:sp>
        <p:nvSpPr>
          <p:cNvPr id="14438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Concepto clínico: duración prevista del tratamiento. En procesos agudos la duración se recoge en el momento de la prescripción (</a:t>
            </a:r>
            <a:r>
              <a:rPr lang="es-ES" altLang="es-ES" dirty="0" err="1" smtClean="0"/>
              <a:t>ej</a:t>
            </a:r>
            <a:r>
              <a:rPr lang="es-ES" altLang="es-ES" dirty="0" smtClean="0"/>
              <a:t>: un antibiótico durante 10 días), mientras que en procesos crónicos puede dejarse sin cumplimentar ya que muchas veces no es posible estimar la duración del tratamiento.</a:t>
            </a:r>
          </a:p>
        </p:txBody>
      </p:sp>
      <p:sp>
        <p:nvSpPr>
          <p:cNvPr id="14438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BAC605-447C-4F8A-BC21-F02C975DFC66}" type="slidenum">
              <a:rPr lang="es-ES" altLang="es-ES" smtClean="0"/>
              <a:pPr eaLnBrk="1" hangingPunct="1">
                <a:spcBef>
                  <a:spcPct val="0"/>
                </a:spcBef>
              </a:pPr>
              <a:t>27</a:t>
            </a:fld>
            <a:endParaRPr lang="es-ES" altLang="es-ES" smtClean="0"/>
          </a:p>
        </p:txBody>
      </p:sp>
    </p:spTree>
    <p:extLst>
      <p:ext uri="{BB962C8B-B14F-4D97-AF65-F5344CB8AC3E}">
        <p14:creationId xmlns:p14="http://schemas.microsoft.com/office/powerpoint/2010/main" val="4231732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a:ln/>
        </p:spPr>
      </p:sp>
      <p:sp>
        <p:nvSpPr>
          <p:cNvPr id="1454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14541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6446F3-808D-4D39-91A3-BB32926F531B}" type="slidenum">
              <a:rPr lang="es-ES" altLang="es-ES" smtClean="0"/>
              <a:pPr eaLnBrk="1" hangingPunct="1">
                <a:spcBef>
                  <a:spcPct val="0"/>
                </a:spcBef>
              </a:pPr>
              <a:t>28</a:t>
            </a:fld>
            <a:endParaRPr lang="es-ES" altLang="es-ES" smtClean="0"/>
          </a:p>
        </p:txBody>
      </p:sp>
    </p:spTree>
    <p:extLst>
      <p:ext uri="{BB962C8B-B14F-4D97-AF65-F5344CB8AC3E}">
        <p14:creationId xmlns:p14="http://schemas.microsoft.com/office/powerpoint/2010/main" val="3984196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a:ln/>
        </p:spPr>
      </p:sp>
      <p:sp>
        <p:nvSpPr>
          <p:cNvPr id="14643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Para evitar que los tratamientos incorporados en las </a:t>
            </a:r>
            <a:r>
              <a:rPr lang="es-ES" altLang="es-ES" b="1" dirty="0" smtClean="0"/>
              <a:t>consultas hospitalarias o al alta</a:t>
            </a:r>
            <a:r>
              <a:rPr lang="es-ES" altLang="es-ES" dirty="0" smtClean="0"/>
              <a:t> se registren y generen dispensaciones durante un periodo</a:t>
            </a:r>
            <a:r>
              <a:rPr lang="es-ES" altLang="es-ES" baseline="0" dirty="0" smtClean="0"/>
              <a:t> amplio s</a:t>
            </a:r>
            <a:r>
              <a:rPr lang="es-ES" altLang="es-ES" dirty="0" smtClean="0"/>
              <a:t>in conocimiento del médico de familia, </a:t>
            </a:r>
            <a:r>
              <a:rPr lang="es-ES" altLang="es-ES" b="1" dirty="0" smtClean="0"/>
              <a:t>se establece una Fecha</a:t>
            </a:r>
            <a:r>
              <a:rPr lang="es-ES" altLang="es-ES" b="1" baseline="0" dirty="0" smtClean="0"/>
              <a:t> de renovación máxima de </a:t>
            </a:r>
            <a:r>
              <a:rPr lang="es-ES" altLang="es-ES" b="1" dirty="0" smtClean="0"/>
              <a:t>1 mes para todas las prescripciones generadas en este ámbito </a:t>
            </a:r>
            <a:r>
              <a:rPr lang="es-ES" altLang="es-ES" dirty="0" smtClean="0"/>
              <a:t>(a excepción de Especial Control Médico que son 3 meses). De esta forma, se fomenta que el médico de atención primaria conozca en todo momento la medicación completa de los pacientes de su cupo. El paciente acudirá a la consulta durante este primer mes para que se le renueven las prescripciones incorporadas en el hospital. </a:t>
            </a:r>
          </a:p>
        </p:txBody>
      </p:sp>
      <p:sp>
        <p:nvSpPr>
          <p:cNvPr id="14643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ECC641-3EFF-45BA-8800-686FCD5C2A35}" type="slidenum">
              <a:rPr lang="es-ES" altLang="es-ES" smtClean="0"/>
              <a:pPr eaLnBrk="1" hangingPunct="1">
                <a:spcBef>
                  <a:spcPct val="0"/>
                </a:spcBef>
              </a:pPr>
              <a:t>29</a:t>
            </a:fld>
            <a:endParaRPr lang="es-ES" altLang="es-ES" smtClean="0"/>
          </a:p>
        </p:txBody>
      </p:sp>
    </p:spTree>
    <p:extLst>
      <p:ext uri="{BB962C8B-B14F-4D97-AF65-F5344CB8AC3E}">
        <p14:creationId xmlns:p14="http://schemas.microsoft.com/office/powerpoint/2010/main" val="200554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Jimena 3: el acceso al MP se realiza a través “Receta”. </a:t>
            </a:r>
          </a:p>
        </p:txBody>
      </p:sp>
      <p:sp>
        <p:nvSpPr>
          <p:cNvPr id="11981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34632B-291D-4E57-AEA6-58087290042A}" type="slidenum">
              <a:rPr lang="es-ES" altLang="es-ES" smtClean="0"/>
              <a:pPr eaLnBrk="1" hangingPunct="1">
                <a:spcBef>
                  <a:spcPct val="0"/>
                </a:spcBef>
              </a:pPr>
              <a:t>3</a:t>
            </a:fld>
            <a:endParaRPr lang="es-ES" altLang="es-ES" smtClean="0"/>
          </a:p>
        </p:txBody>
      </p:sp>
    </p:spTree>
    <p:extLst>
      <p:ext uri="{BB962C8B-B14F-4D97-AF65-F5344CB8AC3E}">
        <p14:creationId xmlns:p14="http://schemas.microsoft.com/office/powerpoint/2010/main" val="248008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a:ln/>
        </p:spPr>
      </p:sp>
      <p:sp>
        <p:nvSpPr>
          <p:cNvPr id="14643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El TMR se muestra en la Búsqueda avanzada y se carga de Remedios.</a:t>
            </a:r>
          </a:p>
          <a:p>
            <a:r>
              <a:rPr lang="es-ES" altLang="es-ES" smtClean="0"/>
              <a:t>El TMR también tiene en cuenta el perfil del médico prescriptor. Para evitar que los tratamientos incorporados en las </a:t>
            </a:r>
            <a:r>
              <a:rPr lang="es-ES" altLang="es-ES" b="1" smtClean="0"/>
              <a:t>consultas hospitalarias o al alta</a:t>
            </a:r>
            <a:r>
              <a:rPr lang="es-ES" altLang="es-ES" smtClean="0"/>
              <a:t> se registren y generen dispensaciones durante un máximo de 1 año sin conocimiento del médico de familia, </a:t>
            </a:r>
            <a:r>
              <a:rPr lang="es-ES" altLang="es-ES" b="1" smtClean="0"/>
              <a:t>se establece un TMR de 1 mes para todas las prescripciones generadas en este ámbito </a:t>
            </a:r>
            <a:r>
              <a:rPr lang="es-ES" altLang="es-ES" smtClean="0"/>
              <a:t>(a excepción de Especial Control Médico que son 3 meses). De esta forma, se fomenta que el médico de atención primaria conozca en todo momento la medicación completa de los pacientes de su cupo. El paciente acudirá a la consulta durante este primer mes para que se le renueven las prescripciones incorporadas en el hospital. </a:t>
            </a:r>
          </a:p>
          <a:p>
            <a:endParaRPr lang="es-ES" altLang="es-ES" smtClean="0"/>
          </a:p>
          <a:p>
            <a:endParaRPr lang="es-ES" altLang="es-ES" smtClean="0"/>
          </a:p>
          <a:p>
            <a:endParaRPr lang="es-ES" altLang="es-ES" smtClean="0"/>
          </a:p>
        </p:txBody>
      </p:sp>
      <p:sp>
        <p:nvSpPr>
          <p:cNvPr id="14643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6184B2F-C76A-428B-9E89-4572EBDF7256}" type="slidenum">
              <a:rPr lang="es-ES" altLang="es-ES" smtClean="0"/>
              <a:pPr eaLnBrk="1" hangingPunct="1">
                <a:spcBef>
                  <a:spcPct val="0"/>
                </a:spcBef>
              </a:pPr>
              <a:t>30</a:t>
            </a:fld>
            <a:endParaRPr lang="es-ES" altLang="es-ES" smtClean="0"/>
          </a:p>
        </p:txBody>
      </p:sp>
    </p:spTree>
    <p:extLst>
      <p:ext uri="{BB962C8B-B14F-4D97-AF65-F5344CB8AC3E}">
        <p14:creationId xmlns:p14="http://schemas.microsoft.com/office/powerpoint/2010/main" val="1478807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a:ln/>
        </p:spPr>
      </p:sp>
      <p:sp>
        <p:nvSpPr>
          <p:cNvPr id="14848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ES" smtClean="0"/>
          </a:p>
        </p:txBody>
      </p:sp>
      <p:sp>
        <p:nvSpPr>
          <p:cNvPr id="14848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BDA10C-69C4-411A-9C74-7F7AA310A611}" type="slidenum">
              <a:rPr lang="es-ES" altLang="es-ES" smtClean="0"/>
              <a:pPr eaLnBrk="1" hangingPunct="1">
                <a:spcBef>
                  <a:spcPct val="0"/>
                </a:spcBef>
              </a:pPr>
              <a:t>31</a:t>
            </a:fld>
            <a:endParaRPr lang="es-ES" altLang="es-ES" smtClean="0"/>
          </a:p>
        </p:txBody>
      </p:sp>
    </p:spTree>
    <p:extLst>
      <p:ext uri="{BB962C8B-B14F-4D97-AF65-F5344CB8AC3E}">
        <p14:creationId xmlns:p14="http://schemas.microsoft.com/office/powerpoint/2010/main" val="2342723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ln/>
        </p:spPr>
      </p:sp>
      <p:sp>
        <p:nvSpPr>
          <p:cNvPr id="14950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Color rojo: se ha superado la FR. Si no se renueva, se cierra a los 30 días y pasa a Reciente.</a:t>
            </a:r>
          </a:p>
          <a:p>
            <a:r>
              <a:rPr lang="es-ES" altLang="es-ES" smtClean="0"/>
              <a:t>Renovar las prescripciones de ECM. Para ello fijarse en los códigos de colores de la FR. </a:t>
            </a:r>
          </a:p>
        </p:txBody>
      </p:sp>
      <p:sp>
        <p:nvSpPr>
          <p:cNvPr id="14950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40556E-0384-4D31-A77A-3DF4394C8397}" type="slidenum">
              <a:rPr lang="es-ES" altLang="es-ES" smtClean="0"/>
              <a:pPr eaLnBrk="1" hangingPunct="1">
                <a:spcBef>
                  <a:spcPct val="0"/>
                </a:spcBef>
              </a:pPr>
              <a:t>32</a:t>
            </a:fld>
            <a:endParaRPr lang="es-ES" altLang="es-ES" smtClean="0"/>
          </a:p>
        </p:txBody>
      </p:sp>
    </p:spTree>
    <p:extLst>
      <p:ext uri="{BB962C8B-B14F-4D97-AF65-F5344CB8AC3E}">
        <p14:creationId xmlns:p14="http://schemas.microsoft.com/office/powerpoint/2010/main" val="128032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ES" smtClean="0"/>
          </a:p>
        </p:txBody>
      </p:sp>
      <p:sp>
        <p:nvSpPr>
          <p:cNvPr id="15258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557BCD-488C-41AF-9761-4A49E8CF6882}" type="slidenum">
              <a:rPr lang="es-ES" altLang="es-ES" smtClean="0"/>
              <a:pPr eaLnBrk="1" hangingPunct="1">
                <a:spcBef>
                  <a:spcPct val="0"/>
                </a:spcBef>
              </a:pPr>
              <a:t>34</a:t>
            </a:fld>
            <a:endParaRPr lang="es-ES" altLang="es-ES" smtClean="0"/>
          </a:p>
        </p:txBody>
      </p:sp>
    </p:spTree>
    <p:extLst>
      <p:ext uri="{BB962C8B-B14F-4D97-AF65-F5344CB8AC3E}">
        <p14:creationId xmlns:p14="http://schemas.microsoft.com/office/powerpoint/2010/main" val="406806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a:ln/>
        </p:spPr>
      </p:sp>
      <p:sp>
        <p:nvSpPr>
          <p:cNvPr id="15462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El siguiente diagrama refleja los elementos del sistema de Receta Electrónica</a:t>
            </a:r>
          </a:p>
          <a:p>
            <a:endParaRPr lang="es-ES" altLang="es-ES" b="1" smtClean="0"/>
          </a:p>
          <a:p>
            <a:r>
              <a:rPr lang="es-ES" altLang="es-ES" smtClean="0"/>
              <a:t>Las relaciones entre los diferentes sistemas se realizan a través del </a:t>
            </a:r>
            <a:r>
              <a:rPr lang="es-ES" altLang="es-ES" b="1" smtClean="0"/>
              <a:t>núcleo de receta electrónica</a:t>
            </a:r>
            <a:r>
              <a:rPr lang="es-ES" altLang="es-ES" smtClean="0"/>
              <a:t> que es el que integra todas las actuaciones en el ámbito de prescripción y se comunica con el elemento de dispensación del sistema de RE (</a:t>
            </a:r>
            <a:r>
              <a:rPr lang="es-ES" altLang="es-ES" b="1" u="sng" smtClean="0"/>
              <a:t>nodo de dispensación</a:t>
            </a:r>
            <a:r>
              <a:rPr lang="es-ES" altLang="es-ES" b="1" smtClean="0"/>
              <a:t>). </a:t>
            </a:r>
          </a:p>
          <a:p>
            <a:r>
              <a:rPr lang="es-ES" altLang="es-ES" smtClean="0"/>
              <a:t>El elemento centralizado de dispensación obtiene la información necesaria para realizar una dispensación a partir del núcleo de RE y la traslada a la oficina de farmacia que la solicita para ejecutar dicha dispensación, que posteriormente registra el núcleo.</a:t>
            </a:r>
          </a:p>
          <a:p>
            <a:endParaRPr lang="es-ES" altLang="es-ES" smtClean="0"/>
          </a:p>
          <a:p>
            <a:pPr marL="0" lvl="1"/>
            <a:r>
              <a:rPr lang="es-ES" altLang="es-ES" smtClean="0"/>
              <a:t>Toda la información se registra en el núcleo.</a:t>
            </a:r>
          </a:p>
        </p:txBody>
      </p:sp>
      <p:sp>
        <p:nvSpPr>
          <p:cNvPr id="15462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D97279-9A8B-47C3-B629-65856E42C02E}" type="slidenum">
              <a:rPr lang="es-ES" altLang="es-ES" smtClean="0"/>
              <a:pPr eaLnBrk="1" hangingPunct="1">
                <a:spcBef>
                  <a:spcPct val="0"/>
                </a:spcBef>
              </a:pPr>
              <a:t>35</a:t>
            </a:fld>
            <a:endParaRPr lang="es-ES" altLang="es-ES" smtClean="0"/>
          </a:p>
        </p:txBody>
      </p:sp>
    </p:spTree>
    <p:extLst>
      <p:ext uri="{BB962C8B-B14F-4D97-AF65-F5344CB8AC3E}">
        <p14:creationId xmlns:p14="http://schemas.microsoft.com/office/powerpoint/2010/main" val="1979129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a:ln/>
        </p:spPr>
      </p:sp>
      <p:sp>
        <p:nvSpPr>
          <p:cNvPr id="15565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El proceso de prescripción se realiza en el </a:t>
            </a:r>
            <a:r>
              <a:rPr lang="es-ES" altLang="es-ES" b="1" u="sng" smtClean="0"/>
              <a:t>módulo de prescripción</a:t>
            </a:r>
            <a:r>
              <a:rPr lang="es-ES" altLang="es-ES" smtClean="0"/>
              <a:t>, que se nutre de información de otros elementos, como la </a:t>
            </a:r>
            <a:r>
              <a:rPr lang="es-ES" altLang="es-ES" u="sng" smtClean="0"/>
              <a:t>b</a:t>
            </a:r>
            <a:r>
              <a:rPr lang="es-ES" altLang="es-ES" b="1" u="sng" smtClean="0"/>
              <a:t>ase de datos de profesionales</a:t>
            </a:r>
            <a:r>
              <a:rPr lang="es-ES" altLang="es-ES" smtClean="0"/>
              <a:t>, la </a:t>
            </a:r>
            <a:r>
              <a:rPr lang="es-ES" altLang="es-ES" u="sng" smtClean="0"/>
              <a:t>base de datos de pacientes</a:t>
            </a:r>
            <a:r>
              <a:rPr lang="es-ES" altLang="es-ES" smtClean="0"/>
              <a:t> (</a:t>
            </a:r>
            <a:r>
              <a:rPr lang="es-ES" altLang="es-ES" b="1" smtClean="0"/>
              <a:t>Tarjeta Sanitaria</a:t>
            </a:r>
            <a:r>
              <a:rPr lang="es-ES" altLang="es-ES" smtClean="0"/>
              <a:t>) y la </a:t>
            </a:r>
            <a:r>
              <a:rPr lang="es-ES" altLang="es-ES" b="1" u="sng" smtClean="0"/>
              <a:t>base de datos de medicamentos</a:t>
            </a:r>
            <a:r>
              <a:rPr lang="es-ES" altLang="es-ES" b="1" smtClean="0"/>
              <a:t> </a:t>
            </a:r>
            <a:r>
              <a:rPr lang="es-ES" altLang="es-ES" smtClean="0"/>
              <a:t>(Remedios). </a:t>
            </a:r>
          </a:p>
          <a:p>
            <a:endParaRPr lang="es-ES" altLang="es-ES" smtClean="0"/>
          </a:p>
          <a:p>
            <a:r>
              <a:rPr lang="es-ES" altLang="es-ES" smtClean="0"/>
              <a:t>Asimismo, en el caso de prescripciones que requieren visado, el módulo de prescripción se </a:t>
            </a:r>
            <a:r>
              <a:rPr lang="es-ES" altLang="es-ES" smtClean="0">
                <a:solidFill>
                  <a:srgbClr val="FF0000"/>
                </a:solidFill>
              </a:rPr>
              <a:t>conecta con la plataforma </a:t>
            </a:r>
            <a:r>
              <a:rPr lang="es-ES" altLang="es-ES" u="sng" smtClean="0">
                <a:solidFill>
                  <a:srgbClr val="FF0000"/>
                </a:solidFill>
              </a:rPr>
              <a:t>de </a:t>
            </a:r>
            <a:r>
              <a:rPr lang="es-ES" altLang="es-ES" b="1" u="sng" smtClean="0">
                <a:solidFill>
                  <a:srgbClr val="FF0000"/>
                </a:solidFill>
              </a:rPr>
              <a:t>visado electrónico</a:t>
            </a:r>
            <a:r>
              <a:rPr lang="es-ES" altLang="es-ES" smtClean="0">
                <a:solidFill>
                  <a:srgbClr val="FF0000"/>
                </a:solidFill>
              </a:rPr>
              <a:t> (VERE) para tramitar la solicitud y autorización del mismo; y en una </a:t>
            </a:r>
            <a:r>
              <a:rPr lang="es-ES" altLang="es-ES" b="1" smtClean="0"/>
              <a:t>fase posterior</a:t>
            </a:r>
            <a:r>
              <a:rPr lang="es-ES" altLang="es-ES" smtClean="0"/>
              <a:t>, será posible la conexión con RECyl. </a:t>
            </a:r>
          </a:p>
          <a:p>
            <a:r>
              <a:rPr lang="es-ES" altLang="es-ES" smtClean="0"/>
              <a:t> </a:t>
            </a:r>
          </a:p>
          <a:p>
            <a:r>
              <a:rPr lang="es-ES" altLang="es-ES" smtClean="0"/>
              <a:t>Una vez realizada la prescripción esta se firma electrónicamente a través de una </a:t>
            </a:r>
            <a:r>
              <a:rPr lang="es-ES" altLang="es-ES" b="1" u="sng" smtClean="0"/>
              <a:t>plataforma de firma electrónica</a:t>
            </a:r>
            <a:r>
              <a:rPr lang="es-ES" altLang="es-ES" smtClean="0"/>
              <a:t>.  </a:t>
            </a:r>
          </a:p>
          <a:p>
            <a:endParaRPr lang="es-ES" altLang="es-ES" smtClean="0"/>
          </a:p>
          <a:p>
            <a:pPr marL="0" lvl="1"/>
            <a:r>
              <a:rPr lang="es-ES" altLang="es-ES" smtClean="0"/>
              <a:t>Los datos de prescripción, dispensación y facturación se vuelcan en el </a:t>
            </a:r>
            <a:r>
              <a:rPr lang="es-ES" altLang="es-ES" b="1" u="sng" smtClean="0"/>
              <a:t>Sistema de Información de Consumo Farmacéutico (Concylia)</a:t>
            </a:r>
            <a:r>
              <a:rPr lang="es-ES" altLang="es-ES" smtClean="0"/>
              <a:t> para su posterior explotación y análisis. </a:t>
            </a:r>
          </a:p>
          <a:p>
            <a:endParaRPr lang="es-ES" altLang="es-ES" smtClean="0"/>
          </a:p>
        </p:txBody>
      </p:sp>
      <p:sp>
        <p:nvSpPr>
          <p:cNvPr id="15565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7DEA02-4B2A-4A8B-A2EE-1F4E82B53557}" type="slidenum">
              <a:rPr lang="es-ES" altLang="es-ES" smtClean="0"/>
              <a:pPr eaLnBrk="1" hangingPunct="1">
                <a:spcBef>
                  <a:spcPct val="0"/>
                </a:spcBef>
              </a:pPr>
              <a:t>36</a:t>
            </a:fld>
            <a:endParaRPr lang="es-ES" altLang="es-ES" smtClean="0"/>
          </a:p>
        </p:txBody>
      </p:sp>
    </p:spTree>
    <p:extLst>
      <p:ext uri="{BB962C8B-B14F-4D97-AF65-F5344CB8AC3E}">
        <p14:creationId xmlns:p14="http://schemas.microsoft.com/office/powerpoint/2010/main" val="1850025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a:ln/>
        </p:spPr>
      </p:sp>
      <p:sp>
        <p:nvSpPr>
          <p:cNvPr id="1587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s-ES" altLang="es-ES" dirty="0" smtClean="0"/>
              <a:t>El proceso de receta electrónica se inicia con la prescripción por el médico </a:t>
            </a:r>
            <a:r>
              <a:rPr lang="es-ES" altLang="es-ES" sz="2800" dirty="0" smtClean="0"/>
              <a:t>desde el nuevo módulo de prescripción (MP)</a:t>
            </a:r>
          </a:p>
          <a:p>
            <a:endParaRPr lang="es-ES" altLang="es-ES" dirty="0" smtClean="0"/>
          </a:p>
          <a:p>
            <a:r>
              <a:rPr lang="es-ES" altLang="es-ES" dirty="0" smtClean="0"/>
              <a:t>El médico se identifica en el sistema como hasta ahora y, tras seleccionar al paciente, incorpora una prescripción. </a:t>
            </a:r>
          </a:p>
          <a:p>
            <a:endParaRPr lang="es-ES" altLang="es-ES" dirty="0" smtClean="0"/>
          </a:p>
          <a:p>
            <a:r>
              <a:rPr lang="es-ES" altLang="es-ES" dirty="0" smtClean="0"/>
              <a:t>En RE, a partir de la prescripción se genera un calendario de posibles dispensaciones teniendo en cuenta la posología, la duración y el tamaño del envase. Este proceso es transparente y se realiza en el núcleo de receta electrónica. </a:t>
            </a:r>
          </a:p>
          <a:p>
            <a:endParaRPr lang="es-ES" altLang="es-ES" dirty="0" smtClean="0"/>
          </a:p>
          <a:p>
            <a:r>
              <a:rPr lang="es-ES" altLang="es-ES" dirty="0" smtClean="0"/>
              <a:t>Una vez incorporada la prescripción, el médico la firma electrónicamente a través de una plataforma de firma electrónica y emite la hoja de medicación, cuya entrega al paciente es obligada. La firma sólo es posible desde un centro </a:t>
            </a:r>
            <a:r>
              <a:rPr lang="es-ES" altLang="es-ES" dirty="0" err="1" smtClean="0"/>
              <a:t>Recyl</a:t>
            </a:r>
            <a:r>
              <a:rPr lang="es-ES" altLang="es-ES" dirty="0" smtClean="0"/>
              <a:t>.</a:t>
            </a:r>
          </a:p>
          <a:p>
            <a:endParaRPr lang="es-ES" altLang="es-ES" dirty="0" smtClean="0"/>
          </a:p>
        </p:txBody>
      </p:sp>
      <p:sp>
        <p:nvSpPr>
          <p:cNvPr id="1587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036A59-FD0E-4B2E-8212-778D44A695A9}" type="slidenum">
              <a:rPr lang="es-ES" altLang="es-ES" smtClean="0"/>
              <a:pPr eaLnBrk="1" hangingPunct="1">
                <a:spcBef>
                  <a:spcPct val="0"/>
                </a:spcBef>
              </a:pPr>
              <a:t>37</a:t>
            </a:fld>
            <a:endParaRPr lang="es-ES" altLang="es-ES" smtClean="0"/>
          </a:p>
        </p:txBody>
      </p:sp>
    </p:spTree>
    <p:extLst>
      <p:ext uri="{BB962C8B-B14F-4D97-AF65-F5344CB8AC3E}">
        <p14:creationId xmlns:p14="http://schemas.microsoft.com/office/powerpoint/2010/main" val="1572243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a:ln/>
        </p:spPr>
      </p:sp>
      <p:sp>
        <p:nvSpPr>
          <p:cNvPr id="15974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En la dispensación, el farmacéutico accede al sistema de receta electrónica tras la identificación del paciente mediante la lectura de su tarjeta sanitaria. El sistema le muestra los productos que puede dispensar en ese momento, teniendo en cuenta las prescripciones realizadas y el calendario de dispensaciones que se han planificado para este paciente. </a:t>
            </a:r>
          </a:p>
          <a:p>
            <a:r>
              <a:rPr lang="es-ES" altLang="es-ES" dirty="0" smtClean="0"/>
              <a:t>Si se precisa, el farmacéutico también puede acceder al conjunto de prescripciones activas de ese paciente (sean dispensables o no en el momento de la consulta). El farmacéutico dispensa los productos que solicite el paciente, dentro de los dispensables. En el momento del registro de la dispensación se produce una validación que garantiza que el producto dispensado coincide con el prescrito o bien es un sustituto aceptado para el mismo (en casos de desabastecimiento). </a:t>
            </a:r>
          </a:p>
          <a:p>
            <a:r>
              <a:rPr lang="es-ES" altLang="es-ES" dirty="0" smtClean="0"/>
              <a:t>Finalmente, al igual que en la prescripción, el farmacéutico firma la dispensación realizada. El registro de cada dispensación se envía al núcleo de receta electrónica, de forma que existe una trazabilidad completa en todo el ciclo de prescripción-dispensación, a diferencia de la situación actual. </a:t>
            </a:r>
          </a:p>
          <a:p>
            <a:endParaRPr lang="es-ES" altLang="es-ES" dirty="0" smtClean="0"/>
          </a:p>
        </p:txBody>
      </p:sp>
      <p:sp>
        <p:nvSpPr>
          <p:cNvPr id="15974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C554D1-CA28-497A-AD9B-1F129F5477DC}" type="slidenum">
              <a:rPr lang="es-ES" altLang="es-ES" smtClean="0"/>
              <a:pPr eaLnBrk="1" hangingPunct="1">
                <a:spcBef>
                  <a:spcPct val="0"/>
                </a:spcBef>
              </a:pPr>
              <a:t>38</a:t>
            </a:fld>
            <a:endParaRPr lang="es-ES" altLang="es-ES" smtClean="0"/>
          </a:p>
        </p:txBody>
      </p:sp>
    </p:spTree>
    <p:extLst>
      <p:ext uri="{BB962C8B-B14F-4D97-AF65-F5344CB8AC3E}">
        <p14:creationId xmlns:p14="http://schemas.microsoft.com/office/powerpoint/2010/main" val="1378212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a:ln/>
        </p:spPr>
      </p:sp>
      <p:sp>
        <p:nvSpPr>
          <p:cNvPr id="223235" name="2 Marcador de notas"/>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sz="1600" dirty="0" smtClean="0"/>
              <a:t>En este cronograma las flechas reflejan los periodos de ventana</a:t>
            </a:r>
          </a:p>
          <a:p>
            <a:pPr>
              <a:defRPr/>
            </a:pPr>
            <a:r>
              <a:rPr lang="es-ES" altLang="es-ES" sz="1600" b="1" dirty="0" err="1" smtClean="0"/>
              <a:t>Cronogramado</a:t>
            </a:r>
            <a:endParaRPr lang="es-ES" altLang="es-ES" sz="1600" b="1" dirty="0" smtClean="0"/>
          </a:p>
          <a:p>
            <a:pPr marL="285750" indent="-285750">
              <a:buFont typeface="Arial" panose="020B0604020202020204" pitchFamily="34" charset="0"/>
              <a:buChar char="•"/>
              <a:defRPr/>
            </a:pPr>
            <a:r>
              <a:rPr lang="es-ES" altLang="es-ES" sz="1600" dirty="0" smtClean="0"/>
              <a:t>Selección del </a:t>
            </a:r>
            <a:r>
              <a:rPr lang="es-ES" altLang="es-ES" sz="1600" b="1" dirty="0" smtClean="0"/>
              <a:t>CPA óptimo </a:t>
            </a:r>
            <a:r>
              <a:rPr lang="es-ES" altLang="es-ES" sz="1600" dirty="0" smtClean="0"/>
              <a:t>en función de la posología y duración del tratamiento (en prescripciones por SCPA).</a:t>
            </a:r>
          </a:p>
          <a:p>
            <a:pPr marL="285750" indent="-285750">
              <a:buFont typeface="Arial" panose="020B0604020202020204" pitchFamily="34" charset="0"/>
              <a:buChar char="•"/>
              <a:defRPr/>
            </a:pPr>
            <a:r>
              <a:rPr lang="es-ES" altLang="es-ES" sz="1600" dirty="0" smtClean="0"/>
              <a:t>Cálculo del  </a:t>
            </a:r>
            <a:r>
              <a:rPr lang="es-ES" altLang="es-ES" sz="1600" b="1" dirty="0" smtClean="0"/>
              <a:t>nº de envases </a:t>
            </a:r>
            <a:r>
              <a:rPr lang="es-ES" altLang="es-ES" sz="1600" dirty="0" smtClean="0"/>
              <a:t>a dispensar . Debe cubrir al menos </a:t>
            </a:r>
            <a:r>
              <a:rPr lang="es-ES" altLang="es-ES" sz="1600" b="1" dirty="0" smtClean="0"/>
              <a:t>28 días</a:t>
            </a:r>
            <a:r>
              <a:rPr lang="es-ES" altLang="es-ES" sz="1600" dirty="0" smtClean="0"/>
              <a:t> de tratamiento. </a:t>
            </a:r>
          </a:p>
          <a:p>
            <a:pPr marL="285750" indent="-285750">
              <a:buFont typeface="Arial" panose="020B0604020202020204" pitchFamily="34" charset="0"/>
              <a:buChar char="•"/>
              <a:defRPr/>
            </a:pPr>
            <a:r>
              <a:rPr lang="es-ES" altLang="es-ES" sz="1600" dirty="0" smtClean="0"/>
              <a:t>Generación de una secuencia óptima de dispensaciones y ventanas de dispensación hasta fecha fin o renovación</a:t>
            </a:r>
          </a:p>
          <a:p>
            <a:pPr marL="285750" indent="-285750">
              <a:buFont typeface="Arial" panose="020B0604020202020204" pitchFamily="34" charset="0"/>
              <a:buChar char="•"/>
              <a:defRPr/>
            </a:pPr>
            <a:r>
              <a:rPr lang="es-ES" altLang="es-ES" sz="1600" dirty="0" smtClean="0"/>
              <a:t>Tiene en cuenta para futuras dispensaciones los sobrantes de la dispensación anterior</a:t>
            </a:r>
          </a:p>
          <a:p>
            <a:pPr marL="285750" indent="-285750">
              <a:buFont typeface="Arial" panose="020B0604020202020204" pitchFamily="34" charset="0"/>
              <a:buChar char="•"/>
              <a:defRPr/>
            </a:pPr>
            <a:r>
              <a:rPr lang="es-ES" altLang="es-ES" sz="1600" dirty="0" smtClean="0"/>
              <a:t>El CPA óptimo se ajusta únicamente en la última dispensación de prescripciones con fecha fin. </a:t>
            </a:r>
          </a:p>
          <a:p>
            <a:pPr marL="285750" indent="-285750">
              <a:buFont typeface="Arial" panose="020B0604020202020204" pitchFamily="34" charset="0"/>
              <a:buChar char="•"/>
              <a:defRPr/>
            </a:pPr>
            <a:r>
              <a:rPr lang="es-ES" altLang="es-ES" sz="1600" dirty="0" smtClean="0"/>
              <a:t>Selección del </a:t>
            </a:r>
            <a:r>
              <a:rPr lang="es-ES" altLang="es-ES" sz="1600" b="1" dirty="0" smtClean="0"/>
              <a:t>CPA óptimo </a:t>
            </a:r>
            <a:r>
              <a:rPr lang="es-ES" altLang="es-ES" sz="1600" dirty="0" smtClean="0"/>
              <a:t>en función de la posología y duración del tratamiento (en prescripciones por SCPA).</a:t>
            </a:r>
          </a:p>
          <a:p>
            <a:pPr marL="285750" indent="-285750">
              <a:buFont typeface="Arial" panose="020B0604020202020204" pitchFamily="34" charset="0"/>
              <a:buChar char="•"/>
              <a:defRPr/>
            </a:pPr>
            <a:r>
              <a:rPr lang="es-ES" altLang="es-ES" sz="1600" dirty="0" smtClean="0"/>
              <a:t>Cálculo del  </a:t>
            </a:r>
            <a:r>
              <a:rPr lang="es-ES" altLang="es-ES" sz="1600" b="1" dirty="0" smtClean="0"/>
              <a:t>nº de envases </a:t>
            </a:r>
            <a:r>
              <a:rPr lang="es-ES" altLang="es-ES" sz="1600" dirty="0" smtClean="0"/>
              <a:t>a dispensar . Debe cubrir al menos </a:t>
            </a:r>
            <a:r>
              <a:rPr lang="es-ES" altLang="es-ES" sz="1600" b="1" dirty="0" smtClean="0"/>
              <a:t>28 días</a:t>
            </a:r>
            <a:r>
              <a:rPr lang="es-ES" altLang="es-ES" sz="1600" dirty="0" smtClean="0"/>
              <a:t> de tratamiento. </a:t>
            </a:r>
          </a:p>
          <a:p>
            <a:pPr marL="285750" indent="-285750">
              <a:buFont typeface="Arial" panose="020B0604020202020204" pitchFamily="34" charset="0"/>
              <a:buChar char="•"/>
              <a:defRPr/>
            </a:pPr>
            <a:r>
              <a:rPr lang="es-ES" altLang="es-ES" sz="1600" dirty="0" smtClean="0"/>
              <a:t>Generación de una secuencia óptima de dispensaciones y ventanas de dispensación hasta fecha fin o renovación</a:t>
            </a:r>
          </a:p>
          <a:p>
            <a:pPr marL="285750" indent="-285750">
              <a:buFont typeface="Arial" panose="020B0604020202020204" pitchFamily="34" charset="0"/>
              <a:buChar char="•"/>
              <a:defRPr/>
            </a:pPr>
            <a:r>
              <a:rPr lang="es-ES" altLang="es-ES" sz="1600" dirty="0" smtClean="0"/>
              <a:t>Tiene en cuenta para futuras dispensaciones los sobrantes de la dispensación anterior</a:t>
            </a:r>
          </a:p>
          <a:p>
            <a:pPr marL="285750" indent="-285750">
              <a:buFont typeface="Arial" panose="020B0604020202020204" pitchFamily="34" charset="0"/>
              <a:buChar char="•"/>
              <a:defRPr/>
            </a:pPr>
            <a:r>
              <a:rPr lang="es-ES" altLang="es-ES" sz="1600" dirty="0" smtClean="0"/>
              <a:t>El CPA óptimo se ajusta únicamente en la última dispensación de prescripciones con fecha fin. </a:t>
            </a:r>
          </a:p>
          <a:p>
            <a:pPr marL="285750" indent="-285750">
              <a:buFont typeface="Arial" panose="020B0604020202020204" pitchFamily="34" charset="0"/>
              <a:buChar char="•"/>
              <a:defRPr/>
            </a:pPr>
            <a:endParaRPr lang="es-ES" altLang="es-ES" sz="1600" dirty="0" smtClean="0"/>
          </a:p>
          <a:p>
            <a:pPr lvl="1">
              <a:defRPr/>
            </a:pPr>
            <a:r>
              <a:rPr lang="es-ES" altLang="es-ES" b="1" u="sng" dirty="0" smtClean="0"/>
              <a:t>Primera dispensación</a:t>
            </a:r>
            <a:r>
              <a:rPr lang="es-ES" altLang="es-ES" dirty="0" smtClean="0"/>
              <a:t>: el periodo de ventana abarca </a:t>
            </a:r>
            <a:r>
              <a:rPr lang="es-ES" altLang="es-ES" b="1" dirty="0" smtClean="0"/>
              <a:t>desde la fecha de prescripción hasta 10 días después</a:t>
            </a:r>
            <a:r>
              <a:rPr lang="es-ES" altLang="es-ES" dirty="0" smtClean="0"/>
              <a:t>. </a:t>
            </a:r>
          </a:p>
          <a:p>
            <a:pPr lvl="1">
              <a:defRPr/>
            </a:pPr>
            <a:r>
              <a:rPr lang="es-ES" altLang="es-ES" dirty="0" smtClean="0"/>
              <a:t>		        - para vacunas individualizadas antialérgicas y vacunas individualizadas bacterianas abarca desde la fecha de prescripción hasta los 90 días posteriores </a:t>
            </a:r>
          </a:p>
          <a:p>
            <a:pPr lvl="1">
              <a:defRPr/>
            </a:pPr>
            <a:r>
              <a:rPr lang="es-ES" altLang="es-ES" dirty="0" smtClean="0"/>
              <a:t>		        - para productos con </a:t>
            </a:r>
            <a:r>
              <a:rPr lang="es-ES" altLang="es-ES" u="sng" dirty="0" smtClean="0"/>
              <a:t>visado</a:t>
            </a:r>
            <a:r>
              <a:rPr lang="es-ES" altLang="es-ES" dirty="0" smtClean="0"/>
              <a:t>, el período ventana de la 1ª dispensación abarca desde la fecha de autorización del visado hasta 10 días después de la fecha de autorización o de la fecha de inicio de tratamiento (si ésta es posterior a la fecha de autorización).</a:t>
            </a:r>
          </a:p>
          <a:p>
            <a:pPr lvl="1">
              <a:defRPr/>
            </a:pPr>
            <a:endParaRPr lang="es-ES" altLang="es-ES" sz="1800" b="1" dirty="0" smtClean="0"/>
          </a:p>
          <a:p>
            <a:pPr lvl="1">
              <a:defRPr/>
            </a:pPr>
            <a:r>
              <a:rPr lang="es-ES" altLang="es-ES" sz="1800" b="1" i="1" dirty="0" smtClean="0"/>
              <a:t>En los tratamientos de muy corta duración es importante que adviertan al paciente de que retire el fármaco cuanto antes, ya que si se prescribe hoy un </a:t>
            </a:r>
            <a:r>
              <a:rPr lang="es-ES" altLang="es-ES" sz="1800" b="1" i="1" dirty="0" err="1" smtClean="0"/>
              <a:t>tto</a:t>
            </a:r>
            <a:r>
              <a:rPr lang="es-ES" altLang="es-ES" sz="1800" b="1" i="1" dirty="0" smtClean="0"/>
              <a:t> para 10 días y  se acude a la OF el día 2, en la OF solamente le podrán dar medicación para 8 días ya que no se da medicación una vez superada la </a:t>
            </a:r>
            <a:r>
              <a:rPr lang="es-ES" altLang="es-ES" sz="1800" b="1" i="1" dirty="0" err="1" smtClean="0"/>
              <a:t>ff</a:t>
            </a:r>
            <a:r>
              <a:rPr lang="es-ES" altLang="es-ES" sz="1800" b="1" i="1" dirty="0" smtClean="0"/>
              <a:t>  o FR</a:t>
            </a:r>
          </a:p>
          <a:p>
            <a:pPr lvl="1">
              <a:defRPr/>
            </a:pPr>
            <a:endParaRPr lang="es-ES" altLang="es-ES" dirty="0" smtClean="0"/>
          </a:p>
          <a:p>
            <a:pPr lvl="1">
              <a:defRPr/>
            </a:pPr>
            <a:r>
              <a:rPr lang="es-ES" altLang="es-ES" b="1" u="sng" dirty="0" smtClean="0"/>
              <a:t>Dispensaciones sucesivas</a:t>
            </a:r>
            <a:r>
              <a:rPr lang="es-ES" altLang="es-ES" dirty="0" smtClean="0"/>
              <a:t>: el periodo de ventana abarca </a:t>
            </a:r>
            <a:r>
              <a:rPr lang="es-ES" altLang="es-ES" smtClean="0"/>
              <a:t>desde 15 </a:t>
            </a:r>
            <a:r>
              <a:rPr lang="es-ES" altLang="es-ES" dirty="0" smtClean="0"/>
              <a:t>días anteriores hasta 60 días posteriores a la fecha teórica de próxima dispensación </a:t>
            </a:r>
            <a:endParaRPr lang="es-ES" altLang="es-ES" sz="1600" dirty="0" smtClean="0"/>
          </a:p>
          <a:p>
            <a:pPr>
              <a:defRPr/>
            </a:pPr>
            <a:endParaRPr lang="es-ES" altLang="es-ES" sz="1600" dirty="0" smtClean="0"/>
          </a:p>
        </p:txBody>
      </p:sp>
      <p:sp>
        <p:nvSpPr>
          <p:cNvPr id="16077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6939E0-D7EC-4588-A47A-03D041E989A7}" type="slidenum">
              <a:rPr lang="es-ES" altLang="es-ES" smtClean="0"/>
              <a:pPr eaLnBrk="1" hangingPunct="1">
                <a:spcBef>
                  <a:spcPct val="0"/>
                </a:spcBef>
              </a:pPr>
              <a:t>39</a:t>
            </a:fld>
            <a:endParaRPr lang="es-ES" altLang="es-ES" smtClean="0"/>
          </a:p>
        </p:txBody>
      </p:sp>
    </p:spTree>
    <p:extLst>
      <p:ext uri="{BB962C8B-B14F-4D97-AF65-F5344CB8AC3E}">
        <p14:creationId xmlns:p14="http://schemas.microsoft.com/office/powerpoint/2010/main" val="3656342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a:ln/>
        </p:spPr>
      </p:sp>
      <p:sp>
        <p:nvSpPr>
          <p:cNvPr id="16179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En receta electrónica la impresión de recetas se restringirá a las situaciones en las que no es posible emitir una prescripción y dispensación electrónica pura. </a:t>
            </a:r>
          </a:p>
          <a:p>
            <a:endParaRPr lang="es-ES" altLang="es-ES" b="1" dirty="0" smtClean="0"/>
          </a:p>
          <a:p>
            <a:r>
              <a:rPr lang="es-ES" altLang="es-ES" b="1" dirty="0" smtClean="0"/>
              <a:t>Situaciones posibles:</a:t>
            </a:r>
          </a:p>
          <a:p>
            <a:endParaRPr lang="es-ES" altLang="es-ES" dirty="0" smtClean="0"/>
          </a:p>
          <a:p>
            <a:pPr marL="171450" indent="-171450">
              <a:buFont typeface="Arial" panose="020B0604020202020204" pitchFamily="34" charset="0"/>
              <a:buChar char="•"/>
            </a:pPr>
            <a:r>
              <a:rPr lang="es-ES" altLang="es-ES" b="1" dirty="0" smtClean="0"/>
              <a:t>Desplazamiento a otra Comunidad Autónoma: </a:t>
            </a:r>
            <a:r>
              <a:rPr lang="es-ES" altLang="es-ES" b="0" dirty="0" smtClean="0"/>
              <a:t>m</a:t>
            </a:r>
            <a:r>
              <a:rPr lang="es-ES" altLang="es-ES" dirty="0" smtClean="0"/>
              <a:t>ientras no esté implantada la interoperabilidad, no será posible retirar medicación en una Comunidad Autónoma diferente a la que ha originado la prescripción. Si en algún caso un paciente de </a:t>
            </a:r>
            <a:r>
              <a:rPr lang="es-ES_tradnl" altLang="es-ES" dirty="0" err="1" smtClean="0"/>
              <a:t>SaCyL</a:t>
            </a:r>
            <a:r>
              <a:rPr lang="es-ES" altLang="es-ES" dirty="0" smtClean="0"/>
              <a:t> se traslada temporalmente a otra CA, podría valorarse mantenerlo en </a:t>
            </a:r>
            <a:r>
              <a:rPr lang="es-ES" altLang="es-ES" dirty="0" err="1" smtClean="0"/>
              <a:t>ReCyL</a:t>
            </a:r>
            <a:r>
              <a:rPr lang="es-ES" altLang="es-ES" dirty="0" smtClean="0"/>
              <a:t>  imprimiendo las recetas que pueda requerir durante su estancia en esa CA.</a:t>
            </a:r>
          </a:p>
          <a:p>
            <a:pPr marL="171450" indent="-171450">
              <a:buFont typeface="Arial" panose="020B0604020202020204" pitchFamily="34" charset="0"/>
              <a:buChar char="•"/>
            </a:pPr>
            <a:endParaRPr lang="es-ES" altLang="es-ES" b="1" dirty="0" smtClean="0"/>
          </a:p>
          <a:p>
            <a:pPr marL="171450" indent="-171450">
              <a:buFont typeface="Arial" panose="020B0604020202020204" pitchFamily="34" charset="0"/>
              <a:buChar char="•"/>
            </a:pPr>
            <a:r>
              <a:rPr lang="es-ES" altLang="es-ES" b="1" dirty="0" smtClean="0"/>
              <a:t>Desplazamiento a una zona en la que no está implantada la receta electrónica: </a:t>
            </a:r>
            <a:r>
              <a:rPr lang="es-ES" altLang="es-ES" b="0" dirty="0" smtClean="0"/>
              <a:t>d</a:t>
            </a:r>
            <a:r>
              <a:rPr lang="es-ES" altLang="es-ES" dirty="0" smtClean="0"/>
              <a:t>ada la necesidad de una implantación progresiva, durante un periodo coexistirán zonas de </a:t>
            </a:r>
            <a:r>
              <a:rPr lang="es-ES" altLang="es-ES" dirty="0" err="1" smtClean="0"/>
              <a:t>CyL</a:t>
            </a:r>
            <a:r>
              <a:rPr lang="es-ES" altLang="es-ES" dirty="0" smtClean="0"/>
              <a:t> en las que esté implantada la RE con otras en las que no lo esté.</a:t>
            </a:r>
          </a:p>
          <a:p>
            <a:pPr marL="171450" indent="-171450">
              <a:buFont typeface="Arial" panose="020B0604020202020204" pitchFamily="34" charset="0"/>
              <a:buChar char="•"/>
            </a:pPr>
            <a:endParaRPr lang="es-ES" altLang="es-ES" b="1" dirty="0" smtClean="0"/>
          </a:p>
          <a:p>
            <a:pPr marL="171450" indent="-171450">
              <a:buFont typeface="Arial" panose="020B0604020202020204" pitchFamily="34" charset="0"/>
              <a:buChar char="•"/>
            </a:pPr>
            <a:r>
              <a:rPr lang="es-ES" altLang="es-ES" b="1" dirty="0" smtClean="0"/>
              <a:t>Pacientes de otra Comunidad Autónoma (CCAA): </a:t>
            </a:r>
            <a:r>
              <a:rPr lang="es-ES" altLang="es-ES" b="0" dirty="0" smtClean="0"/>
              <a:t>e</a:t>
            </a:r>
            <a:r>
              <a:rPr lang="es-ES" altLang="es-ES" dirty="0" smtClean="0"/>
              <a:t>n principio no está previsto incluir en RE a pacientes de otra CCAA.</a:t>
            </a:r>
          </a:p>
          <a:p>
            <a:pPr marL="171450" indent="-171450">
              <a:buFont typeface="Arial" panose="020B0604020202020204" pitchFamily="34" charset="0"/>
              <a:buChar char="•"/>
            </a:pPr>
            <a:endParaRPr lang="es-ES" altLang="es-ES" dirty="0" smtClean="0"/>
          </a:p>
          <a:p>
            <a:pPr marL="171450" indent="-171450">
              <a:buFont typeface="Arial" panose="020B0604020202020204" pitchFamily="34" charset="0"/>
              <a:buChar char="•"/>
            </a:pPr>
            <a:r>
              <a:rPr lang="es-ES" altLang="es-ES" b="1" dirty="0" smtClean="0"/>
              <a:t>Prescripción de productos que no están incluidos inicialmente en receta electrónica</a:t>
            </a:r>
            <a:r>
              <a:rPr lang="es-ES" altLang="es-ES" b="0" dirty="0" smtClean="0"/>
              <a:t>:</a:t>
            </a:r>
          </a:p>
          <a:p>
            <a:pPr marL="628650" lvl="1" indent="-171450">
              <a:buFont typeface="Arial" panose="020B0604020202020204" pitchFamily="34" charset="0"/>
              <a:buChar char="•"/>
            </a:pPr>
            <a:endParaRPr lang="es-ES" altLang="es-ES" b="0" dirty="0" smtClean="0"/>
          </a:p>
          <a:p>
            <a:pPr marL="628650" lvl="1" indent="-171450">
              <a:buFont typeface="Courier New" panose="02070309020205020404" pitchFamily="49" charset="0"/>
              <a:buChar char="o"/>
            </a:pPr>
            <a:r>
              <a:rPr lang="es-ES" altLang="es-ES" b="1" dirty="0" smtClean="0"/>
              <a:t>Productos</a:t>
            </a:r>
            <a:r>
              <a:rPr lang="es-ES" altLang="es-ES" b="1" baseline="0" dirty="0" smtClean="0"/>
              <a:t> de </a:t>
            </a:r>
            <a:r>
              <a:rPr lang="es-ES" altLang="es-ES" b="1" dirty="0" smtClean="0"/>
              <a:t>Visado:</a:t>
            </a:r>
            <a:r>
              <a:rPr lang="es-ES" altLang="es-ES" dirty="0" smtClean="0"/>
              <a:t> se incorporarán en una fase posterior al inicio de implantación de RE. Mientras tanto, se prescriben y a través de VERE, en receta papel, como hasta ahora. </a:t>
            </a:r>
          </a:p>
          <a:p>
            <a:pPr marL="628650" lvl="1" indent="-171450">
              <a:buFont typeface="Courier New" panose="02070309020205020404" pitchFamily="49" charset="0"/>
              <a:buChar char="o"/>
            </a:pPr>
            <a:endParaRPr lang="es-ES" altLang="es-ES" b="1" dirty="0" smtClean="0"/>
          </a:p>
          <a:p>
            <a:pPr marL="628650" lvl="1" indent="-171450">
              <a:buFont typeface="Courier New" panose="02070309020205020404" pitchFamily="49" charset="0"/>
              <a:buChar char="o"/>
            </a:pPr>
            <a:r>
              <a:rPr lang="es-ES" altLang="es-ES" b="1" dirty="0" smtClean="0"/>
              <a:t>Medicación para accidente de trabajo</a:t>
            </a:r>
            <a:r>
              <a:rPr lang="es-ES" altLang="es-ES" dirty="0" smtClean="0"/>
              <a:t>: no está prevista su</a:t>
            </a:r>
            <a:r>
              <a:rPr lang="es-ES" altLang="es-ES" baseline="0" dirty="0" smtClean="0"/>
              <a:t> </a:t>
            </a:r>
            <a:r>
              <a:rPr lang="es-ES" altLang="es-ES" dirty="0" smtClean="0"/>
              <a:t>incorporación al circuito de receta electrónica. Se seguirán emitiendo recetas manuales en los talonarios específicos para esta situación (talonario azul).</a:t>
            </a:r>
          </a:p>
          <a:p>
            <a:pPr marL="628650" lvl="1" indent="-171450">
              <a:buFont typeface="Courier New" panose="02070309020205020404" pitchFamily="49" charset="0"/>
              <a:buChar char="o"/>
            </a:pPr>
            <a:endParaRPr lang="es-ES" altLang="es-ES" b="1" dirty="0" smtClean="0"/>
          </a:p>
          <a:p>
            <a:pPr marL="628650" lvl="1" indent="-171450">
              <a:buFont typeface="Courier New" panose="02070309020205020404" pitchFamily="49" charset="0"/>
              <a:buChar char="o"/>
            </a:pPr>
            <a:r>
              <a:rPr lang="es-ES" altLang="es-ES" b="1" dirty="0" smtClean="0"/>
              <a:t>Medicamentos no autorizados en España (Extranjeros): </a:t>
            </a:r>
            <a:r>
              <a:rPr lang="es-ES" altLang="es-ES" b="0" dirty="0" smtClean="0"/>
              <a:t>requieren</a:t>
            </a:r>
            <a:r>
              <a:rPr lang="es-ES" altLang="es-ES" b="0" baseline="0" dirty="0" smtClean="0"/>
              <a:t> prescripción e impresión de receta para </a:t>
            </a:r>
            <a:r>
              <a:rPr lang="es-ES" altLang="es-ES" dirty="0" smtClean="0"/>
              <a:t>dispensación en los Servicios Territoriales de Sanidad y Bienestar Social.</a:t>
            </a:r>
          </a:p>
          <a:p>
            <a:pPr lvl="1"/>
            <a:endParaRPr lang="es-ES" altLang="es-ES" sz="3600" dirty="0" smtClean="0"/>
          </a:p>
          <a:p>
            <a:r>
              <a:rPr lang="es-ES_tradnl" altLang="es-ES" dirty="0" smtClean="0"/>
              <a:t> </a:t>
            </a:r>
            <a:endParaRPr lang="es-ES" altLang="es-ES" dirty="0" smtClean="0"/>
          </a:p>
          <a:p>
            <a:r>
              <a:rPr lang="es-ES" altLang="es-ES" dirty="0" smtClean="0"/>
              <a:t>Para aquellas </a:t>
            </a:r>
            <a:r>
              <a:rPr lang="es-ES" altLang="es-ES" b="1" dirty="0" smtClean="0"/>
              <a:t>situaciones en las que sea necesaria la impresión de recetas</a:t>
            </a:r>
            <a:r>
              <a:rPr lang="es-ES" altLang="es-ES" dirty="0" smtClean="0"/>
              <a:t>, </a:t>
            </a:r>
            <a:r>
              <a:rPr lang="es-ES" altLang="es-ES" u="none" dirty="0" smtClean="0"/>
              <a:t>el </a:t>
            </a:r>
            <a:r>
              <a:rPr lang="es-ES" altLang="es-ES" b="1" u="none" dirty="0" smtClean="0"/>
              <a:t>comportamiento en RE</a:t>
            </a:r>
            <a:r>
              <a:rPr lang="es-ES" altLang="es-ES" u="none" dirty="0" smtClean="0"/>
              <a:t> es el siguiente</a:t>
            </a:r>
            <a:r>
              <a:rPr lang="es-ES" altLang="es-ES" dirty="0" smtClean="0"/>
              <a:t>: </a:t>
            </a:r>
          </a:p>
          <a:p>
            <a:endParaRPr lang="es-ES" altLang="es-ES" dirty="0" smtClean="0"/>
          </a:p>
          <a:p>
            <a:r>
              <a:rPr lang="es-ES" altLang="es-ES" dirty="0" smtClean="0"/>
              <a:t>Se contempla que una prescripción electrónica pueda tener tanto dispensaciones electrónicas como recetas impresas. </a:t>
            </a:r>
          </a:p>
          <a:p>
            <a:r>
              <a:rPr lang="es-ES" altLang="es-ES" dirty="0" smtClean="0"/>
              <a:t>A efectos del </a:t>
            </a:r>
            <a:r>
              <a:rPr lang="es-ES" altLang="es-ES" dirty="0" err="1" smtClean="0"/>
              <a:t>cronogramado</a:t>
            </a:r>
            <a:r>
              <a:rPr lang="es-ES" altLang="es-ES" dirty="0" smtClean="0"/>
              <a:t> y cálculo de adherencia, </a:t>
            </a:r>
            <a:r>
              <a:rPr lang="es-ES" altLang="es-ES" b="1" dirty="0" smtClean="0"/>
              <a:t>el sistema entenderá que una receta impresa se ha dispensado </a:t>
            </a:r>
            <a:r>
              <a:rPr lang="es-ES" altLang="es-ES" dirty="0" smtClean="0"/>
              <a:t>y por tanto consumirá el crédito correspondiente a dicha dispensación (ver </a:t>
            </a:r>
            <a:r>
              <a:rPr lang="es-ES" altLang="es-ES" baseline="0" dirty="0" smtClean="0"/>
              <a:t>Lógicas de </a:t>
            </a:r>
            <a:r>
              <a:rPr lang="es-ES" altLang="es-ES" baseline="0" dirty="0" err="1" smtClean="0"/>
              <a:t>Cronogramado</a:t>
            </a:r>
            <a:r>
              <a:rPr lang="es-ES" altLang="es-ES" baseline="0" dirty="0" smtClean="0"/>
              <a:t>)</a:t>
            </a:r>
            <a:r>
              <a:rPr lang="es-ES" altLang="es-ES" dirty="0" smtClean="0"/>
              <a:t>. Por ejemplo, si se imprime hoy una receta con un envase que dura 30 días, el usuario no podrá retirar medicación con su tarjeta (dispensación electrónica) hasta el día 15 (día -15 de la próxima dispensación), en el que se le abra la ventana de dispensación para retirar el siguiente envase. </a:t>
            </a:r>
          </a:p>
          <a:p>
            <a:r>
              <a:rPr lang="es-ES" altLang="es-ES" dirty="0" smtClean="0"/>
              <a:t>En un futuro, cuando la implantación de receta electrónica sea mayoritaria, se valorará la posibilidad de que el farmacéutico registre en el sistema de RE la dispensación de recetas impresas en aquellos pacientes que ya están incorporados al sistema.  </a:t>
            </a:r>
          </a:p>
          <a:p>
            <a:r>
              <a:rPr lang="es-ES" altLang="es-ES" dirty="0" smtClean="0"/>
              <a:t>En la consulta de detalle de dispensaciones las recetas impresas no aparecen en el detalle de dispensaciones, sino en receta impresa con la marca correspondiente.</a:t>
            </a:r>
          </a:p>
          <a:p>
            <a:r>
              <a:rPr lang="es-ES" altLang="es-ES" dirty="0" smtClean="0"/>
              <a:t>Una modalidad de impresión de recetas es la </a:t>
            </a:r>
            <a:r>
              <a:rPr lang="es-ES" altLang="es-ES" b="1" dirty="0" smtClean="0"/>
              <a:t>REIMPRESIÓN</a:t>
            </a:r>
            <a:r>
              <a:rPr lang="es-ES" altLang="es-ES" dirty="0" smtClean="0"/>
              <a:t>: Se mantienen los criterios actuales de reimpresión: impresión previa de una receta en las 24 horas anteriores. </a:t>
            </a:r>
          </a:p>
          <a:p>
            <a:r>
              <a:rPr lang="es-ES" altLang="es-ES" dirty="0" smtClean="0"/>
              <a:t>Las reimpresiones </a:t>
            </a:r>
            <a:r>
              <a:rPr lang="es-ES" altLang="es-ES" u="sng" dirty="0" smtClean="0"/>
              <a:t>no se consideran para el </a:t>
            </a:r>
            <a:r>
              <a:rPr lang="es-ES" altLang="es-ES" u="sng" dirty="0" err="1" smtClean="0"/>
              <a:t>cronogramado</a:t>
            </a:r>
            <a:r>
              <a:rPr lang="es-ES" altLang="es-ES" u="sng" dirty="0" smtClean="0"/>
              <a:t> ni para el cálculo de adherencia.</a:t>
            </a:r>
            <a:endParaRPr lang="es-ES" altLang="es-ES" sz="1400" dirty="0" smtClean="0"/>
          </a:p>
        </p:txBody>
      </p:sp>
      <p:sp>
        <p:nvSpPr>
          <p:cNvPr id="16179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B9F2AE-E838-41E6-8B28-14066160EA84}" type="slidenum">
              <a:rPr lang="es-ES" altLang="es-ES" smtClean="0"/>
              <a:pPr eaLnBrk="1" hangingPunct="1">
                <a:spcBef>
                  <a:spcPct val="0"/>
                </a:spcBef>
              </a:pPr>
              <a:t>40</a:t>
            </a:fld>
            <a:endParaRPr lang="es-ES" altLang="es-ES" smtClean="0"/>
          </a:p>
        </p:txBody>
      </p:sp>
    </p:spTree>
    <p:extLst>
      <p:ext uri="{BB962C8B-B14F-4D97-AF65-F5344CB8AC3E}">
        <p14:creationId xmlns:p14="http://schemas.microsoft.com/office/powerpoint/2010/main" val="328911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Jimena 4:</a:t>
            </a:r>
            <a:r>
              <a:rPr lang="es-ES" altLang="es-ES" baseline="0" dirty="0" smtClean="0"/>
              <a:t> en Tratamiento actual muestra la Medicación Actual del MP.</a:t>
            </a:r>
          </a:p>
          <a:p>
            <a:endParaRPr lang="es-ES" altLang="es-ES" baseline="0" dirty="0" smtClean="0"/>
          </a:p>
          <a:p>
            <a:r>
              <a:rPr lang="es-ES" altLang="es-ES" baseline="0" dirty="0" smtClean="0"/>
              <a:t>Acceso a MP desde “Aplicación recetas”.</a:t>
            </a:r>
            <a:endParaRPr lang="es-ES" altLang="es-ES" dirty="0" smtClean="0"/>
          </a:p>
        </p:txBody>
      </p:sp>
      <p:sp>
        <p:nvSpPr>
          <p:cNvPr id="11981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8A7682-47B6-4A76-88A4-B776D0E7884A}" type="slidenum">
              <a:rPr lang="es-ES" altLang="es-ES" smtClean="0"/>
              <a:pPr eaLnBrk="1" hangingPunct="1">
                <a:spcBef>
                  <a:spcPct val="0"/>
                </a:spcBef>
              </a:pPr>
              <a:t>4</a:t>
            </a:fld>
            <a:endParaRPr lang="es-ES" altLang="es-ES" smtClean="0"/>
          </a:p>
        </p:txBody>
      </p:sp>
    </p:spTree>
    <p:extLst>
      <p:ext uri="{BB962C8B-B14F-4D97-AF65-F5344CB8AC3E}">
        <p14:creationId xmlns:p14="http://schemas.microsoft.com/office/powerpoint/2010/main" val="371487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p:cNvSpPr>
            <a:spLocks noGrp="1" noRot="1" noChangeAspect="1" noTextEdit="1"/>
          </p:cNvSpPr>
          <p:nvPr>
            <p:ph type="sldImg"/>
          </p:nvPr>
        </p:nvSpPr>
        <p:spPr>
          <a:ln/>
        </p:spPr>
      </p:sp>
      <p:sp>
        <p:nvSpPr>
          <p:cNvPr id="16281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6282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CCEE48-B0F8-46C2-9D71-24B91CAB6757}" type="slidenum">
              <a:rPr lang="es-ES" altLang="es-ES" smtClean="0"/>
              <a:pPr eaLnBrk="1" hangingPunct="1">
                <a:spcBef>
                  <a:spcPct val="0"/>
                </a:spcBef>
              </a:pPr>
              <a:t>41</a:t>
            </a:fld>
            <a:endParaRPr lang="es-ES" altLang="es-ES" smtClean="0"/>
          </a:p>
        </p:txBody>
      </p:sp>
    </p:spTree>
    <p:extLst>
      <p:ext uri="{BB962C8B-B14F-4D97-AF65-F5344CB8AC3E}">
        <p14:creationId xmlns:p14="http://schemas.microsoft.com/office/powerpoint/2010/main" val="2495931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p:cNvSpPr>
            <a:spLocks noGrp="1" noRot="1" noChangeAspect="1" noTextEdit="1"/>
          </p:cNvSpPr>
          <p:nvPr>
            <p:ph type="sldImg"/>
          </p:nvPr>
        </p:nvSpPr>
        <p:spPr>
          <a:ln/>
        </p:spPr>
      </p:sp>
      <p:sp>
        <p:nvSpPr>
          <p:cNvPr id="1648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Inicialmente el hospital tendrá el MP pero todavía no será </a:t>
            </a:r>
            <a:r>
              <a:rPr lang="es-ES" altLang="es-ES" dirty="0" err="1" smtClean="0"/>
              <a:t>Recyl</a:t>
            </a:r>
            <a:r>
              <a:rPr lang="es-ES" altLang="es-ES" dirty="0" smtClean="0"/>
              <a:t>.</a:t>
            </a:r>
            <a:r>
              <a:rPr lang="es-ES" altLang="es-ES" baseline="0" dirty="0" smtClean="0"/>
              <a:t> Esto significa que </a:t>
            </a:r>
            <a:r>
              <a:rPr lang="es-ES" altLang="es-ES" dirty="0" smtClean="0"/>
              <a:t>podrá atender a pacientes </a:t>
            </a:r>
            <a:r>
              <a:rPr lang="es-ES" altLang="es-ES" dirty="0" err="1" smtClean="0"/>
              <a:t>Recyl</a:t>
            </a:r>
            <a:r>
              <a:rPr lang="es-ES" altLang="es-ES" baseline="0" dirty="0" smtClean="0"/>
              <a:t> pero no podrá firmar electrónicamente los cambios realizados en su tratamiento. Las prescripciones nuevas o modificadas requerirán receta impresa si el paciente necesita la medicación.</a:t>
            </a:r>
            <a:endParaRPr lang="es-ES" altLang="es-ES" dirty="0" smtClean="0"/>
          </a:p>
        </p:txBody>
      </p:sp>
      <p:sp>
        <p:nvSpPr>
          <p:cNvPr id="1648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482D53-13F2-4E8E-971F-7883FB589B9B}" type="slidenum">
              <a:rPr lang="es-ES" altLang="es-ES" smtClean="0"/>
              <a:pPr eaLnBrk="1" hangingPunct="1">
                <a:spcBef>
                  <a:spcPct val="0"/>
                </a:spcBef>
              </a:pPr>
              <a:t>42</a:t>
            </a:fld>
            <a:endParaRPr lang="es-ES" altLang="es-ES" smtClean="0"/>
          </a:p>
        </p:txBody>
      </p:sp>
    </p:spTree>
    <p:extLst>
      <p:ext uri="{BB962C8B-B14F-4D97-AF65-F5344CB8AC3E}">
        <p14:creationId xmlns:p14="http://schemas.microsoft.com/office/powerpoint/2010/main" val="39654056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p:cNvSpPr>
            <a:spLocks noGrp="1" noRot="1" noChangeAspect="1" noTextEdit="1"/>
          </p:cNvSpPr>
          <p:nvPr>
            <p:ph type="sldImg"/>
          </p:nvPr>
        </p:nvSpPr>
        <p:spPr>
          <a:ln/>
        </p:spPr>
      </p:sp>
      <p:sp>
        <p:nvSpPr>
          <p:cNvPr id="16589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u="sng" dirty="0" smtClean="0"/>
              <a:t>Icono identificativo de paciente</a:t>
            </a:r>
            <a:r>
              <a:rPr lang="es-ES" altLang="es-ES" u="sng" baseline="0" dirty="0" smtClean="0"/>
              <a:t> </a:t>
            </a:r>
            <a:r>
              <a:rPr lang="es-ES" altLang="es-ES" u="sng" baseline="0" dirty="0" err="1" smtClean="0"/>
              <a:t>Recyl</a:t>
            </a:r>
            <a:endParaRPr lang="es-ES" altLang="es-ES" u="sng"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u="sng"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u="sng" dirty="0" smtClean="0"/>
              <a:t>Incorporar prescripciones</a:t>
            </a:r>
            <a:r>
              <a:rPr lang="es-ES" altLang="es-E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dirty="0" smtClean="0"/>
              <a:t>En un centro no </a:t>
            </a:r>
            <a:r>
              <a:rPr lang="es-ES" altLang="es-ES" dirty="0" err="1" smtClean="0"/>
              <a:t>Recyl</a:t>
            </a:r>
            <a:r>
              <a:rPr lang="es-ES" altLang="es-ES" dirty="0" smtClean="0"/>
              <a:t> no es posible firmar electrónicamente las prescripciones pero es necesaria su incorporación al Núcleo. </a:t>
            </a:r>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dirty="0" smtClean="0"/>
              <a:t>Estas prescripciones no firmadas no podrán dispensarse electrónicamente</a:t>
            </a:r>
            <a:r>
              <a:rPr lang="es-ES" altLang="es-ES" baseline="0" dirty="0" smtClean="0"/>
              <a:t> hasta que se firmen en un centro </a:t>
            </a:r>
            <a:r>
              <a:rPr lang="es-ES" altLang="es-ES" baseline="0" dirty="0" err="1" smtClean="0"/>
              <a:t>Recyl</a:t>
            </a:r>
            <a:r>
              <a:rPr lang="es-ES" altLang="es-ES" baseline="0" dirty="0" smtClean="0"/>
              <a:t>. Si el paciente necesita la medicación será necesaria emitir receta impresa.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baseline="0" dirty="0" smtClean="0"/>
              <a:t>Modo de actuación:</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dirty="0" smtClean="0"/>
              <a:t>Cuando</a:t>
            </a:r>
            <a:r>
              <a:rPr lang="es-ES" altLang="es-ES" baseline="0" dirty="0" smtClean="0"/>
              <a:t> se atienda a un paciente </a:t>
            </a:r>
            <a:r>
              <a:rPr lang="es-ES" altLang="es-ES" baseline="0" dirty="0" err="1" smtClean="0"/>
              <a:t>Recyl</a:t>
            </a:r>
            <a:r>
              <a:rPr lang="es-ES" altLang="es-ES" baseline="0" dirty="0" smtClean="0"/>
              <a:t>, deben realizarse todos los cambios necesarios en su tratamiento (incluidas nuevas prescripciones) y posteriormente incorporarlos al Núcleo antes de salir del Módulo. En caso contrario, el sistema solicitará dicha incorporación.  </a:t>
            </a:r>
            <a:endParaRPr lang="es-ES" altLang="es-E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baseline="0" dirty="0" smtClean="0"/>
              <a:t>Las prescripciones nuevas o modificadas se identifican con un icono por línea de prescripción (informativo) que indica que está pendiente de incorporar.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baseline="0" dirty="0" smtClean="0"/>
              <a:t>La incorporación de todos los cambios se realiza en un solo paso con el Botón “Incorporar prescripciones” disponible en la botonera.</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baseline="0" dirty="0" smtClean="0"/>
              <a:t>Posteriormente, emitir receta impresa en caso necesario.</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u="sng" dirty="0" smtClean="0"/>
              <a:t>Búsqueda</a:t>
            </a:r>
            <a:r>
              <a:rPr lang="es-ES" altLang="es-ES" u="sng" baseline="0" dirty="0" smtClean="0"/>
              <a:t> simple</a:t>
            </a:r>
            <a:r>
              <a:rPr lang="es-ES" altLang="es-ES" baseline="0" dirty="0" smtClean="0"/>
              <a:t>: mantiene la búsqueda por CPA (mientras que en un centro </a:t>
            </a:r>
            <a:r>
              <a:rPr lang="es-ES" altLang="es-ES" baseline="0" dirty="0" err="1" smtClean="0"/>
              <a:t>Recyl</a:t>
            </a:r>
            <a:r>
              <a:rPr lang="es-ES" altLang="es-ES" baseline="0" dirty="0" smtClean="0"/>
              <a:t> será por SCPA).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u="sng" baseline="0" dirty="0" smtClean="0"/>
              <a:t>Prescripciones por SCPA</a:t>
            </a:r>
            <a:r>
              <a:rPr lang="es-ES" altLang="es-E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altLang="es-E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baseline="0" dirty="0" smtClean="0"/>
              <a:t>En hospital No </a:t>
            </a:r>
            <a:r>
              <a:rPr lang="es-ES" altLang="es-ES" baseline="0" dirty="0" err="1" smtClean="0"/>
              <a:t>Recyl</a:t>
            </a:r>
            <a:r>
              <a:rPr lang="es-ES" altLang="es-ES" baseline="0" dirty="0" smtClean="0"/>
              <a:t> no puede prescribirse por SCPA. Tampoco pueden modificarse las prescripciones SCPA realizadas en un centro </a:t>
            </a:r>
            <a:r>
              <a:rPr lang="es-ES" altLang="es-ES" baseline="0" dirty="0" err="1" smtClean="0"/>
              <a:t>Recyl</a:t>
            </a:r>
            <a:r>
              <a:rPr lang="es-ES" altLang="es-ES" baseline="0" dirty="0" smtClean="0"/>
              <a:t> por lo que, si fuera necesaria su modificación, deberá cerrarse la prescripción SCPA y prescribir un CPA.</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ES" altLang="es-E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ES" altLang="es-ES" baseline="0" dirty="0" smtClean="0"/>
              <a:t>Pueden imprimirse recetas de prescripciones SCPA. En la receta y en la Hoja de medicación se imprimirá siempre un CPA.</a:t>
            </a:r>
            <a:endParaRPr lang="es-ES" altLang="es-ES" dirty="0" smtClean="0"/>
          </a:p>
          <a:p>
            <a:pPr marL="0" indent="0">
              <a:buFont typeface="Arial" panose="020B0604020202020204" pitchFamily="34" charset="0"/>
              <a:buNone/>
            </a:pPr>
            <a:endParaRPr lang="es-ES" altLang="es-ES" dirty="0" smtClean="0"/>
          </a:p>
        </p:txBody>
      </p:sp>
      <p:sp>
        <p:nvSpPr>
          <p:cNvPr id="16589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7F9429-A43D-447D-8610-F1981004E54E}" type="slidenum">
              <a:rPr lang="es-ES" altLang="es-ES" smtClean="0"/>
              <a:pPr eaLnBrk="1" hangingPunct="1">
                <a:spcBef>
                  <a:spcPct val="0"/>
                </a:spcBef>
              </a:pPr>
              <a:t>43</a:t>
            </a:fld>
            <a:endParaRPr lang="es-ES" altLang="es-ES" smtClean="0"/>
          </a:p>
        </p:txBody>
      </p:sp>
    </p:spTree>
    <p:extLst>
      <p:ext uri="{BB962C8B-B14F-4D97-AF65-F5344CB8AC3E}">
        <p14:creationId xmlns:p14="http://schemas.microsoft.com/office/powerpoint/2010/main" val="4210336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p:cNvSpPr>
            <a:spLocks noGrp="1" noRot="1" noChangeAspect="1" noTextEdit="1"/>
          </p:cNvSpPr>
          <p:nvPr>
            <p:ph type="sldImg"/>
          </p:nvPr>
        </p:nvSpPr>
        <p:spPr>
          <a:ln/>
        </p:spPr>
      </p:sp>
      <p:sp>
        <p:nvSpPr>
          <p:cNvPr id="16691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Después de incorporar las prescripciones, se imprimirá automáticamente la Hoja de medicación.</a:t>
            </a:r>
          </a:p>
        </p:txBody>
      </p:sp>
      <p:sp>
        <p:nvSpPr>
          <p:cNvPr id="16691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720212-81F5-4F13-94DC-CBC9A6459A79}" type="slidenum">
              <a:rPr lang="es-ES" altLang="es-ES" smtClean="0"/>
              <a:pPr eaLnBrk="1" hangingPunct="1">
                <a:spcBef>
                  <a:spcPct val="0"/>
                </a:spcBef>
              </a:pPr>
              <a:t>44</a:t>
            </a:fld>
            <a:endParaRPr lang="es-ES" altLang="es-ES" smtClean="0"/>
          </a:p>
        </p:txBody>
      </p:sp>
    </p:spTree>
    <p:extLst>
      <p:ext uri="{BB962C8B-B14F-4D97-AF65-F5344CB8AC3E}">
        <p14:creationId xmlns:p14="http://schemas.microsoft.com/office/powerpoint/2010/main" val="2039714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a:ln/>
        </p:spPr>
      </p:sp>
      <p:sp>
        <p:nvSpPr>
          <p:cNvPr id="16793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1679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A1403B-901B-488E-A10B-02C54BEAD222}" type="slidenum">
              <a:rPr lang="es-ES" altLang="es-ES" smtClean="0"/>
              <a:pPr eaLnBrk="1" hangingPunct="1">
                <a:spcBef>
                  <a:spcPct val="0"/>
                </a:spcBef>
              </a:pPr>
              <a:t>45</a:t>
            </a:fld>
            <a:endParaRPr lang="es-ES" altLang="es-ES" smtClean="0"/>
          </a:p>
        </p:txBody>
      </p:sp>
    </p:spTree>
    <p:extLst>
      <p:ext uri="{BB962C8B-B14F-4D97-AF65-F5344CB8AC3E}">
        <p14:creationId xmlns:p14="http://schemas.microsoft.com/office/powerpoint/2010/main" val="745905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Pantalla intermedia previa a la impresión. </a:t>
            </a:r>
          </a:p>
          <a:p>
            <a:r>
              <a:rPr lang="es-ES" altLang="es-ES" smtClean="0"/>
              <a:t>Se imprime la información del Núcleo. Por lo tanto, no saldrán los registros de las prescripciones que no se hayan incorporado al Núcleo.</a:t>
            </a:r>
          </a:p>
        </p:txBody>
      </p:sp>
      <p:sp>
        <p:nvSpPr>
          <p:cNvPr id="16896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0D0A8E-3626-402D-8883-FFFD117A2B27}" type="slidenum">
              <a:rPr lang="es-ES" altLang="es-ES" smtClean="0"/>
              <a:pPr eaLnBrk="1" hangingPunct="1">
                <a:spcBef>
                  <a:spcPct val="0"/>
                </a:spcBef>
              </a:pPr>
              <a:t>46</a:t>
            </a:fld>
            <a:endParaRPr lang="es-ES" altLang="es-ES" smtClean="0"/>
          </a:p>
        </p:txBody>
      </p:sp>
    </p:spTree>
    <p:extLst>
      <p:ext uri="{BB962C8B-B14F-4D97-AF65-F5344CB8AC3E}">
        <p14:creationId xmlns:p14="http://schemas.microsoft.com/office/powerpoint/2010/main" val="2798554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b="1" dirty="0" smtClean="0"/>
              <a:t>Es fundamental que todos los cambios realizados en la prescripción del paciente se incorporen al circuito de </a:t>
            </a:r>
            <a:r>
              <a:rPr lang="es-ES" b="1" dirty="0" err="1" smtClean="0"/>
              <a:t>Recyl</a:t>
            </a:r>
            <a:r>
              <a:rPr lang="es-ES" b="1" dirty="0" smtClean="0"/>
              <a:t>, aunque no se firmen</a:t>
            </a:r>
            <a:r>
              <a:rPr lang="es-ES" dirty="0" smtClean="0"/>
              <a:t>. De esta forma:</a:t>
            </a:r>
          </a:p>
          <a:p>
            <a:pPr marL="171450" indent="-171450">
              <a:buFont typeface="Arial" panose="020B0604020202020204" pitchFamily="34" charset="0"/>
              <a:buChar char="•"/>
              <a:defRPr/>
            </a:pPr>
            <a:r>
              <a:rPr lang="es-ES" dirty="0" smtClean="0"/>
              <a:t>Todos los profesionales dispondrán de información actualizada y se evitarán confusiones y posibles riesgos para el paciente. La farmacia tendrá acceso a la información actualizada aunque las prescripciones no firmadas no serán dispensables electrónicamente y requerirán receta impresa.</a:t>
            </a:r>
          </a:p>
          <a:p>
            <a:pPr marL="171450" indent="-171450">
              <a:buFont typeface="Arial" panose="020B0604020202020204" pitchFamily="34" charset="0"/>
              <a:buChar char="•"/>
              <a:defRPr/>
            </a:pPr>
            <a:r>
              <a:rPr lang="es-ES" dirty="0" smtClean="0"/>
              <a:t>Se imprimirá de forma automática una Hoja de medicación en la que se reflejarán los cambios incorporados.</a:t>
            </a:r>
          </a:p>
          <a:p>
            <a:pPr marL="0" indent="0">
              <a:buFont typeface="Arial" panose="020B0604020202020204" pitchFamily="34" charset="0"/>
              <a:buNone/>
              <a:defRPr/>
            </a:pPr>
            <a:endParaRPr lang="es-ES" dirty="0" smtClean="0"/>
          </a:p>
          <a:p>
            <a:pPr>
              <a:buFont typeface="Arial" panose="020B0604020202020204" pitchFamily="34" charset="0"/>
              <a:buNone/>
              <a:defRPr/>
            </a:pPr>
            <a:endParaRPr lang="es-ES" dirty="0" smtClean="0"/>
          </a:p>
          <a:p>
            <a:pPr>
              <a:buFont typeface="Arial" panose="020B0604020202020204" pitchFamily="34" charset="0"/>
              <a:buNone/>
              <a:defRPr/>
            </a:pPr>
            <a:endParaRPr lang="es-ES" dirty="0"/>
          </a:p>
        </p:txBody>
      </p:sp>
      <p:sp>
        <p:nvSpPr>
          <p:cNvPr id="16998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C513D7-C25C-489E-9080-A91815B5E63F}" type="slidenum">
              <a:rPr lang="es-ES" altLang="es-ES" smtClean="0"/>
              <a:pPr eaLnBrk="1" hangingPunct="1">
                <a:spcBef>
                  <a:spcPct val="0"/>
                </a:spcBef>
              </a:pPr>
              <a:t>47</a:t>
            </a:fld>
            <a:endParaRPr lang="es-ES" altLang="es-ES" smtClean="0"/>
          </a:p>
        </p:txBody>
      </p:sp>
    </p:spTree>
    <p:extLst>
      <p:ext uri="{BB962C8B-B14F-4D97-AF65-F5344CB8AC3E}">
        <p14:creationId xmlns:p14="http://schemas.microsoft.com/office/powerpoint/2010/main" val="4222058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a:ln/>
        </p:spPr>
      </p:sp>
      <p:sp>
        <p:nvSpPr>
          <p:cNvPr id="17101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No pueden prescribirse ni modificarse prescripciones por SCPA. En caso necesario, deben cerrarse y prescribirse de nuevo para evitar duplicidad.</a:t>
            </a:r>
          </a:p>
        </p:txBody>
      </p:sp>
      <p:sp>
        <p:nvSpPr>
          <p:cNvPr id="17101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AC3038-A212-4591-8DA2-9A6E158604CF}" type="slidenum">
              <a:rPr lang="es-ES" altLang="es-ES" smtClean="0"/>
              <a:pPr eaLnBrk="1" hangingPunct="1">
                <a:spcBef>
                  <a:spcPct val="0"/>
                </a:spcBef>
              </a:pPr>
              <a:t>48</a:t>
            </a:fld>
            <a:endParaRPr lang="es-ES" altLang="es-ES" smtClean="0"/>
          </a:p>
        </p:txBody>
      </p:sp>
    </p:spTree>
    <p:extLst>
      <p:ext uri="{BB962C8B-B14F-4D97-AF65-F5344CB8AC3E}">
        <p14:creationId xmlns:p14="http://schemas.microsoft.com/office/powerpoint/2010/main" val="1461964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p:cNvSpPr>
            <a:spLocks noGrp="1" noRot="1" noChangeAspect="1" noTextEdit="1"/>
          </p:cNvSpPr>
          <p:nvPr>
            <p:ph type="sldImg"/>
          </p:nvPr>
        </p:nvSpPr>
        <p:spPr>
          <a:ln/>
        </p:spPr>
      </p:sp>
      <p:sp>
        <p:nvSpPr>
          <p:cNvPr id="17203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17203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DE4923-6CB4-4623-A959-B0189663FF48}" type="slidenum">
              <a:rPr lang="es-ES" altLang="es-ES" smtClean="0"/>
              <a:pPr eaLnBrk="1" hangingPunct="1">
                <a:spcBef>
                  <a:spcPct val="0"/>
                </a:spcBef>
              </a:pPr>
              <a:t>49</a:t>
            </a:fld>
            <a:endParaRPr lang="es-ES" altLang="es-ES" smtClean="0"/>
          </a:p>
        </p:txBody>
      </p:sp>
    </p:spTree>
    <p:extLst>
      <p:ext uri="{BB962C8B-B14F-4D97-AF65-F5344CB8AC3E}">
        <p14:creationId xmlns:p14="http://schemas.microsoft.com/office/powerpoint/2010/main" val="2338415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p:cNvSpPr>
            <a:spLocks noGrp="1" noRot="1" noChangeAspect="1" noTextEdit="1"/>
          </p:cNvSpPr>
          <p:nvPr>
            <p:ph type="sldImg"/>
          </p:nvPr>
        </p:nvSpPr>
        <p:spPr>
          <a:ln/>
        </p:spPr>
      </p:sp>
      <p:sp>
        <p:nvSpPr>
          <p:cNvPr id="17305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Muestra el producto dispensado electrónicamente</a:t>
            </a:r>
            <a:r>
              <a:rPr lang="es-ES" altLang="es-ES" baseline="0" dirty="0" smtClean="0"/>
              <a:t> sin necesidad de receta papel. </a:t>
            </a:r>
          </a:p>
          <a:p>
            <a:endParaRPr lang="es-ES" altLang="es-ES" baseline="0" dirty="0" smtClean="0"/>
          </a:p>
          <a:p>
            <a:r>
              <a:rPr lang="es-ES" altLang="es-ES" baseline="0" dirty="0" smtClean="0"/>
              <a:t>No incluye las dispensaciones de las recetas impresas (una receta impresa se considera dispensada). Esta información se muestra en la </a:t>
            </a:r>
            <a:r>
              <a:rPr lang="es-ES" altLang="es-ES" dirty="0" smtClean="0"/>
              <a:t>pantalla de detalle de tratamiento.</a:t>
            </a:r>
            <a:endParaRPr lang="es-ES" altLang="es-ES" baseline="0" dirty="0" smtClean="0"/>
          </a:p>
          <a:p>
            <a:endParaRPr lang="es-ES" altLang="es-ES" dirty="0" smtClean="0"/>
          </a:p>
        </p:txBody>
      </p:sp>
      <p:sp>
        <p:nvSpPr>
          <p:cNvPr id="17306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98C9FA-6221-4EE6-B9AD-635EC1510A56}" type="slidenum">
              <a:rPr lang="es-ES" altLang="es-ES" smtClean="0"/>
              <a:pPr eaLnBrk="1" hangingPunct="1">
                <a:spcBef>
                  <a:spcPct val="0"/>
                </a:spcBef>
              </a:pPr>
              <a:t>50</a:t>
            </a:fld>
            <a:endParaRPr lang="es-ES" altLang="es-ES" smtClean="0"/>
          </a:p>
        </p:txBody>
      </p:sp>
    </p:spTree>
    <p:extLst>
      <p:ext uri="{BB962C8B-B14F-4D97-AF65-F5344CB8AC3E}">
        <p14:creationId xmlns:p14="http://schemas.microsoft.com/office/powerpoint/2010/main" val="427396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10595" name="2 Marcador de notas"/>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altLang="es-ES" dirty="0" smtClean="0"/>
              <a:t>Por defecto: Ordenación por principio activo. Información compartida por AP y AE.</a:t>
            </a:r>
          </a:p>
          <a:p>
            <a:pPr>
              <a:defRPr/>
            </a:pPr>
            <a:endParaRPr lang="es-ES" altLang="es-ES" dirty="0" smtClean="0"/>
          </a:p>
          <a:p>
            <a:pPr>
              <a:defRPr/>
            </a:pPr>
            <a:r>
              <a:rPr lang="es-ES" altLang="es-ES" dirty="0" smtClean="0"/>
              <a:t>Explicación general: </a:t>
            </a:r>
          </a:p>
          <a:p>
            <a:pPr marL="171450" indent="-171450">
              <a:buFont typeface="Arial" panose="020B0604020202020204" pitchFamily="34" charset="0"/>
              <a:buChar char="•"/>
              <a:defRPr/>
            </a:pPr>
            <a:r>
              <a:rPr lang="es-ES" altLang="es-ES" dirty="0" smtClean="0"/>
              <a:t>Apartados</a:t>
            </a:r>
          </a:p>
          <a:p>
            <a:pPr marL="171450" indent="-171450">
              <a:buFont typeface="Arial" panose="020B0604020202020204" pitchFamily="34" charset="0"/>
              <a:buChar char="•"/>
              <a:defRPr/>
            </a:pPr>
            <a:r>
              <a:rPr lang="es-ES" altLang="es-ES" dirty="0" smtClean="0"/>
              <a:t>Cuerpo central: prescripciones realizadas por los diferentes profesionales. La prescripción de AE se diferencia con un asterisco, hasta que es asumida por AP. Las prescripciones se organizan en función de las fechas en: </a:t>
            </a:r>
          </a:p>
          <a:p>
            <a:pPr marL="628650" lvl="1" indent="-171450">
              <a:buFont typeface="Arial" panose="020B0604020202020204" pitchFamily="34" charset="0"/>
              <a:buChar char="•"/>
              <a:defRPr/>
            </a:pPr>
            <a:r>
              <a:rPr lang="es-ES" altLang="es-ES" dirty="0" smtClean="0"/>
              <a:t>Medicación Actual</a:t>
            </a:r>
          </a:p>
          <a:p>
            <a:pPr marL="628650" lvl="1" indent="-171450">
              <a:buFont typeface="Arial" panose="020B0604020202020204" pitchFamily="34" charset="0"/>
              <a:buChar char="•"/>
              <a:defRPr/>
            </a:pPr>
            <a:r>
              <a:rPr lang="es-ES" altLang="es-ES" dirty="0" smtClean="0"/>
              <a:t>Medicación Reciente: prescripciones cerradas desde actual</a:t>
            </a:r>
          </a:p>
          <a:p>
            <a:pPr marL="628650" lvl="1" indent="-171450">
              <a:buFont typeface="Arial" panose="020B0604020202020204" pitchFamily="34" charset="0"/>
              <a:buChar char="•"/>
              <a:defRPr/>
            </a:pPr>
            <a:r>
              <a:rPr lang="es-ES" altLang="es-ES" dirty="0" smtClean="0"/>
              <a:t>Medicación Histórica: prescripciones cerradas desde Reciente o que llevan en Reciente más de 12 meses.</a:t>
            </a:r>
          </a:p>
          <a:p>
            <a:pPr marL="171450" indent="-171450">
              <a:buFont typeface="Arial" panose="020B0604020202020204" pitchFamily="34" charset="0"/>
              <a:buChar char="•"/>
              <a:defRPr/>
            </a:pPr>
            <a:r>
              <a:rPr lang="es-ES" altLang="es-ES" dirty="0" smtClean="0"/>
              <a:t>Columnas:</a:t>
            </a:r>
          </a:p>
          <a:p>
            <a:pPr marL="628650" lvl="1" indent="-171450">
              <a:buFont typeface="Arial" panose="020B0604020202020204" pitchFamily="34" charset="0"/>
              <a:buChar char="•"/>
              <a:defRPr/>
            </a:pPr>
            <a:r>
              <a:rPr lang="es-ES" altLang="es-ES" dirty="0" smtClean="0"/>
              <a:t>Marca de eficiencia</a:t>
            </a:r>
          </a:p>
          <a:p>
            <a:pPr marL="628650" lvl="1" indent="-171450">
              <a:buFont typeface="Arial" panose="020B0604020202020204" pitchFamily="34" charset="0"/>
              <a:buChar char="•"/>
              <a:defRPr/>
            </a:pPr>
            <a:r>
              <a:rPr lang="es-ES" altLang="es-ES" dirty="0" smtClean="0"/>
              <a:t>Producto prescrito</a:t>
            </a:r>
          </a:p>
          <a:p>
            <a:pPr marL="628650" lvl="1" indent="-171450">
              <a:buFont typeface="Arial" panose="020B0604020202020204" pitchFamily="34" charset="0"/>
              <a:buChar char="•"/>
              <a:defRPr/>
            </a:pPr>
            <a:r>
              <a:rPr lang="es-ES" altLang="es-ES" dirty="0" smtClean="0"/>
              <a:t>Proceso clínico</a:t>
            </a:r>
          </a:p>
          <a:p>
            <a:pPr marL="628650" lvl="1" indent="-171450">
              <a:buFont typeface="Arial" panose="020B0604020202020204" pitchFamily="34" charset="0"/>
              <a:buChar char="•"/>
              <a:defRPr/>
            </a:pPr>
            <a:r>
              <a:rPr lang="es-ES" altLang="es-ES" dirty="0" smtClean="0"/>
              <a:t>Pauta</a:t>
            </a:r>
          </a:p>
          <a:p>
            <a:pPr marL="628650" lvl="1" indent="-171450">
              <a:buFont typeface="Arial" panose="020B0604020202020204" pitchFamily="34" charset="0"/>
              <a:buChar char="•"/>
              <a:defRPr/>
            </a:pPr>
            <a:r>
              <a:rPr lang="es-ES" altLang="es-ES" dirty="0" smtClean="0"/>
              <a:t>Duración: más de 3 meses sale como “Crónica”. </a:t>
            </a:r>
          </a:p>
          <a:p>
            <a:pPr marL="628650" lvl="1" indent="-171450">
              <a:buFont typeface="Arial" panose="020B0604020202020204" pitchFamily="34" charset="0"/>
              <a:buChar char="•"/>
              <a:defRPr/>
            </a:pPr>
            <a:r>
              <a:rPr lang="es-ES" altLang="es-ES" dirty="0" smtClean="0"/>
              <a:t>Fechas: Fecha fin o Fecha de renovación </a:t>
            </a:r>
          </a:p>
          <a:p>
            <a:pPr marL="628650" lvl="1" indent="-171450">
              <a:buFont typeface="Arial" panose="020B0604020202020204" pitchFamily="34" charset="0"/>
              <a:buChar char="•"/>
              <a:defRPr/>
            </a:pPr>
            <a:r>
              <a:rPr lang="es-ES" altLang="es-ES" dirty="0" smtClean="0"/>
              <a:t>Nº recetas a imprimir</a:t>
            </a:r>
          </a:p>
          <a:p>
            <a:pPr marL="628650" lvl="1" indent="-171450">
              <a:buFont typeface="Arial" panose="020B0604020202020204" pitchFamily="34" charset="0"/>
              <a:buChar char="•"/>
              <a:defRPr/>
            </a:pPr>
            <a:r>
              <a:rPr lang="es-ES" altLang="es-ES" dirty="0" smtClean="0"/>
              <a:t>Impresora habilitada o deshabilitada</a:t>
            </a:r>
          </a:p>
          <a:p>
            <a:pPr marL="628650" lvl="1" indent="-171450">
              <a:buFont typeface="Arial" panose="020B0604020202020204" pitchFamily="34" charset="0"/>
              <a:buChar char="•"/>
              <a:defRPr/>
            </a:pPr>
            <a:r>
              <a:rPr lang="es-ES" altLang="es-ES" dirty="0" smtClean="0"/>
              <a:t>Entregada medicación hasta</a:t>
            </a:r>
          </a:p>
          <a:p>
            <a:pPr marL="628650" lvl="1" indent="-171450">
              <a:buFont typeface="Arial" panose="020B0604020202020204" pitchFamily="34" charset="0"/>
              <a:buChar char="•"/>
              <a:defRPr/>
            </a:pPr>
            <a:r>
              <a:rPr lang="es-ES" altLang="es-ES" dirty="0" smtClean="0"/>
              <a:t>Adherencia</a:t>
            </a:r>
          </a:p>
          <a:p>
            <a:pPr marL="628650" lvl="1" indent="-171450">
              <a:buFont typeface="Arial" panose="020B0604020202020204" pitchFamily="34" charset="0"/>
              <a:buChar char="•"/>
              <a:defRPr/>
            </a:pPr>
            <a:r>
              <a:rPr lang="es-ES" altLang="es-ES" dirty="0" smtClean="0"/>
              <a:t>Opciones</a:t>
            </a:r>
          </a:p>
          <a:p>
            <a:pPr marL="628650" lvl="1" indent="-171450">
              <a:buFont typeface="Arial" panose="020B0604020202020204" pitchFamily="34" charset="0"/>
              <a:buChar char="•"/>
              <a:defRPr/>
            </a:pPr>
            <a:r>
              <a:rPr lang="es-ES" altLang="es-ES" dirty="0" smtClean="0"/>
              <a:t>Información</a:t>
            </a:r>
          </a:p>
          <a:p>
            <a:pPr marL="628650" lvl="1" indent="-171450">
              <a:buFont typeface="Arial" panose="020B0604020202020204" pitchFamily="34" charset="0"/>
              <a:buChar char="•"/>
              <a:defRPr/>
            </a:pPr>
            <a:r>
              <a:rPr lang="es-ES" altLang="es-ES" dirty="0" smtClean="0"/>
              <a:t>Información del producto</a:t>
            </a:r>
          </a:p>
          <a:p>
            <a:pPr marL="628650" lvl="1" indent="-171450">
              <a:buFont typeface="Arial" panose="020B0604020202020204" pitchFamily="34" charset="0"/>
              <a:buChar char="•"/>
              <a:defRPr/>
            </a:pPr>
            <a:r>
              <a:rPr lang="es-ES" altLang="es-ES" dirty="0" smtClean="0"/>
              <a:t>Información de visado</a:t>
            </a:r>
          </a:p>
          <a:p>
            <a:pPr marL="628650" lvl="1" indent="-171450">
              <a:buFont typeface="Arial" panose="020B0604020202020204" pitchFamily="34" charset="0"/>
              <a:buChar char="•"/>
              <a:defRPr/>
            </a:pPr>
            <a:r>
              <a:rPr lang="es-ES" altLang="es-ES" dirty="0" smtClean="0"/>
              <a:t>Otros iconos: cierre automático…</a:t>
            </a:r>
          </a:p>
          <a:p>
            <a:pPr marL="171450" indent="-171450">
              <a:buFont typeface="Arial" panose="020B0604020202020204" pitchFamily="34" charset="0"/>
              <a:buChar char="•"/>
              <a:defRPr/>
            </a:pPr>
            <a:r>
              <a:rPr lang="es-ES" altLang="es-ES" dirty="0" smtClean="0"/>
              <a:t>Botonera superior</a:t>
            </a:r>
          </a:p>
          <a:p>
            <a:pPr marL="171450" indent="-171450">
              <a:buFont typeface="Arial" panose="020B0604020202020204" pitchFamily="34" charset="0"/>
              <a:buChar char="•"/>
              <a:defRPr/>
            </a:pPr>
            <a:r>
              <a:rPr lang="es-ES" altLang="es-ES" dirty="0" smtClean="0"/>
              <a:t>Parte inferior</a:t>
            </a:r>
          </a:p>
        </p:txBody>
      </p:sp>
      <p:sp>
        <p:nvSpPr>
          <p:cNvPr id="12083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2FA1C9-9BE4-4E5E-9719-AB3EC80CD5F7}" type="slidenum">
              <a:rPr lang="es-ES" altLang="es-ES" smtClean="0"/>
              <a:pPr eaLnBrk="1" hangingPunct="1">
                <a:spcBef>
                  <a:spcPct val="0"/>
                </a:spcBef>
              </a:pPr>
              <a:t>5</a:t>
            </a:fld>
            <a:endParaRPr lang="es-ES" altLang="es-ES" smtClean="0"/>
          </a:p>
        </p:txBody>
      </p:sp>
    </p:spTree>
    <p:extLst>
      <p:ext uri="{BB962C8B-B14F-4D97-AF65-F5344CB8AC3E}">
        <p14:creationId xmlns:p14="http://schemas.microsoft.com/office/powerpoint/2010/main" val="398934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a:ln/>
        </p:spPr>
      </p:sp>
      <p:sp>
        <p:nvSpPr>
          <p:cNvPr id="17408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s-ES" dirty="0" smtClean="0"/>
              <a:t>Particularmente</a:t>
            </a:r>
            <a:r>
              <a:rPr lang="es-ES" altLang="es-ES" baseline="0" dirty="0" smtClean="0"/>
              <a:t> de </a:t>
            </a:r>
            <a:r>
              <a:rPr lang="es-ES" altLang="es-ES" dirty="0" smtClean="0"/>
              <a:t>interés</a:t>
            </a:r>
            <a:r>
              <a:rPr lang="es-ES" altLang="es-ES" baseline="0" dirty="0" smtClean="0"/>
              <a:t> c</a:t>
            </a:r>
            <a:r>
              <a:rPr lang="es-ES" altLang="es-ES" dirty="0" smtClean="0"/>
              <a:t>uando la </a:t>
            </a:r>
            <a:r>
              <a:rPr lang="es-ES" altLang="es-ES" b="1" dirty="0" smtClean="0"/>
              <a:t>prescripción es por SCPA</a:t>
            </a:r>
            <a:r>
              <a:rPr lang="es-ES" altLang="es-ES" b="0" baseline="0" dirty="0" smtClean="0"/>
              <a:t> ya que </a:t>
            </a:r>
            <a:r>
              <a:rPr lang="es-ES" altLang="es-ES" dirty="0" smtClean="0"/>
              <a:t>se muestra el CPA propuesto por el Núcleo, tanto para su impresión en la receta y en</a:t>
            </a:r>
            <a:r>
              <a:rPr lang="es-ES" altLang="es-ES" baseline="0" dirty="0" smtClean="0"/>
              <a:t> la </a:t>
            </a:r>
            <a:r>
              <a:rPr lang="es-ES" altLang="es-ES" dirty="0" smtClean="0"/>
              <a:t>Hoja de medicación como para la dispensación en la farmacia. </a:t>
            </a:r>
          </a:p>
        </p:txBody>
      </p:sp>
      <p:sp>
        <p:nvSpPr>
          <p:cNvPr id="17408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43B3CB-C693-4CAE-B442-28A058C428FA}" type="slidenum">
              <a:rPr lang="es-ES" altLang="es-ES" smtClean="0"/>
              <a:pPr eaLnBrk="1" hangingPunct="1">
                <a:spcBef>
                  <a:spcPct val="0"/>
                </a:spcBef>
              </a:pPr>
              <a:t>51</a:t>
            </a:fld>
            <a:endParaRPr lang="es-ES" altLang="es-ES" smtClean="0"/>
          </a:p>
        </p:txBody>
      </p:sp>
    </p:spTree>
    <p:extLst>
      <p:ext uri="{BB962C8B-B14F-4D97-AF65-F5344CB8AC3E}">
        <p14:creationId xmlns:p14="http://schemas.microsoft.com/office/powerpoint/2010/main" val="2785283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altLang="es-ES" u="sng" dirty="0" smtClean="0"/>
              <a:t>Interfaz del MP para un paciente </a:t>
            </a:r>
            <a:r>
              <a:rPr lang="es-ES" altLang="es-ES" u="sng" dirty="0" err="1" smtClean="0"/>
              <a:t>Recyl</a:t>
            </a:r>
            <a:r>
              <a:rPr lang="es-ES" altLang="es-ES" u="sng" dirty="0" smtClean="0"/>
              <a:t>,</a:t>
            </a:r>
            <a:r>
              <a:rPr lang="es-ES" altLang="es-ES" dirty="0" smtClean="0"/>
              <a:t> cambia un poco respecto a un paciente No </a:t>
            </a:r>
            <a:r>
              <a:rPr lang="es-ES" altLang="es-ES" dirty="0" err="1" smtClean="0"/>
              <a:t>Recyl</a:t>
            </a:r>
            <a:r>
              <a:rPr lang="es-ES" altLang="es-ES" dirty="0" smtClean="0"/>
              <a:t>: </a:t>
            </a:r>
          </a:p>
          <a:p>
            <a:pPr marL="171450" indent="-171450">
              <a:lnSpc>
                <a:spcPct val="150000"/>
              </a:lnSpc>
              <a:buFont typeface="Arial" panose="020B0604020202020204" pitchFamily="34" charset="0"/>
              <a:buChar char="•"/>
              <a:defRPr/>
            </a:pPr>
            <a:r>
              <a:rPr lang="es-ES" altLang="es-ES" dirty="0" smtClean="0"/>
              <a:t>Desaparece el icono para incorporar al paciente y se sustituye por el Botón </a:t>
            </a:r>
            <a:r>
              <a:rPr lang="es-ES" altLang="es-ES" dirty="0" err="1" smtClean="0"/>
              <a:t>Recyl</a:t>
            </a:r>
            <a:r>
              <a:rPr lang="es-ES" altLang="es-ES" dirty="0" smtClean="0"/>
              <a:t>.</a:t>
            </a:r>
          </a:p>
          <a:p>
            <a:pPr marL="171450" indent="-171450">
              <a:lnSpc>
                <a:spcPct val="150000"/>
              </a:lnSpc>
              <a:buFont typeface="Arial" panose="020B0604020202020204" pitchFamily="34" charset="0"/>
              <a:buChar char="•"/>
              <a:defRPr/>
            </a:pPr>
            <a:r>
              <a:rPr lang="es-ES" altLang="es-ES" dirty="0" smtClean="0"/>
              <a:t>Búsqueda básica por </a:t>
            </a:r>
            <a:r>
              <a:rPr lang="es-ES" altLang="es-ES" dirty="0" err="1" smtClean="0"/>
              <a:t>SuperCPA</a:t>
            </a:r>
            <a:r>
              <a:rPr lang="es-ES" altLang="es-ES" dirty="0" smtClean="0"/>
              <a:t> (SCPA). También desde búsqueda avanzada.</a:t>
            </a:r>
          </a:p>
          <a:p>
            <a:pPr marL="171450" indent="-171450">
              <a:lnSpc>
                <a:spcPct val="150000"/>
              </a:lnSpc>
              <a:buFont typeface="Arial" panose="020B0604020202020204" pitchFamily="34" charset="0"/>
              <a:buChar char="•"/>
              <a:defRPr/>
            </a:pPr>
            <a:r>
              <a:rPr lang="es-ES" altLang="es-ES" dirty="0" smtClean="0"/>
              <a:t>Desaparece la impresora por línea. La impresión se realiza desde el icono de la botonera. </a:t>
            </a:r>
          </a:p>
          <a:p>
            <a:pPr marL="171450" indent="-171450">
              <a:lnSpc>
                <a:spcPct val="150000"/>
              </a:lnSpc>
              <a:buFont typeface="Arial" panose="020B0604020202020204" pitchFamily="34" charset="0"/>
              <a:buChar char="•"/>
              <a:defRPr/>
            </a:pPr>
            <a:r>
              <a:rPr lang="es-ES" altLang="es-ES" dirty="0" smtClean="0"/>
              <a:t>“Entregada medicación hasta” y Adherencia: cálculo más exacto ya que tiene en cuenta tanto las recetas impresas como las dispensadas electrónicamente. </a:t>
            </a:r>
          </a:p>
          <a:p>
            <a:pPr marL="171450" indent="-171450">
              <a:lnSpc>
                <a:spcPct val="150000"/>
              </a:lnSpc>
              <a:buFont typeface="Arial" panose="020B0604020202020204" pitchFamily="34" charset="0"/>
              <a:buChar char="•"/>
              <a:defRPr/>
            </a:pPr>
            <a:r>
              <a:rPr lang="es-ES" altLang="es-ES" dirty="0" smtClean="0"/>
              <a:t>Modificaciones del tratamiento: aparece el icono de firma en la parte superior y por línea modificada.</a:t>
            </a:r>
          </a:p>
          <a:p>
            <a:pPr>
              <a:buFont typeface="Arial" panose="020B0604020202020204" pitchFamily="34" charset="0"/>
              <a:buNone/>
              <a:defRPr/>
            </a:pPr>
            <a:endParaRPr lang="es-ES" altLang="es-ES" dirty="0" smtClean="0"/>
          </a:p>
          <a:p>
            <a:pPr>
              <a:defRPr/>
            </a:pPr>
            <a:r>
              <a:rPr lang="es-ES" altLang="es-ES" dirty="0" smtClean="0"/>
              <a:t>A continuación se detallan las nuevas funcionalidades incorporadas en el paciente </a:t>
            </a:r>
            <a:r>
              <a:rPr lang="es-ES" altLang="es-ES" dirty="0" err="1" smtClean="0"/>
              <a:t>Recyl</a:t>
            </a:r>
            <a:r>
              <a:rPr lang="es-ES" altLang="es-ES" dirty="0" smtClean="0"/>
              <a:t>.</a:t>
            </a:r>
          </a:p>
          <a:p>
            <a:pPr>
              <a:defRPr/>
            </a:pPr>
            <a:endParaRPr lang="es-ES" altLang="es-ES" dirty="0" smtClean="0"/>
          </a:p>
          <a:p>
            <a:pPr>
              <a:defRPr/>
            </a:pPr>
            <a:endParaRPr lang="es-ES" altLang="es-ES" dirty="0" smtClean="0"/>
          </a:p>
          <a:p>
            <a:pPr>
              <a:defRPr/>
            </a:pPr>
            <a:endParaRPr lang="es-ES" altLang="es-ES" dirty="0" smtClean="0"/>
          </a:p>
          <a:p>
            <a:pPr>
              <a:defRPr/>
            </a:pPr>
            <a:endParaRPr lang="es-ES" altLang="es-ES" dirty="0" smtClean="0"/>
          </a:p>
          <a:p>
            <a:pPr>
              <a:defRPr/>
            </a:pPr>
            <a:endParaRPr lang="es-ES" dirty="0"/>
          </a:p>
        </p:txBody>
      </p:sp>
      <p:sp>
        <p:nvSpPr>
          <p:cNvPr id="17510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942233-44A2-4ADA-89E0-2A79CE91C3BE}" type="slidenum">
              <a:rPr lang="es-ES" altLang="es-ES" smtClean="0"/>
              <a:pPr eaLnBrk="1" hangingPunct="1">
                <a:spcBef>
                  <a:spcPct val="0"/>
                </a:spcBef>
              </a:pPr>
              <a:t>53</a:t>
            </a:fld>
            <a:endParaRPr lang="es-ES" altLang="es-ES" smtClean="0"/>
          </a:p>
        </p:txBody>
      </p:sp>
    </p:spTree>
    <p:extLst>
      <p:ext uri="{BB962C8B-B14F-4D97-AF65-F5344CB8AC3E}">
        <p14:creationId xmlns:p14="http://schemas.microsoft.com/office/powerpoint/2010/main" val="31200025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a:ln/>
        </p:spPr>
      </p:sp>
      <p:sp>
        <p:nvSpPr>
          <p:cNvPr id="17613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z="900" dirty="0" smtClean="0"/>
              <a:t>Puede realizarse tanto desde PPT con Búsqueda básica como desde Búsqueda avanzada. </a:t>
            </a:r>
          </a:p>
          <a:p>
            <a:endParaRPr lang="es-ES" altLang="es-ES" sz="900" dirty="0" smtClean="0"/>
          </a:p>
          <a:p>
            <a:r>
              <a:rPr lang="es-ES" altLang="es-ES" sz="900" dirty="0" smtClean="0"/>
              <a:t>Un SCPA agrupa todos los productos que comparten: principio activo, dosis, forma farmacéutica y vía de administración, pero que pueden tener diferente tamaño de envase.</a:t>
            </a:r>
          </a:p>
          <a:p>
            <a:r>
              <a:rPr lang="es-ES" altLang="es-ES" sz="900" dirty="0" smtClean="0"/>
              <a:t>El buscador avanzado incorpora esta nueva agrupación y la búsqueda básica se realiza a este nivel. </a:t>
            </a:r>
          </a:p>
          <a:p>
            <a:r>
              <a:rPr lang="es-ES" altLang="es-ES" sz="900" dirty="0" smtClean="0"/>
              <a:t>En RE se fomenta la prescripción a nivel de </a:t>
            </a:r>
            <a:r>
              <a:rPr lang="es-ES" altLang="es-ES" sz="900" dirty="0" err="1" smtClean="0"/>
              <a:t>superconjuntos</a:t>
            </a:r>
            <a:r>
              <a:rPr lang="es-ES" altLang="es-ES" sz="900" dirty="0" smtClean="0"/>
              <a:t> (SCPA) ya que:</a:t>
            </a:r>
          </a:p>
          <a:p>
            <a:endParaRPr lang="es-ES" altLang="es-ES" sz="900" dirty="0" smtClean="0"/>
          </a:p>
          <a:p>
            <a:r>
              <a:rPr lang="es-ES" altLang="es-ES" sz="900" dirty="0" smtClean="0"/>
              <a:t>Al ser un tipo de prescripción DOE, comparte todas las ventajas de este tipo de prescripción</a:t>
            </a:r>
          </a:p>
          <a:p>
            <a:pPr marL="628650" lvl="1" indent="-171450">
              <a:buFontTx/>
              <a:buChar char="•"/>
            </a:pPr>
            <a:r>
              <a:rPr lang="es-ES" altLang="es-ES" sz="900" b="1" dirty="0" smtClean="0"/>
              <a:t>Identifica de forma inequívoca</a:t>
            </a:r>
            <a:r>
              <a:rPr lang="es-ES" altLang="es-ES" sz="900" dirty="0" smtClean="0"/>
              <a:t> los medicamentos, ya que cada PA tiene una sola DOE pero puede tener muchas marcas.</a:t>
            </a:r>
          </a:p>
          <a:p>
            <a:pPr marL="628650" lvl="1" indent="-171450">
              <a:buFontTx/>
              <a:buChar char="•"/>
            </a:pPr>
            <a:r>
              <a:rPr lang="es-ES" altLang="es-ES" sz="900" dirty="0" smtClean="0"/>
              <a:t>Evita </a:t>
            </a:r>
            <a:r>
              <a:rPr lang="es-ES" altLang="es-ES" sz="900" b="1" dirty="0" smtClean="0"/>
              <a:t>duplicidades</a:t>
            </a:r>
            <a:r>
              <a:rPr lang="es-ES" altLang="es-ES" sz="900" dirty="0" smtClean="0"/>
              <a:t> </a:t>
            </a:r>
          </a:p>
          <a:p>
            <a:pPr marL="628650" lvl="1" indent="-171450">
              <a:buFontTx/>
              <a:buChar char="•"/>
            </a:pPr>
            <a:r>
              <a:rPr lang="es-ES" altLang="es-ES" sz="900" dirty="0" smtClean="0"/>
              <a:t>Disminuye el riesgo de </a:t>
            </a:r>
            <a:r>
              <a:rPr lang="es-ES" altLang="es-ES" sz="900" b="1" dirty="0" smtClean="0"/>
              <a:t>alergias o interacciones </a:t>
            </a:r>
            <a:r>
              <a:rPr lang="es-ES" altLang="es-ES" sz="900" dirty="0" smtClean="0"/>
              <a:t>debido a que se identifican mejor las sustancias.</a:t>
            </a:r>
          </a:p>
          <a:p>
            <a:pPr marL="628650" lvl="1" indent="-171450">
              <a:buFontTx/>
              <a:buChar char="•"/>
            </a:pPr>
            <a:r>
              <a:rPr lang="es-ES" altLang="es-ES" sz="900" dirty="0" smtClean="0"/>
              <a:t>Disminuye el </a:t>
            </a:r>
            <a:r>
              <a:rPr lang="es-ES" altLang="es-ES" sz="900" b="1" dirty="0" smtClean="0"/>
              <a:t>riesgo de confusión </a:t>
            </a:r>
            <a:r>
              <a:rPr lang="es-ES" altLang="es-ES" sz="900" dirty="0" smtClean="0"/>
              <a:t>tanto para el paciente como para médicos y farmacéuticos.</a:t>
            </a:r>
          </a:p>
          <a:p>
            <a:endParaRPr lang="es-ES" altLang="es-ES" sz="900" dirty="0" smtClean="0"/>
          </a:p>
          <a:p>
            <a:r>
              <a:rPr lang="es-ES" altLang="es-ES" sz="900" dirty="0" smtClean="0"/>
              <a:t>En este tipo de prescripción, el médico no tiene que identificar el tamaño de envase óptimo, ya que el núcleo selecciona en cada dispensación el tamaño de envase óptimo </a:t>
            </a:r>
            <a:r>
              <a:rPr lang="es-ES" altLang="es-ES" sz="900" b="1" dirty="0" smtClean="0"/>
              <a:t>teniendo en cuenta la posología y el tiempo hasta final de tratamiento. </a:t>
            </a:r>
          </a:p>
          <a:p>
            <a:endParaRPr lang="es-ES" altLang="es-ES" sz="900" dirty="0" smtClean="0"/>
          </a:p>
          <a:p>
            <a:r>
              <a:rPr lang="es-ES" altLang="es-ES" sz="900" dirty="0" smtClean="0"/>
              <a:t>En las prescripciones por marca, el paciente tiene que acudir al médico cuando el producto prescrito se da de </a:t>
            </a:r>
            <a:r>
              <a:rPr lang="es-ES" altLang="es-ES" sz="900" b="1" dirty="0" smtClean="0"/>
              <a:t>baja</a:t>
            </a:r>
            <a:r>
              <a:rPr lang="es-ES" altLang="es-ES" sz="900" dirty="0" smtClean="0"/>
              <a:t> o tiene una </a:t>
            </a:r>
            <a:r>
              <a:rPr lang="es-ES" altLang="es-ES" sz="900" b="1" dirty="0" smtClean="0"/>
              <a:t>suspensión temporal </a:t>
            </a:r>
            <a:r>
              <a:rPr lang="es-ES" altLang="es-ES" sz="900" dirty="0" smtClean="0"/>
              <a:t>de comercialización. En las prescripciones por SCPA solo se interrumpe la dispensación, con necesidad de generar una nueva prescripción, cuando todos los productos del SCPA se han dado de baja, algo menos frecuente. </a:t>
            </a:r>
          </a:p>
          <a:p>
            <a:endParaRPr lang="es-ES" altLang="es-ES" sz="900" dirty="0" smtClean="0"/>
          </a:p>
          <a:p>
            <a:r>
              <a:rPr lang="es-ES" altLang="es-ES" sz="900" dirty="0" smtClean="0"/>
              <a:t>Todos los productos se pueden prescribir con este nivel de agregación a </a:t>
            </a:r>
            <a:r>
              <a:rPr lang="es-ES" altLang="es-ES" sz="900" b="1" dirty="0" smtClean="0"/>
              <a:t>excepción</a:t>
            </a:r>
            <a:r>
              <a:rPr lang="es-ES" altLang="es-ES" sz="900" dirty="0" smtClean="0"/>
              <a:t> de aquellos para los que la sustitución no está permitida.</a:t>
            </a:r>
          </a:p>
          <a:p>
            <a:endParaRPr lang="es-ES" altLang="es-ES" sz="900" dirty="0" smtClean="0"/>
          </a:p>
          <a:p>
            <a:endParaRPr lang="es-ES" altLang="es-ES" sz="900" dirty="0" smtClean="0"/>
          </a:p>
          <a:p>
            <a:endParaRPr lang="es-ES" altLang="es-ES" dirty="0" smtClean="0"/>
          </a:p>
        </p:txBody>
      </p:sp>
      <p:sp>
        <p:nvSpPr>
          <p:cNvPr id="17613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D00147-3351-4952-B590-694DF6ACFB47}" type="slidenum">
              <a:rPr lang="es-ES" altLang="es-ES" smtClean="0"/>
              <a:pPr eaLnBrk="1" hangingPunct="1">
                <a:spcBef>
                  <a:spcPct val="0"/>
                </a:spcBef>
              </a:pPr>
              <a:t>54</a:t>
            </a:fld>
            <a:endParaRPr lang="es-ES" altLang="es-ES" smtClean="0"/>
          </a:p>
        </p:txBody>
      </p:sp>
    </p:spTree>
    <p:extLst>
      <p:ext uri="{BB962C8B-B14F-4D97-AF65-F5344CB8AC3E}">
        <p14:creationId xmlns:p14="http://schemas.microsoft.com/office/powerpoint/2010/main" val="1337188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a:ln/>
        </p:spPr>
      </p:sp>
      <p:sp>
        <p:nvSpPr>
          <p:cNvPr id="17715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La firma se realiza con el icono superior.</a:t>
            </a:r>
          </a:p>
        </p:txBody>
      </p:sp>
      <p:sp>
        <p:nvSpPr>
          <p:cNvPr id="17715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799B5-B8E5-4786-A2F0-6188DDB0D1F6}" type="slidenum">
              <a:rPr lang="es-ES" altLang="es-ES" smtClean="0"/>
              <a:pPr eaLnBrk="1" hangingPunct="1">
                <a:spcBef>
                  <a:spcPct val="0"/>
                </a:spcBef>
              </a:pPr>
              <a:t>55</a:t>
            </a:fld>
            <a:endParaRPr lang="es-ES" altLang="es-ES" smtClean="0"/>
          </a:p>
        </p:txBody>
      </p:sp>
    </p:spTree>
    <p:extLst>
      <p:ext uri="{BB962C8B-B14F-4D97-AF65-F5344CB8AC3E}">
        <p14:creationId xmlns:p14="http://schemas.microsoft.com/office/powerpoint/2010/main" val="4265309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a:ln/>
        </p:spPr>
      </p:sp>
      <p:sp>
        <p:nvSpPr>
          <p:cNvPr id="17817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7818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1E7F31-0B32-4881-9528-563B70DEC524}" type="slidenum">
              <a:rPr lang="es-ES" altLang="es-ES" smtClean="0"/>
              <a:pPr eaLnBrk="1" hangingPunct="1">
                <a:spcBef>
                  <a:spcPct val="0"/>
                </a:spcBef>
              </a:pPr>
              <a:t>56</a:t>
            </a:fld>
            <a:endParaRPr lang="es-ES" altLang="es-ES" smtClean="0"/>
          </a:p>
        </p:txBody>
      </p:sp>
    </p:spTree>
    <p:extLst>
      <p:ext uri="{BB962C8B-B14F-4D97-AF65-F5344CB8AC3E}">
        <p14:creationId xmlns:p14="http://schemas.microsoft.com/office/powerpoint/2010/main" val="2635159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a:ln/>
        </p:spPr>
      </p:sp>
      <p:sp>
        <p:nvSpPr>
          <p:cNvPr id="17920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Seleccionar “Confiar siempre en el contenido…” para que no vuelva a aparecer la primera pantalla.</a:t>
            </a:r>
          </a:p>
          <a:p>
            <a:r>
              <a:rPr lang="es-ES" altLang="es-ES" smtClean="0"/>
              <a:t>Las </a:t>
            </a:r>
            <a:r>
              <a:rPr lang="es-ES" altLang="es-ES" dirty="0" smtClean="0"/>
              <a:t>prescripciones firmadas se incorporarán</a:t>
            </a:r>
            <a:r>
              <a:rPr lang="es-ES" altLang="es-ES" baseline="0" dirty="0" smtClean="0"/>
              <a:t> al </a:t>
            </a:r>
            <a:r>
              <a:rPr lang="es-ES" altLang="es-ES" dirty="0" smtClean="0"/>
              <a:t>circuito de </a:t>
            </a:r>
            <a:r>
              <a:rPr lang="es-ES" altLang="es-ES" dirty="0" err="1" smtClean="0"/>
              <a:t>Recyl</a:t>
            </a:r>
            <a:r>
              <a:rPr lang="es-ES" altLang="es-ES" dirty="0" smtClean="0"/>
              <a:t> y,</a:t>
            </a:r>
            <a:r>
              <a:rPr lang="es-ES" altLang="es-ES" baseline="0" dirty="0" smtClean="0"/>
              <a:t> como </a:t>
            </a:r>
            <a:r>
              <a:rPr lang="es-ES" altLang="es-ES" baseline="0" smtClean="0"/>
              <a:t>norma genere</a:t>
            </a:r>
            <a:r>
              <a:rPr lang="es-ES" altLang="es-ES" smtClean="0"/>
              <a:t>serán </a:t>
            </a:r>
            <a:r>
              <a:rPr lang="es-ES" altLang="es-ES" dirty="0" smtClean="0"/>
              <a:t>dispensables electrónicamente.</a:t>
            </a:r>
          </a:p>
          <a:p>
            <a:endParaRPr lang="es-ES" altLang="es-ES" dirty="0" smtClean="0"/>
          </a:p>
          <a:p>
            <a:r>
              <a:rPr lang="es-ES" altLang="es-ES" dirty="0" smtClean="0"/>
              <a:t>La Hoja de medicación se imprimirá automáticamente después de firmar. Preferible realizar la incorporación al final de la consulta para imprimir una Hoja de medicación con la información actualizada.</a:t>
            </a:r>
          </a:p>
          <a:p>
            <a:endParaRPr lang="es-ES" altLang="es-ES" dirty="0" smtClean="0"/>
          </a:p>
        </p:txBody>
      </p:sp>
      <p:sp>
        <p:nvSpPr>
          <p:cNvPr id="17920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6782F2-883A-453E-A39C-0532ADE8B3AD}" type="slidenum">
              <a:rPr lang="es-ES" altLang="es-ES" smtClean="0"/>
              <a:pPr eaLnBrk="1" hangingPunct="1">
                <a:spcBef>
                  <a:spcPct val="0"/>
                </a:spcBef>
              </a:pPr>
              <a:t>57</a:t>
            </a:fld>
            <a:endParaRPr lang="es-ES" altLang="es-ES" smtClean="0"/>
          </a:p>
        </p:txBody>
      </p:sp>
    </p:spTree>
    <p:extLst>
      <p:ext uri="{BB962C8B-B14F-4D97-AF65-F5344CB8AC3E}">
        <p14:creationId xmlns:p14="http://schemas.microsoft.com/office/powerpoint/2010/main" val="32962877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p:cNvSpPr>
            <a:spLocks noGrp="1" noRot="1" noChangeAspect="1" noTextEdit="1"/>
          </p:cNvSpPr>
          <p:nvPr>
            <p:ph type="sldImg"/>
          </p:nvPr>
        </p:nvSpPr>
        <p:spPr>
          <a:ln/>
        </p:spPr>
      </p:sp>
      <p:sp>
        <p:nvSpPr>
          <p:cNvPr id="18022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8022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6B3CE6-8B07-47BA-B5F6-3EADEE8A42B3}" type="slidenum">
              <a:rPr lang="es-ES" altLang="es-ES" smtClean="0"/>
              <a:pPr eaLnBrk="1" hangingPunct="1">
                <a:spcBef>
                  <a:spcPct val="0"/>
                </a:spcBef>
              </a:pPr>
              <a:t>58</a:t>
            </a:fld>
            <a:endParaRPr lang="es-ES" altLang="es-ES" smtClean="0"/>
          </a:p>
        </p:txBody>
      </p:sp>
    </p:spTree>
    <p:extLst>
      <p:ext uri="{BB962C8B-B14F-4D97-AF65-F5344CB8AC3E}">
        <p14:creationId xmlns:p14="http://schemas.microsoft.com/office/powerpoint/2010/main" val="3514920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b="1" dirty="0" smtClean="0"/>
              <a:t>Es fundamental que todos los cambios realizados en la prescripción del paciente se incorporen al circuito de </a:t>
            </a:r>
            <a:r>
              <a:rPr lang="es-ES" b="1" dirty="0" err="1" smtClean="0"/>
              <a:t>Recyl</a:t>
            </a:r>
            <a:r>
              <a:rPr lang="es-ES" b="1" dirty="0" smtClean="0"/>
              <a:t>, aunque no se firmen</a:t>
            </a:r>
            <a:r>
              <a:rPr lang="es-ES" dirty="0" smtClean="0"/>
              <a:t>. De esta forma:</a:t>
            </a:r>
          </a:p>
          <a:p>
            <a:pPr marL="171450" indent="-171450">
              <a:buFont typeface="Arial" panose="020B0604020202020204" pitchFamily="34" charset="0"/>
              <a:buChar char="•"/>
              <a:defRPr/>
            </a:pPr>
            <a:r>
              <a:rPr lang="es-ES" dirty="0" smtClean="0"/>
              <a:t>Todos los profesionales dispondrán de información actualizada y se evitarán confusiones y posibles riesgos para el paciente. La farmacia tendrá acceso a la información actualizada aunque las prescripciones no firmadas no serán dispensables electrónicamente y requerirán receta impresa.</a:t>
            </a:r>
          </a:p>
          <a:p>
            <a:pPr marL="171450" indent="-171450">
              <a:buFont typeface="Arial" panose="020B0604020202020204" pitchFamily="34" charset="0"/>
              <a:buChar char="•"/>
              <a:defRPr/>
            </a:pPr>
            <a:r>
              <a:rPr lang="es-ES" dirty="0" smtClean="0"/>
              <a:t>Se imprimirá de forma automática una Hoja de medicación en la que se reflejarán los cambios incorporados.</a:t>
            </a:r>
          </a:p>
          <a:p>
            <a:pPr marL="171450" indent="-171450">
              <a:buFont typeface="Arial" panose="020B0604020202020204" pitchFamily="34" charset="0"/>
              <a:buChar char="•"/>
              <a:defRPr/>
            </a:pPr>
            <a:endParaRPr lang="es-ES" dirty="0" smtClean="0"/>
          </a:p>
          <a:p>
            <a:pPr>
              <a:buFont typeface="Arial" panose="020B0604020202020204" pitchFamily="34" charset="0"/>
              <a:buNone/>
              <a:defRPr/>
            </a:pPr>
            <a:r>
              <a:rPr lang="es-ES" dirty="0" smtClean="0"/>
              <a:t>Habrá que tomar nota de esos pacientes para firmar sus prescripciones al día siguiente.</a:t>
            </a:r>
          </a:p>
          <a:p>
            <a:pPr marL="171450" indent="-171450">
              <a:buFont typeface="Arial" panose="020B0604020202020204" pitchFamily="34" charset="0"/>
              <a:buChar char="•"/>
              <a:defRPr/>
            </a:pPr>
            <a:endParaRPr lang="es-ES" dirty="0" smtClean="0"/>
          </a:p>
          <a:p>
            <a:pPr>
              <a:buFont typeface="Arial" panose="020B0604020202020204" pitchFamily="34" charset="0"/>
              <a:buNone/>
              <a:defRPr/>
            </a:pPr>
            <a:endParaRPr lang="es-ES" dirty="0" smtClean="0"/>
          </a:p>
          <a:p>
            <a:pPr>
              <a:buFont typeface="Arial" panose="020B0604020202020204" pitchFamily="34" charset="0"/>
              <a:buNone/>
              <a:defRPr/>
            </a:pPr>
            <a:endParaRPr lang="es-ES" dirty="0"/>
          </a:p>
        </p:txBody>
      </p:sp>
      <p:sp>
        <p:nvSpPr>
          <p:cNvPr id="18125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93A8026-1EB0-4AB8-957D-E178BC77398A}" type="slidenum">
              <a:rPr lang="es-ES" altLang="es-ES" smtClean="0"/>
              <a:pPr eaLnBrk="1" hangingPunct="1">
                <a:spcBef>
                  <a:spcPct val="0"/>
                </a:spcBef>
              </a:pPr>
              <a:t>59</a:t>
            </a:fld>
            <a:endParaRPr lang="es-ES" altLang="es-ES" smtClean="0"/>
          </a:p>
        </p:txBody>
      </p:sp>
    </p:spTree>
    <p:extLst>
      <p:ext uri="{BB962C8B-B14F-4D97-AF65-F5344CB8AC3E}">
        <p14:creationId xmlns:p14="http://schemas.microsoft.com/office/powerpoint/2010/main" val="2902373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a:ln/>
        </p:spPr>
      </p:sp>
      <p:sp>
        <p:nvSpPr>
          <p:cNvPr id="18227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s-ES" altLang="es-ES" sz="2200" u="sng" dirty="0" smtClean="0"/>
              <a:t>Botonera</a:t>
            </a:r>
            <a:endParaRPr lang="es-ES" altLang="es-ES" sz="2200" dirty="0" smtClean="0"/>
          </a:p>
          <a:p>
            <a:pPr marL="0" lvl="1"/>
            <a:r>
              <a:rPr lang="es-ES" altLang="es-ES" sz="2200" dirty="0" smtClean="0"/>
              <a:t>Acciones (uso principal</a:t>
            </a:r>
            <a:r>
              <a:rPr lang="es-ES" altLang="es-ES" sz="2200" baseline="0" dirty="0" smtClean="0"/>
              <a:t> en AP)</a:t>
            </a:r>
            <a:r>
              <a:rPr lang="es-ES" altLang="es-ES" sz="2200" dirty="0" smtClean="0"/>
              <a:t>: Gestionar periodos vacacionales y Permitir dispensación.</a:t>
            </a:r>
          </a:p>
          <a:p>
            <a:endParaRPr lang="es-ES" altLang="es-ES" dirty="0" smtClean="0"/>
          </a:p>
          <a:p>
            <a:endParaRPr lang="es-ES" altLang="es-ES" dirty="0" smtClean="0"/>
          </a:p>
          <a:p>
            <a:r>
              <a:rPr lang="es-ES" altLang="es-ES" dirty="0" smtClean="0"/>
              <a:t>Icono amarillo en la parte superior: Funcionalidad poco relevante para médicos del hospital. </a:t>
            </a:r>
          </a:p>
          <a:p>
            <a:endParaRPr lang="es-ES" altLang="es-ES" dirty="0" smtClean="0"/>
          </a:p>
          <a:p>
            <a:endParaRPr lang="es-ES" altLang="es-ES" dirty="0" smtClean="0"/>
          </a:p>
        </p:txBody>
      </p:sp>
      <p:sp>
        <p:nvSpPr>
          <p:cNvPr id="18227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6607C5-97F2-4B81-8EC8-A3A12D463C44}" type="slidenum">
              <a:rPr lang="es-ES" altLang="es-ES" smtClean="0"/>
              <a:pPr eaLnBrk="1" hangingPunct="1">
                <a:spcBef>
                  <a:spcPct val="0"/>
                </a:spcBef>
              </a:pPr>
              <a:t>60</a:t>
            </a:fld>
            <a:endParaRPr lang="es-ES" altLang="es-ES" smtClean="0"/>
          </a:p>
        </p:txBody>
      </p:sp>
    </p:spTree>
    <p:extLst>
      <p:ext uri="{BB962C8B-B14F-4D97-AF65-F5344CB8AC3E}">
        <p14:creationId xmlns:p14="http://schemas.microsoft.com/office/powerpoint/2010/main" val="2795854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a:ln/>
        </p:spPr>
      </p:sp>
      <p:sp>
        <p:nvSpPr>
          <p:cNvPr id="18329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a:p>
            <a:endParaRPr lang="es-ES" altLang="es-ES" dirty="0" smtClean="0"/>
          </a:p>
          <a:p>
            <a:r>
              <a:rPr lang="es-ES" altLang="es-ES" dirty="0" smtClean="0"/>
              <a:t>Icono amarillo en la parte superior: Funcionalidad poco relevante para médicos del hospital. </a:t>
            </a:r>
          </a:p>
          <a:p>
            <a:endParaRPr lang="es-ES" altLang="es-ES" dirty="0" smtClean="0"/>
          </a:p>
        </p:txBody>
      </p:sp>
      <p:sp>
        <p:nvSpPr>
          <p:cNvPr id="18330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DE2E7F-9315-4220-823F-EFA633D4B7C0}" type="slidenum">
              <a:rPr lang="es-ES" altLang="es-ES" smtClean="0"/>
              <a:pPr eaLnBrk="1" hangingPunct="1">
                <a:spcBef>
                  <a:spcPct val="0"/>
                </a:spcBef>
              </a:pPr>
              <a:t>61</a:t>
            </a:fld>
            <a:endParaRPr lang="es-ES" altLang="es-ES" smtClean="0"/>
          </a:p>
        </p:txBody>
      </p:sp>
    </p:spTree>
    <p:extLst>
      <p:ext uri="{BB962C8B-B14F-4D97-AF65-F5344CB8AC3E}">
        <p14:creationId xmlns:p14="http://schemas.microsoft.com/office/powerpoint/2010/main" val="55554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Las prescripciones también pueden ordenarse por Proceso Cínico: orden alfabético de Proceso Clínico dentro de Medicación Actual, Reciente e Histórica. Y orden alfabético de principio activo dentro de cada Proceso.</a:t>
            </a:r>
          </a:p>
        </p:txBody>
      </p:sp>
      <p:sp>
        <p:nvSpPr>
          <p:cNvPr id="12186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693C6F-14BA-42D4-8AD0-608A8F0B8814}" type="slidenum">
              <a:rPr lang="es-ES" altLang="es-ES" smtClean="0"/>
              <a:pPr eaLnBrk="1" hangingPunct="1">
                <a:spcBef>
                  <a:spcPct val="0"/>
                </a:spcBef>
              </a:pPr>
              <a:t>6</a:t>
            </a:fld>
            <a:endParaRPr lang="es-ES" altLang="es-ES" smtClean="0"/>
          </a:p>
        </p:txBody>
      </p:sp>
    </p:spTree>
    <p:extLst>
      <p:ext uri="{BB962C8B-B14F-4D97-AF65-F5344CB8AC3E}">
        <p14:creationId xmlns:p14="http://schemas.microsoft.com/office/powerpoint/2010/main" val="3879859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p:cNvSpPr>
            <a:spLocks noGrp="1" noRot="1" noChangeAspect="1" noTextEdit="1"/>
          </p:cNvSpPr>
          <p:nvPr>
            <p:ph type="sldImg"/>
          </p:nvPr>
        </p:nvSpPr>
        <p:spPr>
          <a:ln/>
        </p:spPr>
      </p:sp>
      <p:sp>
        <p:nvSpPr>
          <p:cNvPr id="18432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La Opción “Borrar” presenta algunas particularidades en receta electrónica.</a:t>
            </a:r>
          </a:p>
          <a:p>
            <a:endParaRPr lang="es-ES" altLang="es-ES" dirty="0" smtClean="0"/>
          </a:p>
          <a:p>
            <a:r>
              <a:rPr lang="es-ES" altLang="es-ES" dirty="0" smtClean="0"/>
              <a:t> </a:t>
            </a:r>
          </a:p>
          <a:p>
            <a:r>
              <a:rPr lang="es-ES" altLang="es-ES" dirty="0" smtClean="0"/>
              <a:t>Icono amarillo en la parte superior: Funcionalidad poco relevante para médicos del hospital. </a:t>
            </a:r>
          </a:p>
          <a:p>
            <a:endParaRPr lang="es-ES" altLang="es-ES" dirty="0" smtClean="0"/>
          </a:p>
        </p:txBody>
      </p:sp>
      <p:sp>
        <p:nvSpPr>
          <p:cNvPr id="18432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6FF64E-56F5-4732-97A4-7DF002C1D5CF}" type="slidenum">
              <a:rPr lang="es-ES" altLang="es-ES" smtClean="0"/>
              <a:pPr eaLnBrk="1" hangingPunct="1">
                <a:spcBef>
                  <a:spcPct val="0"/>
                </a:spcBef>
              </a:pPr>
              <a:t>62</a:t>
            </a:fld>
            <a:endParaRPr lang="es-ES" altLang="es-ES" smtClean="0"/>
          </a:p>
        </p:txBody>
      </p:sp>
    </p:spTree>
    <p:extLst>
      <p:ext uri="{BB962C8B-B14F-4D97-AF65-F5344CB8AC3E}">
        <p14:creationId xmlns:p14="http://schemas.microsoft.com/office/powerpoint/2010/main" val="26065144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p:cNvSpPr>
            <a:spLocks noGrp="1" noRot="1" noChangeAspect="1" noTextEdit="1"/>
          </p:cNvSpPr>
          <p:nvPr>
            <p:ph type="sldImg"/>
          </p:nvPr>
        </p:nvSpPr>
        <p:spPr>
          <a:ln/>
        </p:spPr>
      </p:sp>
      <p:sp>
        <p:nvSpPr>
          <p:cNvPr id="18534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En </a:t>
            </a:r>
            <a:r>
              <a:rPr lang="es-ES" altLang="es-ES" dirty="0" err="1" smtClean="0"/>
              <a:t>Recyl</a:t>
            </a:r>
            <a:r>
              <a:rPr lang="es-ES" altLang="es-ES" dirty="0" smtClean="0"/>
              <a:t>, una receta impresa se considera dispensada.</a:t>
            </a:r>
          </a:p>
          <a:p>
            <a:r>
              <a:rPr lang="es-ES" altLang="es-ES" dirty="0" smtClean="0"/>
              <a:t>Si el paciente no está en RE, el borrado de prescripciones y recetas impresas no tiene límite de 24h.</a:t>
            </a:r>
          </a:p>
          <a:p>
            <a:pPr algn="just"/>
            <a:endParaRPr lang="es-ES" altLang="es-ES" dirty="0" smtClean="0"/>
          </a:p>
          <a:p>
            <a:r>
              <a:rPr lang="es-ES" altLang="es-ES" dirty="0" smtClean="0"/>
              <a:t>Icono amarillo en la parte superior: Funcionalidad poco relevante para médicos del hospital. </a:t>
            </a:r>
          </a:p>
          <a:p>
            <a:endParaRPr lang="es-ES" altLang="es-ES" dirty="0" smtClean="0"/>
          </a:p>
        </p:txBody>
      </p:sp>
      <p:sp>
        <p:nvSpPr>
          <p:cNvPr id="18534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792C22-4475-42E0-AF00-DCD4F593B293}" type="slidenum">
              <a:rPr lang="es-ES" altLang="es-ES" smtClean="0"/>
              <a:pPr eaLnBrk="1" hangingPunct="1">
                <a:spcBef>
                  <a:spcPct val="0"/>
                </a:spcBef>
              </a:pPr>
              <a:t>63</a:t>
            </a:fld>
            <a:endParaRPr lang="es-ES" altLang="es-ES" smtClean="0"/>
          </a:p>
        </p:txBody>
      </p:sp>
    </p:spTree>
    <p:extLst>
      <p:ext uri="{BB962C8B-B14F-4D97-AF65-F5344CB8AC3E}">
        <p14:creationId xmlns:p14="http://schemas.microsoft.com/office/powerpoint/2010/main" val="1971398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p:cNvSpPr>
            <a:spLocks noGrp="1" noRot="1" noChangeAspect="1" noTextEdit="1"/>
          </p:cNvSpPr>
          <p:nvPr>
            <p:ph type="sldImg"/>
          </p:nvPr>
        </p:nvSpPr>
        <p:spPr>
          <a:ln/>
        </p:spPr>
      </p:sp>
      <p:sp>
        <p:nvSpPr>
          <p:cNvPr id="18637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a:p>
            <a:r>
              <a:rPr lang="es-ES" altLang="es-ES" smtClean="0"/>
              <a:t> </a:t>
            </a:r>
          </a:p>
          <a:p>
            <a:r>
              <a:rPr lang="es-ES" altLang="es-ES" smtClean="0"/>
              <a:t>Icono amarillo en la parte superior: Funcionalidad poco relevante para médicos del hospital. </a:t>
            </a:r>
          </a:p>
          <a:p>
            <a:endParaRPr lang="es-ES" altLang="es-ES" smtClean="0"/>
          </a:p>
        </p:txBody>
      </p:sp>
      <p:sp>
        <p:nvSpPr>
          <p:cNvPr id="18637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1E751-99B2-412D-95F7-437795A7C8F8}" type="slidenum">
              <a:rPr lang="es-ES" altLang="es-ES" smtClean="0"/>
              <a:pPr eaLnBrk="1" hangingPunct="1">
                <a:spcBef>
                  <a:spcPct val="0"/>
                </a:spcBef>
              </a:pPr>
              <a:t>64</a:t>
            </a:fld>
            <a:endParaRPr lang="es-ES" altLang="es-ES" smtClean="0"/>
          </a:p>
        </p:txBody>
      </p:sp>
    </p:spTree>
    <p:extLst>
      <p:ext uri="{BB962C8B-B14F-4D97-AF65-F5344CB8AC3E}">
        <p14:creationId xmlns:p14="http://schemas.microsoft.com/office/powerpoint/2010/main" val="1202435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a:ln/>
        </p:spPr>
      </p:sp>
      <p:sp>
        <p:nvSpPr>
          <p:cNvPr id="18739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b="1" dirty="0" smtClean="0">
                <a:solidFill>
                  <a:srgbClr val="FF0000"/>
                </a:solidFill>
              </a:rPr>
              <a:t>Distinta de Receta adicional visado. </a:t>
            </a:r>
            <a:r>
              <a:rPr lang="es-ES" altLang="es-ES" dirty="0" smtClean="0">
                <a:solidFill>
                  <a:srgbClr val="FF0000"/>
                </a:solidFill>
              </a:rPr>
              <a:t>Presenta similitudes y diferencias con la reimpresión de receta.</a:t>
            </a:r>
          </a:p>
          <a:p>
            <a:r>
              <a:rPr lang="es-ES" altLang="es-ES" dirty="0" smtClean="0">
                <a:solidFill>
                  <a:srgbClr val="FF0000"/>
                </a:solidFill>
              </a:rPr>
              <a:t>Más adelante: también Funcionalidad de </a:t>
            </a:r>
            <a:r>
              <a:rPr lang="es-ES" altLang="es-ES" b="1" dirty="0" smtClean="0">
                <a:solidFill>
                  <a:srgbClr val="FF0000"/>
                </a:solidFill>
              </a:rPr>
              <a:t>“Envase adicional” </a:t>
            </a:r>
            <a:r>
              <a:rPr lang="es-ES" altLang="es-ES" dirty="0" smtClean="0">
                <a:solidFill>
                  <a:srgbClr val="FF0000"/>
                </a:solidFill>
              </a:rPr>
              <a:t>para dispensación electrónica.  </a:t>
            </a:r>
          </a:p>
          <a:p>
            <a:r>
              <a:rPr lang="es-ES" altLang="es-ES" dirty="0" smtClean="0">
                <a:solidFill>
                  <a:srgbClr val="FF0000"/>
                </a:solidFill>
              </a:rPr>
              <a:t>Inicialmente se establece un máximo de </a:t>
            </a:r>
            <a:r>
              <a:rPr lang="es-ES" altLang="es-ES" b="1" dirty="0" smtClean="0">
                <a:solidFill>
                  <a:srgbClr val="FF0000"/>
                </a:solidFill>
              </a:rPr>
              <a:t>1 receta/envase adicional por cada prescripción y año</a:t>
            </a:r>
            <a:r>
              <a:rPr lang="es-ES" altLang="es-ES" dirty="0" smtClean="0">
                <a:solidFill>
                  <a:srgbClr val="FF0000"/>
                </a:solidFill>
              </a:rPr>
              <a:t>.  </a:t>
            </a:r>
          </a:p>
          <a:p>
            <a:r>
              <a:rPr lang="es-ES" altLang="es-ES" dirty="0" smtClean="0">
                <a:solidFill>
                  <a:srgbClr val="FF0000"/>
                </a:solidFill>
              </a:rPr>
              <a:t>No consume el crédito disponible: el paciente puede retirar la siguiente dispensación programada sin ninguna modificación. </a:t>
            </a:r>
          </a:p>
          <a:p>
            <a:r>
              <a:rPr lang="es-ES" altLang="es-ES" dirty="0" smtClean="0">
                <a:solidFill>
                  <a:srgbClr val="FF0000"/>
                </a:solidFill>
              </a:rPr>
              <a:t>Se permitirá emitir envases adicionales siempre que se haya realizado alguna dispensación electrónica de ese producto y el medicamento se encuentre en Medicación actual en ese momento. </a:t>
            </a:r>
          </a:p>
          <a:p>
            <a:endParaRPr lang="es-ES" altLang="es-ES" dirty="0" smtClean="0">
              <a:solidFill>
                <a:srgbClr val="FF0000"/>
              </a:solidFill>
            </a:endParaRPr>
          </a:p>
          <a:p>
            <a:r>
              <a:rPr lang="es-ES" altLang="es-ES" dirty="0" smtClean="0"/>
              <a:t> </a:t>
            </a:r>
          </a:p>
          <a:p>
            <a:r>
              <a:rPr lang="es-ES" altLang="es-ES" dirty="0" smtClean="0"/>
              <a:t>Icono amarillo en la parte superior: Funcionalidad poco relevante para médicos del hospital. </a:t>
            </a:r>
          </a:p>
          <a:p>
            <a:endParaRPr lang="es-ES" altLang="es-ES" dirty="0" smtClean="0">
              <a:solidFill>
                <a:srgbClr val="FF0000"/>
              </a:solidFill>
            </a:endParaRPr>
          </a:p>
        </p:txBody>
      </p:sp>
      <p:sp>
        <p:nvSpPr>
          <p:cNvPr id="18739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A8C443-6DBD-4CDA-9550-4BCADF82A302}" type="slidenum">
              <a:rPr lang="es-ES" altLang="es-ES" smtClean="0"/>
              <a:pPr eaLnBrk="1" hangingPunct="1">
                <a:spcBef>
                  <a:spcPct val="0"/>
                </a:spcBef>
              </a:pPr>
              <a:t>65</a:t>
            </a:fld>
            <a:endParaRPr lang="es-ES" altLang="es-ES" smtClean="0"/>
          </a:p>
        </p:txBody>
      </p:sp>
    </p:spTree>
    <p:extLst>
      <p:ext uri="{BB962C8B-B14F-4D97-AF65-F5344CB8AC3E}">
        <p14:creationId xmlns:p14="http://schemas.microsoft.com/office/powerpoint/2010/main" val="2959510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a:ln/>
        </p:spPr>
      </p:sp>
      <p:sp>
        <p:nvSpPr>
          <p:cNvPr id="18841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smtClean="0"/>
              <a:t>Información sobre bloqueo: incluirá también la información y gestión del Bloqueo cautelar realizado por el farmacéutico.</a:t>
            </a:r>
          </a:p>
          <a:p>
            <a:endParaRPr lang="es-ES" altLang="es-ES" dirty="0" smtClean="0"/>
          </a:p>
          <a:p>
            <a:endParaRPr lang="es-ES" altLang="es-ES" dirty="0" smtClean="0"/>
          </a:p>
          <a:p>
            <a:r>
              <a:rPr lang="es-ES" altLang="es-ES" dirty="0" smtClean="0"/>
              <a:t>Icono amarillo en la parte superior: Funcionalidad poco relevante para médicos del hospital. </a:t>
            </a:r>
          </a:p>
          <a:p>
            <a:endParaRPr lang="es-ES" altLang="es-ES" dirty="0" smtClean="0"/>
          </a:p>
        </p:txBody>
      </p:sp>
      <p:sp>
        <p:nvSpPr>
          <p:cNvPr id="18842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816088-18C4-49EC-9558-ADCB36235ED6}" type="slidenum">
              <a:rPr lang="es-ES" altLang="es-ES" smtClean="0"/>
              <a:pPr eaLnBrk="1" hangingPunct="1">
                <a:spcBef>
                  <a:spcPct val="0"/>
                </a:spcBef>
              </a:pPr>
              <a:t>66</a:t>
            </a:fld>
            <a:endParaRPr lang="es-ES" altLang="es-ES" smtClean="0"/>
          </a:p>
        </p:txBody>
      </p:sp>
    </p:spTree>
    <p:extLst>
      <p:ext uri="{BB962C8B-B14F-4D97-AF65-F5344CB8AC3E}">
        <p14:creationId xmlns:p14="http://schemas.microsoft.com/office/powerpoint/2010/main" val="34738945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a:ln/>
        </p:spPr>
      </p:sp>
      <p:sp>
        <p:nvSpPr>
          <p:cNvPr id="18944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El farmacéutico advierte que el paciente no debe tomar dicha medicación hasta que el médico la revise. Es importante que el médico acepte o rechace el bloqueo lo antes posible ya que, mientras persista el bloqueo, el paciente no podrá retirar medicación.  </a:t>
            </a:r>
          </a:p>
          <a:p>
            <a:r>
              <a:rPr lang="es-ES" altLang="es-ES" smtClean="0"/>
              <a:t>Formato: igual que en bloqueo del médico (letra tachada y fondo naranja). Aviso en Medora, fuera del MP.</a:t>
            </a:r>
          </a:p>
          <a:p>
            <a:endParaRPr lang="es-ES" altLang="es-ES" smtClean="0"/>
          </a:p>
          <a:p>
            <a:r>
              <a:rPr lang="es-ES" altLang="es-ES" smtClean="0"/>
              <a:t>Icono amarillo en la parte superior: Funcionalidad poco relevante para médicos del hospital. </a:t>
            </a:r>
          </a:p>
          <a:p>
            <a:endParaRPr lang="es-ES" altLang="es-ES" smtClean="0"/>
          </a:p>
        </p:txBody>
      </p:sp>
      <p:sp>
        <p:nvSpPr>
          <p:cNvPr id="18944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EE561D-8102-4B17-9568-25A97E6DA0E0}" type="slidenum">
              <a:rPr lang="es-ES" altLang="es-ES" smtClean="0"/>
              <a:pPr eaLnBrk="1" hangingPunct="1">
                <a:spcBef>
                  <a:spcPct val="0"/>
                </a:spcBef>
              </a:pPr>
              <a:t>67</a:t>
            </a:fld>
            <a:endParaRPr lang="es-ES" altLang="es-ES" smtClean="0"/>
          </a:p>
        </p:txBody>
      </p:sp>
    </p:spTree>
    <p:extLst>
      <p:ext uri="{BB962C8B-B14F-4D97-AF65-F5344CB8AC3E}">
        <p14:creationId xmlns:p14="http://schemas.microsoft.com/office/powerpoint/2010/main" val="25714466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p:cNvSpPr>
            <a:spLocks noGrp="1" noRot="1" noChangeAspect="1" noTextEdit="1"/>
          </p:cNvSpPr>
          <p:nvPr>
            <p:ph type="sldImg"/>
          </p:nvPr>
        </p:nvSpPr>
        <p:spPr>
          <a:ln/>
        </p:spPr>
      </p:sp>
      <p:sp>
        <p:nvSpPr>
          <p:cNvPr id="190467"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solidFill>
                <a:srgbClr val="C00000"/>
              </a:solidFill>
            </a:endParaRPr>
          </a:p>
        </p:txBody>
      </p:sp>
      <p:sp>
        <p:nvSpPr>
          <p:cNvPr id="19046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2C45B1-0DD9-4881-962E-007DEA584771}" type="slidenum">
              <a:rPr lang="es-ES" altLang="es-ES" smtClean="0"/>
              <a:pPr eaLnBrk="1" hangingPunct="1">
                <a:spcBef>
                  <a:spcPct val="0"/>
                </a:spcBef>
              </a:pPr>
              <a:t>69</a:t>
            </a:fld>
            <a:endParaRPr lang="es-ES" altLang="es-ES" smtClean="0"/>
          </a:p>
        </p:txBody>
      </p:sp>
    </p:spTree>
    <p:extLst>
      <p:ext uri="{BB962C8B-B14F-4D97-AF65-F5344CB8AC3E}">
        <p14:creationId xmlns:p14="http://schemas.microsoft.com/office/powerpoint/2010/main" val="1528239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p:cNvSpPr>
            <a:spLocks noGrp="1" noRot="1" noChangeAspect="1" noTextEdit="1"/>
          </p:cNvSpPr>
          <p:nvPr>
            <p:ph type="sldImg"/>
          </p:nvPr>
        </p:nvSpPr>
        <p:spPr>
          <a:ln/>
        </p:spPr>
      </p:sp>
      <p:sp>
        <p:nvSpPr>
          <p:cNvPr id="192515"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92516"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28F8F1-26D2-4DF0-B533-CB0B5EF0A4D3}" type="slidenum">
              <a:rPr lang="es-ES" altLang="es-ES" smtClean="0"/>
              <a:pPr eaLnBrk="1" hangingPunct="1">
                <a:spcBef>
                  <a:spcPct val="0"/>
                </a:spcBef>
              </a:pPr>
              <a:t>70</a:t>
            </a:fld>
            <a:endParaRPr lang="es-ES" altLang="es-ES" smtClean="0"/>
          </a:p>
        </p:txBody>
      </p:sp>
    </p:spTree>
    <p:extLst>
      <p:ext uri="{BB962C8B-B14F-4D97-AF65-F5344CB8AC3E}">
        <p14:creationId xmlns:p14="http://schemas.microsoft.com/office/powerpoint/2010/main" val="40780866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a:ln/>
        </p:spPr>
      </p:sp>
      <p:sp>
        <p:nvSpPr>
          <p:cNvPr id="11776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t>Redirige al Campus virtual</a:t>
            </a:r>
          </a:p>
        </p:txBody>
      </p:sp>
      <p:sp>
        <p:nvSpPr>
          <p:cNvPr id="11776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2C495-1C8D-40A7-A2E3-54F58789844B}" type="slidenum">
              <a:rPr lang="es-ES" altLang="es-ES" smtClean="0"/>
              <a:pPr eaLnBrk="1" hangingPunct="1">
                <a:spcBef>
                  <a:spcPct val="0"/>
                </a:spcBef>
              </a:pPr>
              <a:t>72</a:t>
            </a:fld>
            <a:endParaRPr lang="es-ES" altLang="es-ES" smtClean="0"/>
          </a:p>
        </p:txBody>
      </p:sp>
    </p:spTree>
    <p:extLst>
      <p:ext uri="{BB962C8B-B14F-4D97-AF65-F5344CB8AC3E}">
        <p14:creationId xmlns:p14="http://schemas.microsoft.com/office/powerpoint/2010/main" val="21456357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a:ln/>
        </p:spPr>
      </p:sp>
      <p:sp>
        <p:nvSpPr>
          <p:cNvPr id="11673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1167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61AAFA-FA0D-49D6-8B18-C4FA8D032093}" type="slidenum">
              <a:rPr lang="es-ES" altLang="es-ES" smtClean="0"/>
              <a:pPr eaLnBrk="1" hangingPunct="1">
                <a:spcBef>
                  <a:spcPct val="0"/>
                </a:spcBef>
              </a:pPr>
              <a:t>73</a:t>
            </a:fld>
            <a:endParaRPr lang="es-ES" altLang="es-ES" smtClean="0"/>
          </a:p>
        </p:txBody>
      </p:sp>
    </p:spTree>
    <p:extLst>
      <p:ext uri="{BB962C8B-B14F-4D97-AF65-F5344CB8AC3E}">
        <p14:creationId xmlns:p14="http://schemas.microsoft.com/office/powerpoint/2010/main" val="99341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a:ln/>
        </p:spPr>
      </p:sp>
      <p:sp>
        <p:nvSpPr>
          <p:cNvPr id="122883"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bg1"/>
              </a:buClr>
            </a:pPr>
            <a:r>
              <a:rPr lang="es-ES" altLang="es-ES" dirty="0" smtClean="0"/>
              <a:t>Ayudas al profesional: Interacciones, Alergias, Interacciones, Guías </a:t>
            </a:r>
            <a:r>
              <a:rPr lang="es-ES" altLang="es-ES" dirty="0" err="1" smtClean="0"/>
              <a:t>Sacyl</a:t>
            </a:r>
            <a:r>
              <a:rPr lang="es-ES" altLang="es-ES" dirty="0" smtClean="0"/>
              <a:t> MF y </a:t>
            </a:r>
            <a:r>
              <a:rPr lang="es-ES" altLang="es-ES" dirty="0" err="1" smtClean="0"/>
              <a:t>Ped</a:t>
            </a:r>
            <a:r>
              <a:rPr lang="es-ES" altLang="es-ES" dirty="0" smtClean="0"/>
              <a:t>, Eficiencia, Adherencia, Información de prescripción y de Producto (también se accede a ficha técnica/monografía con botón derecho sobre el en producto).</a:t>
            </a:r>
          </a:p>
          <a:p>
            <a:pPr>
              <a:buClr>
                <a:schemeClr val="bg1"/>
              </a:buClr>
            </a:pPr>
            <a:r>
              <a:rPr lang="es-ES" altLang="es-ES" dirty="0" smtClean="0"/>
              <a:t>Búsqueda simple por CPA (SCPA en receta electrónica).</a:t>
            </a:r>
          </a:p>
          <a:p>
            <a:pPr>
              <a:buClr>
                <a:schemeClr val="bg1"/>
              </a:buClr>
            </a:pPr>
            <a:endParaRPr lang="es-ES" altLang="es-ES" dirty="0" smtClean="0"/>
          </a:p>
        </p:txBody>
      </p:sp>
      <p:sp>
        <p:nvSpPr>
          <p:cNvPr id="122884"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03709D-6B3C-49EC-A885-03E5EA21372A}" type="slidenum">
              <a:rPr lang="es-ES" altLang="es-ES" smtClean="0"/>
              <a:pPr eaLnBrk="1" hangingPunct="1">
                <a:spcBef>
                  <a:spcPct val="0"/>
                </a:spcBef>
              </a:pPr>
              <a:t>7</a:t>
            </a:fld>
            <a:endParaRPr lang="es-ES" altLang="es-ES" smtClean="0"/>
          </a:p>
        </p:txBody>
      </p:sp>
    </p:spTree>
    <p:extLst>
      <p:ext uri="{BB962C8B-B14F-4D97-AF65-F5344CB8AC3E}">
        <p14:creationId xmlns:p14="http://schemas.microsoft.com/office/powerpoint/2010/main" val="9049262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p:cNvSpPr>
            <a:spLocks noGrp="1" noRot="1" noChangeAspect="1" noTextEdit="1"/>
          </p:cNvSpPr>
          <p:nvPr>
            <p:ph type="sldImg"/>
          </p:nvPr>
        </p:nvSpPr>
        <p:spPr>
          <a:ln/>
        </p:spPr>
      </p:sp>
      <p:sp>
        <p:nvSpPr>
          <p:cNvPr id="19353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smtClean="0"/>
          </a:p>
        </p:txBody>
      </p:sp>
      <p:sp>
        <p:nvSpPr>
          <p:cNvPr id="19354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0DA08A-0E45-4142-A96C-BFC1B126FAC1}" type="slidenum">
              <a:rPr lang="es-ES" altLang="es-ES" smtClean="0"/>
              <a:pPr eaLnBrk="1" hangingPunct="1">
                <a:spcBef>
                  <a:spcPct val="0"/>
                </a:spcBef>
              </a:pPr>
              <a:t>74</a:t>
            </a:fld>
            <a:endParaRPr lang="es-ES" altLang="es-ES" smtClean="0"/>
          </a:p>
        </p:txBody>
      </p:sp>
    </p:spTree>
    <p:extLst>
      <p:ext uri="{BB962C8B-B14F-4D97-AF65-F5344CB8AC3E}">
        <p14:creationId xmlns:p14="http://schemas.microsoft.com/office/powerpoint/2010/main" val="390606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altLang="es-ES" dirty="0" smtClean="0"/>
              <a:t>El primer paso para prescribir un producto (Medicamentos, Efectos y accesorios, Dietas) es realizar su búsqueda. El MP ofrece dos sistemas de Búsqueda: </a:t>
            </a:r>
          </a:p>
          <a:p>
            <a:pPr marL="171450" indent="-171450">
              <a:buFont typeface="Arial" panose="020B0604020202020204" pitchFamily="34" charset="0"/>
              <a:buChar char="•"/>
              <a:defRPr/>
            </a:pPr>
            <a:r>
              <a:rPr lang="es-ES" altLang="es-ES" dirty="0" smtClean="0"/>
              <a:t>Búsqueda simple: directamente desde PPT</a:t>
            </a:r>
          </a:p>
          <a:p>
            <a:pPr marL="171450" indent="-171450">
              <a:buFont typeface="Arial" panose="020B0604020202020204" pitchFamily="34" charset="0"/>
              <a:buChar char="•"/>
              <a:defRPr/>
            </a:pPr>
            <a:r>
              <a:rPr lang="es-ES" altLang="es-ES" dirty="0" smtClean="0"/>
              <a:t>Búsqueda avanzada: lleva a otra pantalla</a:t>
            </a:r>
          </a:p>
          <a:p>
            <a:pPr marL="0" indent="0">
              <a:buFont typeface="Arial" panose="020B0604020202020204" pitchFamily="34" charset="0"/>
              <a:buNone/>
              <a:defRPr/>
            </a:pPr>
            <a:endParaRPr lang="es-ES" altLang="es-ES" dirty="0" smtClean="0"/>
          </a:p>
          <a:p>
            <a:pPr marL="0" indent="0">
              <a:buFont typeface="Arial" panose="020B0604020202020204" pitchFamily="34" charset="0"/>
              <a:buNone/>
              <a:defRPr/>
            </a:pPr>
            <a:r>
              <a:rPr lang="es-ES" altLang="es-ES" dirty="0" smtClean="0"/>
              <a:t>También</a:t>
            </a:r>
            <a:r>
              <a:rPr lang="es-ES" altLang="es-ES" baseline="0" dirty="0" smtClean="0"/>
              <a:t> se puede prescribir un producto que ha sido prescrito previamente al paciente: recuperarlo desde Reciente o desde Histórico. En este caso se volcará el PC y la pauta para la que fue prescrito, y puede modificarse.</a:t>
            </a:r>
            <a:endParaRPr lang="es-ES" altLang="es-ES" dirty="0" smtClean="0"/>
          </a:p>
        </p:txBody>
      </p:sp>
      <p:sp>
        <p:nvSpPr>
          <p:cNvPr id="123908"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087CB3-D6D1-48F4-B75C-273F2109ECCC}" type="slidenum">
              <a:rPr lang="es-ES" altLang="es-ES" smtClean="0"/>
              <a:pPr eaLnBrk="1" hangingPunct="1">
                <a:spcBef>
                  <a:spcPct val="0"/>
                </a:spcBef>
              </a:pPr>
              <a:t>8</a:t>
            </a:fld>
            <a:endParaRPr lang="es-ES" altLang="es-ES" smtClean="0"/>
          </a:p>
        </p:txBody>
      </p:sp>
    </p:spTree>
    <p:extLst>
      <p:ext uri="{BB962C8B-B14F-4D97-AF65-F5344CB8AC3E}">
        <p14:creationId xmlns:p14="http://schemas.microsoft.com/office/powerpoint/2010/main" val="42311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a:ln/>
        </p:spPr>
      </p:sp>
      <p:sp>
        <p:nvSpPr>
          <p:cNvPr id="12493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ES" smtClean="0"/>
              <a:t>La Búsqueda básica es una búsqueda rápida que se utiliza generalmente cuando se quiere prescribir un producto conocido, del que no necesitamos consultar más información. </a:t>
            </a:r>
          </a:p>
          <a:p>
            <a:pPr eaLnBrk="1" hangingPunct="1">
              <a:spcBef>
                <a:spcPct val="0"/>
              </a:spcBef>
            </a:pPr>
            <a:r>
              <a:rPr lang="es-ES" altLang="es-ES" smtClean="0"/>
              <a:t>Se trata de un buscador por </a:t>
            </a:r>
            <a:r>
              <a:rPr lang="es-ES" altLang="es-ES" b="1" smtClean="0"/>
              <a:t>CPA</a:t>
            </a:r>
            <a:r>
              <a:rPr lang="es-ES" altLang="es-ES" smtClean="0"/>
              <a:t> (en centro no Recyl) y por </a:t>
            </a:r>
            <a:r>
              <a:rPr lang="es-ES" altLang="es-ES" b="1" smtClean="0"/>
              <a:t>SCPA</a:t>
            </a:r>
            <a:r>
              <a:rPr lang="es-ES" altLang="es-ES" smtClean="0"/>
              <a:t> (en centro Recyl). </a:t>
            </a:r>
          </a:p>
          <a:p>
            <a:pPr eaLnBrk="1" hangingPunct="1">
              <a:spcBef>
                <a:spcPct val="0"/>
              </a:spcBef>
            </a:pPr>
            <a:r>
              <a:rPr lang="es-ES" altLang="es-ES" smtClean="0"/>
              <a:t>El producto seleccionado entre los que se proponen se volcará en el Formulario de receta para completar la prescripción. En los productos que no pueden prescribirse por CPA, el sistema enlaza con la Búsqueda avanzada para que se afine la búsqueda (ej. productos NO DOE, para que seleccione una marca).</a:t>
            </a:r>
          </a:p>
          <a:p>
            <a:pPr eaLnBrk="1" hangingPunct="1">
              <a:spcBef>
                <a:spcPct val="0"/>
              </a:spcBef>
            </a:pPr>
            <a:endParaRPr lang="es-ES" altLang="es-ES" smtClean="0"/>
          </a:p>
          <a:p>
            <a:pPr eaLnBrk="1" hangingPunct="1">
              <a:spcBef>
                <a:spcPct val="0"/>
              </a:spcBef>
            </a:pPr>
            <a:endParaRPr lang="es-ES" altLang="es-ES" smtClean="0"/>
          </a:p>
        </p:txBody>
      </p:sp>
      <p:sp>
        <p:nvSpPr>
          <p:cNvPr id="12493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0BEE27-8F77-4346-87B0-836E4FFB1BBD}" type="slidenum">
              <a:rPr lang="es-ES" altLang="es-ES" smtClean="0"/>
              <a:pPr eaLnBrk="1" hangingPunct="1">
                <a:spcBef>
                  <a:spcPct val="0"/>
                </a:spcBef>
              </a:pPr>
              <a:t>9</a:t>
            </a:fld>
            <a:endParaRPr lang="es-ES" altLang="es-ES" smtClean="0"/>
          </a:p>
        </p:txBody>
      </p:sp>
    </p:spTree>
    <p:extLst>
      <p:ext uri="{BB962C8B-B14F-4D97-AF65-F5344CB8AC3E}">
        <p14:creationId xmlns:p14="http://schemas.microsoft.com/office/powerpoint/2010/main" val="122790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6381750"/>
            <a:ext cx="9144000" cy="476250"/>
          </a:xfrm>
          <a:prstGeom prst="rect">
            <a:avLst/>
          </a:prstGeom>
          <a:solidFill>
            <a:srgbClr val="072F67"/>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s-ES" smtClean="0">
              <a:solidFill>
                <a:schemeClr val="bg1"/>
              </a:solidFill>
            </a:endParaRPr>
          </a:p>
        </p:txBody>
      </p:sp>
      <p:sp>
        <p:nvSpPr>
          <p:cNvPr id="61446" name="Rectangle 6"/>
          <p:cNvSpPr>
            <a:spLocks noGrp="1" noChangeArrowheads="1"/>
          </p:cNvSpPr>
          <p:nvPr>
            <p:ph type="subTitle" idx="1"/>
          </p:nvPr>
        </p:nvSpPr>
        <p:spPr>
          <a:xfrm>
            <a:off x="2971800" y="4267200"/>
            <a:ext cx="6019800" cy="1752600"/>
          </a:xfrm>
        </p:spPr>
        <p:txBody>
          <a:bodyPr/>
          <a:lstStyle>
            <a:lvl1pPr marL="0" indent="0">
              <a:buFontTx/>
              <a:buNone/>
              <a:defRPr sz="3400"/>
            </a:lvl1pPr>
          </a:lstStyle>
          <a:p>
            <a:pPr lvl="0"/>
            <a:r>
              <a:rPr lang="es-ES" noProof="0" smtClean="0"/>
              <a:t>Haga clic para modificar el estilo de subtítulo del patrón</a:t>
            </a:r>
          </a:p>
        </p:txBody>
      </p:sp>
      <p:sp>
        <p:nvSpPr>
          <p:cNvPr id="2" name="1 Título"/>
          <p:cNvSpPr>
            <a:spLocks noGrp="1"/>
          </p:cNvSpPr>
          <p:nvPr>
            <p:ph type="title"/>
          </p:nvPr>
        </p:nvSpPr>
        <p:spPr>
          <a:xfrm>
            <a:off x="827584" y="183523"/>
            <a:ext cx="7786688" cy="739775"/>
          </a:xfrm>
        </p:spPr>
        <p:txBody>
          <a:bodyPr/>
          <a:lstStyle>
            <a:lvl1pPr>
              <a:defRPr sz="3200">
                <a:solidFill>
                  <a:schemeClr val="accent2">
                    <a:lumMod val="75000"/>
                  </a:schemeClr>
                </a:solidFill>
              </a:defRPr>
            </a:lvl1pPr>
          </a:lstStyle>
          <a:p>
            <a:r>
              <a:rPr lang="es-ES" dirty="0" smtClean="0"/>
              <a:t>Haga clic para modificar el estilo de título del patrón</a:t>
            </a:r>
            <a:endParaRPr lang="es-ES" dirty="0"/>
          </a:p>
        </p:txBody>
      </p:sp>
      <p:sp>
        <p:nvSpPr>
          <p:cNvPr id="5" name="Rectangle 2"/>
          <p:cNvSpPr>
            <a:spLocks noGrp="1" noChangeArrowheads="1"/>
          </p:cNvSpPr>
          <p:nvPr>
            <p:ph type="dt" sz="half" idx="10"/>
          </p:nvPr>
        </p:nvSpPr>
        <p:spPr>
          <a:xfrm>
            <a:off x="457200" y="6248400"/>
            <a:ext cx="2133600" cy="457200"/>
          </a:xfrm>
        </p:spPr>
        <p:txBody>
          <a:bodyPr/>
          <a:lstStyle>
            <a:lvl1pPr>
              <a:defRPr/>
            </a:lvl1pPr>
          </a:lstStyle>
          <a:p>
            <a:pPr>
              <a:defRPr/>
            </a:pPr>
            <a:endParaRPr lang="es-ES"/>
          </a:p>
        </p:txBody>
      </p:sp>
      <p:sp>
        <p:nvSpPr>
          <p:cNvPr id="6" name="Rectangle 3"/>
          <p:cNvSpPr>
            <a:spLocks noGrp="1" noChangeArrowheads="1"/>
          </p:cNvSpPr>
          <p:nvPr>
            <p:ph type="ftr" sz="quarter" idx="11"/>
          </p:nvPr>
        </p:nvSpPr>
        <p:spPr/>
        <p:txBody>
          <a:bodyPr/>
          <a:lstStyle>
            <a:lvl1pPr>
              <a:defRPr/>
            </a:lvl1pPr>
          </a:lstStyle>
          <a:p>
            <a:pPr>
              <a:defRPr/>
            </a:pPr>
            <a:endParaRPr lang="es-ES"/>
          </a:p>
        </p:txBody>
      </p:sp>
      <p:sp>
        <p:nvSpPr>
          <p:cNvPr id="7" name="Rectangle 4"/>
          <p:cNvSpPr>
            <a:spLocks noGrp="1" noChangeArrowheads="1"/>
          </p:cNvSpPr>
          <p:nvPr>
            <p:ph type="sldNum" sz="quarter" idx="12"/>
          </p:nvPr>
        </p:nvSpPr>
        <p:spPr/>
        <p:txBody>
          <a:bodyPr/>
          <a:lstStyle>
            <a:lvl1pPr>
              <a:defRPr/>
            </a:lvl1pPr>
          </a:lstStyle>
          <a:p>
            <a:pPr>
              <a:defRPr/>
            </a:pPr>
            <a:fld id="{BE4669AD-7923-4690-A170-D49783DD50BB}" type="slidenum">
              <a:rPr lang="es-ES"/>
              <a:pPr>
                <a:defRPr/>
              </a:pPr>
              <a:t>‹Nº›</a:t>
            </a:fld>
            <a:endParaRPr lang="es-ES"/>
          </a:p>
        </p:txBody>
      </p:sp>
    </p:spTree>
    <p:extLst>
      <p:ext uri="{BB962C8B-B14F-4D97-AF65-F5344CB8AC3E}">
        <p14:creationId xmlns:p14="http://schemas.microsoft.com/office/powerpoint/2010/main" val="123076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p:txBody>
          <a:bodyPr/>
          <a:lstStyle>
            <a:lvl1pPr>
              <a:defRPr/>
            </a:lvl1pPr>
          </a:lstStyle>
          <a:p>
            <a:pPr>
              <a:defRPr/>
            </a:pPr>
            <a:endParaRPr lang="es-ES"/>
          </a:p>
        </p:txBody>
      </p:sp>
      <p:sp>
        <p:nvSpPr>
          <p:cNvPr id="5" name="Rectangle 3"/>
          <p:cNvSpPr>
            <a:spLocks noGrp="1" noChangeArrowheads="1"/>
          </p:cNvSpPr>
          <p:nvPr>
            <p:ph type="sldNum" sz="quarter" idx="11"/>
          </p:nvPr>
        </p:nvSpPr>
        <p:spPr/>
        <p:txBody>
          <a:bodyPr/>
          <a:lstStyle>
            <a:lvl1pPr>
              <a:defRPr/>
            </a:lvl1pPr>
          </a:lstStyle>
          <a:p>
            <a:pPr>
              <a:defRPr/>
            </a:pPr>
            <a:fld id="{391D2DBD-32E0-4C13-AE7B-0100E93CAFD1}" type="slidenum">
              <a:rPr lang="es-ES"/>
              <a:pPr>
                <a:defRPr/>
              </a:pPr>
              <a:t>‹Nº›</a:t>
            </a:fld>
            <a:endParaRPr lang="es-ES"/>
          </a:p>
        </p:txBody>
      </p:sp>
      <p:sp>
        <p:nvSpPr>
          <p:cNvPr id="6"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287931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88913"/>
            <a:ext cx="2057400" cy="56784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88913"/>
            <a:ext cx="6019800" cy="56784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p:txBody>
          <a:bodyPr/>
          <a:lstStyle>
            <a:lvl1pPr>
              <a:defRPr/>
            </a:lvl1pPr>
          </a:lstStyle>
          <a:p>
            <a:pPr>
              <a:defRPr/>
            </a:pPr>
            <a:endParaRPr lang="es-ES"/>
          </a:p>
        </p:txBody>
      </p:sp>
      <p:sp>
        <p:nvSpPr>
          <p:cNvPr id="5" name="Rectangle 3"/>
          <p:cNvSpPr>
            <a:spLocks noGrp="1" noChangeArrowheads="1"/>
          </p:cNvSpPr>
          <p:nvPr>
            <p:ph type="sldNum" sz="quarter" idx="11"/>
          </p:nvPr>
        </p:nvSpPr>
        <p:spPr/>
        <p:txBody>
          <a:bodyPr/>
          <a:lstStyle>
            <a:lvl1pPr>
              <a:defRPr/>
            </a:lvl1pPr>
          </a:lstStyle>
          <a:p>
            <a:pPr>
              <a:defRPr/>
            </a:pPr>
            <a:fld id="{554EDC0A-1311-4094-9109-0F7A3BEDD124}" type="slidenum">
              <a:rPr lang="es-ES"/>
              <a:pPr>
                <a:defRPr/>
              </a:pPr>
              <a:t>‹Nº›</a:t>
            </a:fld>
            <a:endParaRPr lang="es-ES"/>
          </a:p>
        </p:txBody>
      </p:sp>
      <p:sp>
        <p:nvSpPr>
          <p:cNvPr id="6"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340653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750" y="188913"/>
            <a:ext cx="7786688" cy="739775"/>
          </a:xfrm>
        </p:spPr>
        <p:txBody>
          <a:bodyPr/>
          <a:lstStyle>
            <a:lvl1pPr>
              <a:defRPr>
                <a:solidFill>
                  <a:schemeClr val="accent2">
                    <a:lumMod val="75000"/>
                  </a:schemeClr>
                </a:solidFill>
              </a:defRPr>
            </a:lvl1p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p:txBody>
          <a:bodyPr/>
          <a:lstStyle>
            <a:lvl1pPr>
              <a:defRPr/>
            </a:lvl1pPr>
          </a:lstStyle>
          <a:p>
            <a:pPr>
              <a:defRPr/>
            </a:pPr>
            <a:endParaRPr lang="es-ES"/>
          </a:p>
        </p:txBody>
      </p:sp>
      <p:sp>
        <p:nvSpPr>
          <p:cNvPr id="6" name="Rectangle 3"/>
          <p:cNvSpPr>
            <a:spLocks noGrp="1" noChangeArrowheads="1"/>
          </p:cNvSpPr>
          <p:nvPr>
            <p:ph type="sldNum" sz="quarter" idx="11"/>
          </p:nvPr>
        </p:nvSpPr>
        <p:spPr/>
        <p:txBody>
          <a:bodyPr/>
          <a:lstStyle>
            <a:lvl1pPr>
              <a:defRPr/>
            </a:lvl1pPr>
          </a:lstStyle>
          <a:p>
            <a:pPr>
              <a:defRPr/>
            </a:pPr>
            <a:fld id="{79F0AC32-4B6B-41D8-959C-08728053FF8A}" type="slidenum">
              <a:rPr lang="es-ES"/>
              <a:pPr>
                <a:defRPr/>
              </a:pPr>
              <a:t>‹Nº›</a:t>
            </a:fld>
            <a:endParaRPr lang="es-ES"/>
          </a:p>
        </p:txBody>
      </p:sp>
      <p:sp>
        <p:nvSpPr>
          <p:cNvPr id="7"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315656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786688" cy="739775"/>
          </a:xfrm>
        </p:spPr>
        <p:txBody>
          <a:bodyPr/>
          <a:lstStyle>
            <a:lvl1pPr>
              <a:defRPr>
                <a:solidFill>
                  <a:schemeClr val="accent2">
                    <a:lumMod val="7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p:txBody>
          <a:bodyPr/>
          <a:lstStyle>
            <a:lvl1pPr>
              <a:defRPr/>
            </a:lvl1pPr>
          </a:lstStyle>
          <a:p>
            <a:pPr>
              <a:defRPr/>
            </a:pPr>
            <a:endParaRPr lang="es-ES"/>
          </a:p>
        </p:txBody>
      </p:sp>
      <p:sp>
        <p:nvSpPr>
          <p:cNvPr id="5" name="Rectangle 3"/>
          <p:cNvSpPr>
            <a:spLocks noGrp="1" noChangeArrowheads="1"/>
          </p:cNvSpPr>
          <p:nvPr>
            <p:ph type="sldNum" sz="quarter" idx="11"/>
          </p:nvPr>
        </p:nvSpPr>
        <p:spPr/>
        <p:txBody>
          <a:bodyPr/>
          <a:lstStyle>
            <a:lvl1pPr>
              <a:defRPr/>
            </a:lvl1pPr>
          </a:lstStyle>
          <a:p>
            <a:pPr>
              <a:defRPr/>
            </a:pPr>
            <a:fld id="{9ED37C82-50CE-407A-9E8D-320156E7F6D1}" type="slidenum">
              <a:rPr lang="es-ES"/>
              <a:pPr>
                <a:defRPr/>
              </a:pPr>
              <a:t>‹Nº›</a:t>
            </a:fld>
            <a:endParaRPr lang="es-ES"/>
          </a:p>
        </p:txBody>
      </p:sp>
      <p:sp>
        <p:nvSpPr>
          <p:cNvPr id="6"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120758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p:txBody>
          <a:bodyPr/>
          <a:lstStyle>
            <a:lvl1pPr>
              <a:defRPr/>
            </a:lvl1pPr>
          </a:lstStyle>
          <a:p>
            <a:pPr>
              <a:defRPr/>
            </a:pPr>
            <a:endParaRPr lang="es-ES"/>
          </a:p>
        </p:txBody>
      </p:sp>
      <p:sp>
        <p:nvSpPr>
          <p:cNvPr id="5" name="Rectangle 3"/>
          <p:cNvSpPr>
            <a:spLocks noGrp="1" noChangeArrowheads="1"/>
          </p:cNvSpPr>
          <p:nvPr>
            <p:ph type="sldNum" sz="quarter" idx="11"/>
          </p:nvPr>
        </p:nvSpPr>
        <p:spPr/>
        <p:txBody>
          <a:bodyPr/>
          <a:lstStyle>
            <a:lvl1pPr>
              <a:defRPr/>
            </a:lvl1pPr>
          </a:lstStyle>
          <a:p>
            <a:pPr>
              <a:defRPr/>
            </a:pPr>
            <a:fld id="{696CCC87-683C-413D-B102-FC9670FFF06E}" type="slidenum">
              <a:rPr lang="es-ES"/>
              <a:pPr>
                <a:defRPr/>
              </a:pPr>
              <a:t>‹Nº›</a:t>
            </a:fld>
            <a:endParaRPr lang="es-ES"/>
          </a:p>
        </p:txBody>
      </p:sp>
      <p:sp>
        <p:nvSpPr>
          <p:cNvPr id="6"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262274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2">
                    <a:lumMod val="75000"/>
                  </a:schemeClr>
                </a:solidFill>
              </a:defRPr>
            </a:lvl1p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p:txBody>
          <a:bodyPr/>
          <a:lstStyle>
            <a:lvl1pPr>
              <a:defRPr/>
            </a:lvl1pPr>
          </a:lstStyle>
          <a:p>
            <a:pPr>
              <a:defRPr/>
            </a:pPr>
            <a:endParaRPr lang="es-ES"/>
          </a:p>
        </p:txBody>
      </p:sp>
      <p:sp>
        <p:nvSpPr>
          <p:cNvPr id="6" name="Rectangle 3"/>
          <p:cNvSpPr>
            <a:spLocks noGrp="1" noChangeArrowheads="1"/>
          </p:cNvSpPr>
          <p:nvPr>
            <p:ph type="sldNum" sz="quarter" idx="11"/>
          </p:nvPr>
        </p:nvSpPr>
        <p:spPr/>
        <p:txBody>
          <a:bodyPr/>
          <a:lstStyle>
            <a:lvl1pPr>
              <a:defRPr/>
            </a:lvl1pPr>
          </a:lstStyle>
          <a:p>
            <a:pPr>
              <a:defRPr/>
            </a:pPr>
            <a:fld id="{622240FF-2D1C-4384-A7F3-A3F10CAA06CF}" type="slidenum">
              <a:rPr lang="es-ES"/>
              <a:pPr>
                <a:defRPr/>
              </a:pPr>
              <a:t>‹Nº›</a:t>
            </a:fld>
            <a:endParaRPr lang="es-ES"/>
          </a:p>
        </p:txBody>
      </p:sp>
      <p:sp>
        <p:nvSpPr>
          <p:cNvPr id="7"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270715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sz="3200">
                <a:solidFill>
                  <a:schemeClr val="accent2">
                    <a:lumMod val="75000"/>
                  </a:schemeClr>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p:txBody>
          <a:bodyPr/>
          <a:lstStyle>
            <a:lvl1pPr>
              <a:defRPr/>
            </a:lvl1pPr>
          </a:lstStyle>
          <a:p>
            <a:pPr>
              <a:defRPr/>
            </a:pPr>
            <a:endParaRPr lang="es-ES"/>
          </a:p>
        </p:txBody>
      </p:sp>
      <p:sp>
        <p:nvSpPr>
          <p:cNvPr id="8" name="Rectangle 3"/>
          <p:cNvSpPr>
            <a:spLocks noGrp="1" noChangeArrowheads="1"/>
          </p:cNvSpPr>
          <p:nvPr>
            <p:ph type="sldNum" sz="quarter" idx="11"/>
          </p:nvPr>
        </p:nvSpPr>
        <p:spPr/>
        <p:txBody>
          <a:bodyPr/>
          <a:lstStyle>
            <a:lvl1pPr>
              <a:defRPr/>
            </a:lvl1pPr>
          </a:lstStyle>
          <a:p>
            <a:pPr>
              <a:defRPr/>
            </a:pPr>
            <a:fld id="{9C58B729-245D-4287-B209-1B2767192A8E}" type="slidenum">
              <a:rPr lang="es-ES"/>
              <a:pPr>
                <a:defRPr/>
              </a:pPr>
              <a:t>‹Nº›</a:t>
            </a:fld>
            <a:endParaRPr lang="es-ES"/>
          </a:p>
        </p:txBody>
      </p:sp>
      <p:sp>
        <p:nvSpPr>
          <p:cNvPr id="9"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350570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p:txBody>
          <a:bodyPr/>
          <a:lstStyle>
            <a:lvl1pPr>
              <a:defRPr/>
            </a:lvl1pPr>
          </a:lstStyle>
          <a:p>
            <a:pPr>
              <a:defRPr/>
            </a:pPr>
            <a:endParaRPr lang="es-ES"/>
          </a:p>
        </p:txBody>
      </p:sp>
      <p:sp>
        <p:nvSpPr>
          <p:cNvPr id="4" name="Rectangle 3"/>
          <p:cNvSpPr>
            <a:spLocks noGrp="1" noChangeArrowheads="1"/>
          </p:cNvSpPr>
          <p:nvPr>
            <p:ph type="sldNum" sz="quarter" idx="11"/>
          </p:nvPr>
        </p:nvSpPr>
        <p:spPr/>
        <p:txBody>
          <a:bodyPr/>
          <a:lstStyle>
            <a:lvl1pPr>
              <a:defRPr/>
            </a:lvl1pPr>
          </a:lstStyle>
          <a:p>
            <a:pPr>
              <a:defRPr/>
            </a:pPr>
            <a:fld id="{90CAA95C-86CE-43EC-AA1C-4B063C74EB47}" type="slidenum">
              <a:rPr lang="es-ES"/>
              <a:pPr>
                <a:defRPr/>
              </a:pPr>
              <a:t>‹Nº›</a:t>
            </a:fld>
            <a:endParaRPr lang="es-ES"/>
          </a:p>
        </p:txBody>
      </p:sp>
      <p:sp>
        <p:nvSpPr>
          <p:cNvPr id="5"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98478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s-ES"/>
          </a:p>
        </p:txBody>
      </p:sp>
      <p:sp>
        <p:nvSpPr>
          <p:cNvPr id="3" name="Rectangle 3"/>
          <p:cNvSpPr>
            <a:spLocks noGrp="1" noChangeArrowheads="1"/>
          </p:cNvSpPr>
          <p:nvPr>
            <p:ph type="sldNum" sz="quarter" idx="11"/>
          </p:nvPr>
        </p:nvSpPr>
        <p:spPr/>
        <p:txBody>
          <a:bodyPr/>
          <a:lstStyle>
            <a:lvl1pPr>
              <a:defRPr/>
            </a:lvl1pPr>
          </a:lstStyle>
          <a:p>
            <a:pPr>
              <a:defRPr/>
            </a:pPr>
            <a:fld id="{5BE01D32-6D5F-47BC-B026-25D3CFEA3C5E}" type="slidenum">
              <a:rPr lang="es-ES"/>
              <a:pPr>
                <a:defRPr/>
              </a:pPr>
              <a:t>‹Nº›</a:t>
            </a:fld>
            <a:endParaRPr lang="es-ES"/>
          </a:p>
        </p:txBody>
      </p:sp>
      <p:sp>
        <p:nvSpPr>
          <p:cNvPr id="4"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87099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p:txBody>
          <a:bodyPr/>
          <a:lstStyle>
            <a:lvl1pPr>
              <a:defRPr/>
            </a:lvl1pPr>
          </a:lstStyle>
          <a:p>
            <a:pPr>
              <a:defRPr/>
            </a:pPr>
            <a:endParaRPr lang="es-ES"/>
          </a:p>
        </p:txBody>
      </p:sp>
      <p:sp>
        <p:nvSpPr>
          <p:cNvPr id="6" name="Rectangle 3"/>
          <p:cNvSpPr>
            <a:spLocks noGrp="1" noChangeArrowheads="1"/>
          </p:cNvSpPr>
          <p:nvPr>
            <p:ph type="sldNum" sz="quarter" idx="11"/>
          </p:nvPr>
        </p:nvSpPr>
        <p:spPr/>
        <p:txBody>
          <a:bodyPr/>
          <a:lstStyle>
            <a:lvl1pPr>
              <a:defRPr/>
            </a:lvl1pPr>
          </a:lstStyle>
          <a:p>
            <a:pPr>
              <a:defRPr/>
            </a:pPr>
            <a:fld id="{B27F51C8-8B4E-4DC8-834C-2C1D9D603302}" type="slidenum">
              <a:rPr lang="es-ES"/>
              <a:pPr>
                <a:defRPr/>
              </a:pPr>
              <a:t>‹Nº›</a:t>
            </a:fld>
            <a:endParaRPr lang="es-ES"/>
          </a:p>
        </p:txBody>
      </p:sp>
      <p:sp>
        <p:nvSpPr>
          <p:cNvPr id="7"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311000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p:txBody>
          <a:bodyPr/>
          <a:lstStyle>
            <a:lvl1pPr>
              <a:defRPr/>
            </a:lvl1pPr>
          </a:lstStyle>
          <a:p>
            <a:pPr>
              <a:defRPr/>
            </a:pPr>
            <a:endParaRPr lang="es-ES"/>
          </a:p>
        </p:txBody>
      </p:sp>
      <p:sp>
        <p:nvSpPr>
          <p:cNvPr id="6" name="Rectangle 3"/>
          <p:cNvSpPr>
            <a:spLocks noGrp="1" noChangeArrowheads="1"/>
          </p:cNvSpPr>
          <p:nvPr>
            <p:ph type="sldNum" sz="quarter" idx="11"/>
          </p:nvPr>
        </p:nvSpPr>
        <p:spPr/>
        <p:txBody>
          <a:bodyPr/>
          <a:lstStyle>
            <a:lvl1pPr>
              <a:defRPr/>
            </a:lvl1pPr>
          </a:lstStyle>
          <a:p>
            <a:pPr>
              <a:defRPr/>
            </a:pPr>
            <a:fld id="{35F91224-03FA-4C73-A0CC-F6A92B337342}" type="slidenum">
              <a:rPr lang="es-ES"/>
              <a:pPr>
                <a:defRPr/>
              </a:pPr>
              <a:t>‹Nº›</a:t>
            </a:fld>
            <a:endParaRPr lang="es-ES"/>
          </a:p>
        </p:txBody>
      </p:sp>
      <p:sp>
        <p:nvSpPr>
          <p:cNvPr id="7" name="Rectangle 15"/>
          <p:cNvSpPr>
            <a:spLocks noGrp="1" noChangeArrowheads="1"/>
          </p:cNvSpPr>
          <p:nvPr>
            <p:ph type="dt" sz="half" idx="12"/>
          </p:nvPr>
        </p:nvSpPr>
        <p:spPr/>
        <p:txBody>
          <a:bodyPr/>
          <a:lstStyle>
            <a:lvl1pPr>
              <a:defRPr/>
            </a:lvl1pPr>
          </a:lstStyle>
          <a:p>
            <a:pPr>
              <a:defRPr/>
            </a:pPr>
            <a:endParaRPr lang="es-ES"/>
          </a:p>
        </p:txBody>
      </p:sp>
    </p:spTree>
    <p:extLst>
      <p:ext uri="{BB962C8B-B14F-4D97-AF65-F5344CB8AC3E}">
        <p14:creationId xmlns:p14="http://schemas.microsoft.com/office/powerpoint/2010/main" val="380162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s-ES"/>
          </a:p>
        </p:txBody>
      </p:sp>
      <p:sp>
        <p:nvSpPr>
          <p:cNvPr id="60419"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BBE1E1D1-AB39-4CCB-A53E-5420AE956816}" type="slidenum">
              <a:rPr lang="es-ES"/>
              <a:pPr>
                <a:defRPr/>
              </a:pPr>
              <a:t>‹Nº›</a:t>
            </a:fld>
            <a:endParaRPr lang="es-ES"/>
          </a:p>
        </p:txBody>
      </p:sp>
      <p:sp>
        <p:nvSpPr>
          <p:cNvPr id="1028" name="Rectangle 5"/>
          <p:cNvSpPr>
            <a:spLocks noChangeArrowheads="1"/>
          </p:cNvSpPr>
          <p:nvPr/>
        </p:nvSpPr>
        <p:spPr bwMode="auto">
          <a:xfrm>
            <a:off x="412750" y="827088"/>
            <a:ext cx="8731250" cy="80962"/>
          </a:xfrm>
          <a:prstGeom prst="rect">
            <a:avLst/>
          </a:prstGeom>
          <a:gradFill rotWithShape="0">
            <a:gsLst>
              <a:gs pos="0">
                <a:schemeClr val="bg2"/>
              </a:gs>
              <a:gs pos="100000">
                <a:schemeClr val="bg1"/>
              </a:gs>
            </a:gsLst>
            <a:lin ang="0" scaled="1"/>
          </a:gra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z="3600" smtClean="0">
              <a:latin typeface="Times New Roman" pitchFamily="18" charset="0"/>
            </a:endParaRPr>
          </a:p>
        </p:txBody>
      </p:sp>
      <p:sp>
        <p:nvSpPr>
          <p:cNvPr id="1029" name="Rectangle 6"/>
          <p:cNvSpPr>
            <a:spLocks noChangeArrowheads="1"/>
          </p:cNvSpPr>
          <p:nvPr/>
        </p:nvSpPr>
        <p:spPr bwMode="auto">
          <a:xfrm flipH="1">
            <a:off x="315913" y="714375"/>
            <a:ext cx="133350" cy="141288"/>
          </a:xfrm>
          <a:prstGeom prst="rect">
            <a:avLst/>
          </a:prstGeom>
          <a:solidFill>
            <a:schemeClr val="folHlink"/>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hlink"/>
              </a:solidFill>
            </a:endParaRPr>
          </a:p>
        </p:txBody>
      </p:sp>
      <p:sp>
        <p:nvSpPr>
          <p:cNvPr id="1030" name="Rectangle 7"/>
          <p:cNvSpPr>
            <a:spLocks noChangeArrowheads="1"/>
          </p:cNvSpPr>
          <p:nvPr/>
        </p:nvSpPr>
        <p:spPr bwMode="auto">
          <a:xfrm flipH="1">
            <a:off x="452438" y="579438"/>
            <a:ext cx="134937" cy="138112"/>
          </a:xfrm>
          <a:prstGeom prst="rect">
            <a:avLst/>
          </a:prstGeom>
          <a:solidFill>
            <a:schemeClr val="folHlink"/>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hlink"/>
              </a:solidFill>
            </a:endParaRPr>
          </a:p>
        </p:txBody>
      </p:sp>
      <p:sp>
        <p:nvSpPr>
          <p:cNvPr id="1031" name="Rectangle 8"/>
          <p:cNvSpPr>
            <a:spLocks noChangeArrowheads="1"/>
          </p:cNvSpPr>
          <p:nvPr/>
        </p:nvSpPr>
        <p:spPr bwMode="auto">
          <a:xfrm flipH="1">
            <a:off x="452438" y="714375"/>
            <a:ext cx="134937" cy="141288"/>
          </a:xfrm>
          <a:prstGeom prst="rect">
            <a:avLst/>
          </a:prstGeom>
          <a:solidFill>
            <a:schemeClr val="accent2"/>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accent2"/>
              </a:solidFill>
            </a:endParaRPr>
          </a:p>
        </p:txBody>
      </p:sp>
      <p:sp>
        <p:nvSpPr>
          <p:cNvPr id="1032" name="Rectangle 9"/>
          <p:cNvSpPr>
            <a:spLocks noChangeArrowheads="1"/>
          </p:cNvSpPr>
          <p:nvPr/>
        </p:nvSpPr>
        <p:spPr bwMode="auto">
          <a:xfrm flipH="1">
            <a:off x="182563" y="854075"/>
            <a:ext cx="131762" cy="138113"/>
          </a:xfrm>
          <a:prstGeom prst="rect">
            <a:avLst/>
          </a:prstGeom>
          <a:solidFill>
            <a:schemeClr val="folHlink"/>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hlink"/>
              </a:solidFill>
            </a:endParaRPr>
          </a:p>
        </p:txBody>
      </p:sp>
      <p:sp>
        <p:nvSpPr>
          <p:cNvPr id="1033" name="Rectangle 10"/>
          <p:cNvSpPr>
            <a:spLocks noChangeArrowheads="1"/>
          </p:cNvSpPr>
          <p:nvPr/>
        </p:nvSpPr>
        <p:spPr bwMode="auto">
          <a:xfrm flipH="1">
            <a:off x="34925" y="715963"/>
            <a:ext cx="136525" cy="138112"/>
          </a:xfrm>
          <a:prstGeom prst="rect">
            <a:avLst/>
          </a:prstGeom>
          <a:solidFill>
            <a:schemeClr val="bg2"/>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z="2400" smtClean="0">
              <a:latin typeface="Times New Roman" pitchFamily="18" charset="0"/>
            </a:endParaRPr>
          </a:p>
        </p:txBody>
      </p:sp>
      <p:sp>
        <p:nvSpPr>
          <p:cNvPr id="1034" name="Rectangle 11"/>
          <p:cNvSpPr>
            <a:spLocks noChangeArrowheads="1"/>
          </p:cNvSpPr>
          <p:nvPr/>
        </p:nvSpPr>
        <p:spPr bwMode="auto">
          <a:xfrm flipH="1">
            <a:off x="315913" y="850900"/>
            <a:ext cx="133350" cy="138113"/>
          </a:xfrm>
          <a:prstGeom prst="rect">
            <a:avLst/>
          </a:prstGeom>
          <a:solidFill>
            <a:schemeClr val="accent2"/>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accent2"/>
              </a:solidFill>
            </a:endParaRPr>
          </a:p>
        </p:txBody>
      </p:sp>
      <p:sp>
        <p:nvSpPr>
          <p:cNvPr id="1035" name="Rectangle 12"/>
          <p:cNvSpPr>
            <a:spLocks noChangeArrowheads="1"/>
          </p:cNvSpPr>
          <p:nvPr/>
        </p:nvSpPr>
        <p:spPr bwMode="auto">
          <a:xfrm flipH="1">
            <a:off x="182563" y="989013"/>
            <a:ext cx="131762" cy="136525"/>
          </a:xfrm>
          <a:prstGeom prst="rect">
            <a:avLst/>
          </a:prstGeom>
          <a:solidFill>
            <a:schemeClr val="accent2"/>
          </a:solid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S" smtClean="0">
              <a:solidFill>
                <a:schemeClr val="accent2"/>
              </a:solidFill>
            </a:endParaRPr>
          </a:p>
        </p:txBody>
      </p:sp>
      <p:sp>
        <p:nvSpPr>
          <p:cNvPr id="60429" name="Rectangle 13"/>
          <p:cNvSpPr>
            <a:spLocks noGrp="1" noChangeArrowheads="1"/>
          </p:cNvSpPr>
          <p:nvPr>
            <p:ph type="title"/>
          </p:nvPr>
        </p:nvSpPr>
        <p:spPr bwMode="auto">
          <a:xfrm>
            <a:off x="601663" y="188913"/>
            <a:ext cx="7786687" cy="73977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s-ES" dirty="0" smtClean="0"/>
              <a:t>Haga clic para cambiar el estilo de título	</a:t>
            </a:r>
          </a:p>
        </p:txBody>
      </p:sp>
      <p:sp>
        <p:nvSpPr>
          <p:cNvPr id="1037" name="Rectangle 14"/>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60431" name="Rectangle 1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7235" r:id="rId1"/>
    <p:sldLayoutId id="2147487236" r:id="rId2"/>
    <p:sldLayoutId id="2147487237" r:id="rId3"/>
    <p:sldLayoutId id="2147487238" r:id="rId4"/>
    <p:sldLayoutId id="2147487239" r:id="rId5"/>
    <p:sldLayoutId id="2147487240" r:id="rId6"/>
    <p:sldLayoutId id="2147487241" r:id="rId7"/>
    <p:sldLayoutId id="2147487242" r:id="rId8"/>
    <p:sldLayoutId id="2147487243" r:id="rId9"/>
    <p:sldLayoutId id="2147487244" r:id="rId10"/>
    <p:sldLayoutId id="2147487245" r:id="rId11"/>
    <p:sldLayoutId id="2147487246" r:id="rId12"/>
  </p:sldLayoutIdLst>
  <p:timing>
    <p:tnLst>
      <p:par>
        <p:cTn id="1" dur="indefinite" restart="never" nodeType="tmRoot"/>
      </p:par>
    </p:tnLst>
  </p:timing>
  <p:txStyles>
    <p:title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85000"/>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lr>
          <a:schemeClr val="bg2"/>
        </a:buClr>
        <a:buSzPct val="80000"/>
        <a:buChar char="•"/>
        <a:defRPr sz="2800">
          <a:solidFill>
            <a:srgbClr val="333399"/>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rgbClr val="333399"/>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85000"/>
        <a:buFont typeface="Symbol" pitchFamily="18" charset="2"/>
        <a:buChar char="-"/>
        <a:defRPr sz="2000">
          <a:solidFill>
            <a:schemeClr val="tx1"/>
          </a:solidFill>
          <a:latin typeface="+mn-lt"/>
        </a:defRPr>
      </a:lvl5pPr>
      <a:lvl6pPr marL="25146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84.jpeg"/></Relationships>
</file>

<file path=ppt/slides/_rels/slide5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4.jpeg"/><Relationship Id="rId10" Type="http://schemas.openxmlformats.org/officeDocument/2006/relationships/image" Target="../media/image68.png"/><Relationship Id="rId4" Type="http://schemas.openxmlformats.org/officeDocument/2006/relationships/image" Target="../media/image87.png"/><Relationship Id="rId9" Type="http://schemas.openxmlformats.org/officeDocument/2006/relationships/image" Target="../media/image91.png"/></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emf"/><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05.jpeg"/><Relationship Id="rId4" Type="http://schemas.openxmlformats.org/officeDocument/2006/relationships/hyperlink" Target="http://www.saludcastillayleon.es/portalmedicamento/e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campus.saludcastillayleon.es:8080/Campu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hyperlink" Target="http://www.saludcastillayleon.es/portalmedicamento/es"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557338"/>
            <a:ext cx="9144000" cy="2159000"/>
          </a:xfrm>
        </p:spPr>
        <p:txBody>
          <a:bodyPr/>
          <a:lstStyle/>
          <a:p>
            <a:pPr algn="ctr" eaLnBrk="1" hangingPunct="1">
              <a:lnSpc>
                <a:spcPct val="115000"/>
              </a:lnSpc>
              <a:defRPr/>
            </a:pPr>
            <a:r>
              <a:rPr lang="es-ES" sz="2800" dirty="0">
                <a:solidFill>
                  <a:srgbClr val="000099"/>
                </a:solidFill>
              </a:rPr>
              <a:t>N</a:t>
            </a:r>
            <a:r>
              <a:rPr lang="es-ES" sz="2800" dirty="0" smtClean="0">
                <a:solidFill>
                  <a:srgbClr val="000099"/>
                </a:solidFill>
              </a:rPr>
              <a:t>uevo Módulo de Prescripción </a:t>
            </a:r>
            <a:br>
              <a:rPr lang="es-ES" sz="2800" dirty="0" smtClean="0">
                <a:solidFill>
                  <a:srgbClr val="000099"/>
                </a:solidFill>
              </a:rPr>
            </a:br>
            <a:r>
              <a:rPr lang="es-ES" sz="2800" dirty="0" smtClean="0">
                <a:solidFill>
                  <a:srgbClr val="000099"/>
                </a:solidFill>
              </a:rPr>
              <a:t>y </a:t>
            </a:r>
            <a:br>
              <a:rPr lang="es-ES" sz="2800" dirty="0" smtClean="0">
                <a:solidFill>
                  <a:srgbClr val="000099"/>
                </a:solidFill>
              </a:rPr>
            </a:br>
            <a:r>
              <a:rPr lang="es-ES" sz="2800" dirty="0" smtClean="0">
                <a:solidFill>
                  <a:srgbClr val="000099"/>
                </a:solidFill>
              </a:rPr>
              <a:t>Sistema de Receta Electrónica de </a:t>
            </a:r>
            <a:r>
              <a:rPr lang="es-ES" sz="2800" dirty="0" err="1" smtClean="0">
                <a:solidFill>
                  <a:srgbClr val="000099"/>
                </a:solidFill>
              </a:rPr>
              <a:t>Sacyl</a:t>
            </a:r>
            <a:r>
              <a:rPr lang="es-ES" sz="2800" dirty="0" smtClean="0">
                <a:solidFill>
                  <a:srgbClr val="000099"/>
                </a:solidFill>
              </a:rPr>
              <a:t> (RECYL)</a:t>
            </a:r>
          </a:p>
        </p:txBody>
      </p:sp>
      <p:pic>
        <p:nvPicPr>
          <p:cNvPr id="14340" name="Picture 7" descr="LogoSacyl-Tran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188913"/>
            <a:ext cx="10826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logo junta bue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875" y="44450"/>
            <a:ext cx="1565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835150" y="5384800"/>
            <a:ext cx="7004050" cy="92392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s-ES_tradnl" altLang="es-ES" dirty="0" smtClean="0">
                <a:solidFill>
                  <a:srgbClr val="006699"/>
                </a:solidFill>
              </a:rPr>
              <a:t>Dirección General de Asistencia Sanitaria</a:t>
            </a:r>
          </a:p>
          <a:p>
            <a:pPr algn="r" eaLnBrk="1" hangingPunct="1">
              <a:defRPr/>
            </a:pPr>
            <a:r>
              <a:rPr lang="es-ES_tradnl" altLang="es-ES" dirty="0" smtClean="0">
                <a:solidFill>
                  <a:srgbClr val="006699"/>
                </a:solidFill>
              </a:rPr>
              <a:t>Dirección General Infraestructuras y Tecnologías de la Información</a:t>
            </a:r>
          </a:p>
          <a:p>
            <a:pPr algn="r" eaLnBrk="1" hangingPunct="1">
              <a:defRPr/>
            </a:pPr>
            <a:r>
              <a:rPr lang="es-ES_tradnl" altLang="es-ES" dirty="0" smtClean="0">
                <a:solidFill>
                  <a:srgbClr val="006699"/>
                </a:solidFill>
              </a:rPr>
              <a:t>Gerencia Regional de Salud de Castilla y León</a:t>
            </a:r>
            <a:endParaRPr lang="es-ES" altLang="es-ES" dirty="0" smtClean="0">
              <a:solidFill>
                <a:srgbClr val="0066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124744"/>
            <a:ext cx="4464868" cy="523007"/>
          </a:xfrm>
        </p:spPr>
        <p:txBody>
          <a:bodyPr/>
          <a:lstStyle/>
          <a:p>
            <a:pPr>
              <a:defRPr/>
            </a:pPr>
            <a:r>
              <a:rPr lang="es-ES" dirty="0" smtClean="0"/>
              <a:t>Prescripción por CPA</a:t>
            </a:r>
            <a:endParaRPr lang="es-ES" dirty="0"/>
          </a:p>
        </p:txBody>
      </p:sp>
      <p:pic>
        <p:nvPicPr>
          <p:cNvPr id="3482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7256"/>
          <a:stretch/>
        </p:blipFill>
        <p:spPr bwMode="auto">
          <a:xfrm>
            <a:off x="979380" y="2564904"/>
            <a:ext cx="633730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a:spLocks noGrp="1"/>
          </p:cNvSpPr>
          <p:nvPr>
            <p:ph type="title"/>
          </p:nvPr>
        </p:nvSpPr>
        <p:spPr>
          <a:xfrm>
            <a:off x="755650" y="115888"/>
            <a:ext cx="8208963" cy="739775"/>
          </a:xfrm>
        </p:spPr>
        <p:txBody>
          <a:bodyPr/>
          <a:lstStyle/>
          <a:p>
            <a:pPr>
              <a:defRPr/>
            </a:pPr>
            <a:r>
              <a:rPr lang="es-ES" dirty="0" smtClean="0"/>
              <a:t>Pantalla de Búsqueda avanzada</a:t>
            </a:r>
            <a:endParaRPr lang="es-ES" dirty="0">
              <a:solidFill>
                <a:srgbClr val="FF0000"/>
              </a:solidFill>
            </a:endParaRPr>
          </a:p>
        </p:txBody>
      </p:sp>
      <p:grpSp>
        <p:nvGrpSpPr>
          <p:cNvPr id="35843" name="2 Grupo"/>
          <p:cNvGrpSpPr>
            <a:grpSpLocks/>
          </p:cNvGrpSpPr>
          <p:nvPr/>
        </p:nvGrpSpPr>
        <p:grpSpPr bwMode="auto">
          <a:xfrm>
            <a:off x="166688" y="1268413"/>
            <a:ext cx="8797925" cy="3632200"/>
            <a:chOff x="166709" y="1268760"/>
            <a:chExt cx="8797779" cy="3631598"/>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b="48402"/>
            <a:stretch>
              <a:fillRect/>
            </a:stretch>
          </p:blipFill>
          <p:spPr bwMode="auto">
            <a:xfrm>
              <a:off x="166709" y="1268760"/>
              <a:ext cx="8797779" cy="363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8243775" y="1773501"/>
              <a:ext cx="360356" cy="287289"/>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l="44032" t="36324" b="48787"/>
          <a:stretch>
            <a:fillRect/>
          </a:stretch>
        </p:blipFill>
        <p:spPr bwMode="auto">
          <a:xfrm>
            <a:off x="1320800" y="3851275"/>
            <a:ext cx="7643813" cy="162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a:spLocks noGrp="1"/>
          </p:cNvSpPr>
          <p:nvPr>
            <p:ph type="title"/>
          </p:nvPr>
        </p:nvSpPr>
        <p:spPr>
          <a:xfrm>
            <a:off x="755650" y="115888"/>
            <a:ext cx="8208963" cy="739775"/>
          </a:xfrm>
        </p:spPr>
        <p:txBody>
          <a:bodyPr/>
          <a:lstStyle/>
          <a:p>
            <a:pPr>
              <a:defRPr/>
            </a:pPr>
            <a:r>
              <a:rPr lang="es-ES" dirty="0" smtClean="0"/>
              <a:t>Prescripción de Fórmulas M y Otros</a:t>
            </a:r>
            <a:endParaRPr lang="es-ES" dirty="0">
              <a:solidFill>
                <a:srgbClr val="FF0000"/>
              </a:solidFill>
            </a:endParaRPr>
          </a:p>
        </p:txBody>
      </p:sp>
      <p:grpSp>
        <p:nvGrpSpPr>
          <p:cNvPr id="36867" name="3 Grupo"/>
          <p:cNvGrpSpPr>
            <a:grpSpLocks/>
          </p:cNvGrpSpPr>
          <p:nvPr/>
        </p:nvGrpSpPr>
        <p:grpSpPr bwMode="auto">
          <a:xfrm>
            <a:off x="0" y="1220788"/>
            <a:ext cx="9029700" cy="4078287"/>
            <a:chOff x="0" y="1220888"/>
            <a:chExt cx="9029325" cy="4078414"/>
          </a:xfrm>
        </p:grpSpPr>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b="43539"/>
            <a:stretch>
              <a:fillRect/>
            </a:stretch>
          </p:blipFill>
          <p:spPr bwMode="auto">
            <a:xfrm>
              <a:off x="0" y="1220888"/>
              <a:ext cx="9029325" cy="407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7954633" y="1716203"/>
              <a:ext cx="331773" cy="28099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196610" name="Picture 2"/>
          <p:cNvPicPr>
            <a:picLocks noChangeAspect="1" noChangeArrowheads="1"/>
          </p:cNvPicPr>
          <p:nvPr/>
        </p:nvPicPr>
        <p:blipFill>
          <a:blip r:embed="rId4">
            <a:extLst>
              <a:ext uri="{28A0092B-C50C-407E-A947-70E740481C1C}">
                <a14:useLocalDpi xmlns:a14="http://schemas.microsoft.com/office/drawing/2010/main" val="0"/>
              </a:ext>
            </a:extLst>
          </a:blip>
          <a:srcRect l="15823" t="5299" r="16277" b="41881"/>
          <a:stretch>
            <a:fillRect/>
          </a:stretch>
        </p:blipFill>
        <p:spPr bwMode="auto">
          <a:xfrm>
            <a:off x="3235325" y="2706688"/>
            <a:ext cx="5788025" cy="36020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Pantalla del Formulario de receta</a:t>
            </a:r>
            <a:endParaRPr lang="es-ES" dirty="0"/>
          </a:p>
        </p:txBody>
      </p:sp>
      <p:pic>
        <p:nvPicPr>
          <p:cNvPr id="62467" name="Picture 5"/>
          <p:cNvPicPr>
            <a:picLocks noChangeAspect="1" noChangeArrowheads="1"/>
          </p:cNvPicPr>
          <p:nvPr/>
        </p:nvPicPr>
        <p:blipFill>
          <a:blip r:embed="rId3">
            <a:extLst>
              <a:ext uri="{28A0092B-C50C-407E-A947-70E740481C1C}">
                <a14:useLocalDpi xmlns:a14="http://schemas.microsoft.com/office/drawing/2010/main" val="0"/>
              </a:ext>
            </a:extLst>
          </a:blip>
          <a:srcRect b="4710"/>
          <a:stretch>
            <a:fillRect/>
          </a:stretch>
        </p:blipFill>
        <p:spPr bwMode="auto">
          <a:xfrm>
            <a:off x="900113" y="1001713"/>
            <a:ext cx="7559675" cy="576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031326" y="1700808"/>
            <a:ext cx="2460554" cy="36004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7" name="6 Rectángulo"/>
          <p:cNvSpPr/>
          <p:nvPr/>
        </p:nvSpPr>
        <p:spPr>
          <a:xfrm>
            <a:off x="1043608" y="2708920"/>
            <a:ext cx="1584176" cy="360040"/>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8" name="7 Rectángulo"/>
          <p:cNvSpPr/>
          <p:nvPr/>
        </p:nvSpPr>
        <p:spPr>
          <a:xfrm>
            <a:off x="1031326" y="3351881"/>
            <a:ext cx="2676577" cy="238058"/>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9" name="8 Rectángulo"/>
          <p:cNvSpPr/>
          <p:nvPr/>
        </p:nvSpPr>
        <p:spPr>
          <a:xfrm>
            <a:off x="2627784" y="2794898"/>
            <a:ext cx="1152128" cy="274062"/>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2872830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8"/>
          <p:cNvPicPr>
            <a:picLocks noChangeAspect="1" noChangeArrowheads="1"/>
          </p:cNvPicPr>
          <p:nvPr/>
        </p:nvPicPr>
        <p:blipFill>
          <a:blip r:embed="rId3">
            <a:extLst>
              <a:ext uri="{28A0092B-C50C-407E-A947-70E740481C1C}">
                <a14:useLocalDpi xmlns:a14="http://schemas.microsoft.com/office/drawing/2010/main" val="0"/>
              </a:ext>
            </a:extLst>
          </a:blip>
          <a:srcRect t="1794" b="24225"/>
          <a:stretch>
            <a:fillRect/>
          </a:stretch>
        </p:blipFill>
        <p:spPr bwMode="auto">
          <a:xfrm>
            <a:off x="52388" y="1196975"/>
            <a:ext cx="90297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7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0613" y="1695450"/>
            <a:ext cx="4162425" cy="188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76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4738688"/>
            <a:ext cx="1666875" cy="196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a:spLocks noGrp="1"/>
          </p:cNvSpPr>
          <p:nvPr>
            <p:ph type="title"/>
          </p:nvPr>
        </p:nvSpPr>
        <p:spPr>
          <a:xfrm>
            <a:off x="755650" y="115888"/>
            <a:ext cx="7786688" cy="739775"/>
          </a:xfrm>
        </p:spPr>
        <p:txBody>
          <a:bodyPr/>
          <a:lstStyle/>
          <a:p>
            <a:pPr>
              <a:defRPr/>
            </a:pPr>
            <a:r>
              <a:rPr lang="es-ES" dirty="0" smtClean="0"/>
              <a:t>Pantalla del Formulario de receta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9763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7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97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1 Grupo"/>
          <p:cNvGrpSpPr>
            <a:grpSpLocks/>
          </p:cNvGrpSpPr>
          <p:nvPr/>
        </p:nvGrpSpPr>
        <p:grpSpPr bwMode="auto">
          <a:xfrm>
            <a:off x="52388" y="1196975"/>
            <a:ext cx="9029700" cy="5343525"/>
            <a:chOff x="52016" y="1196752"/>
            <a:chExt cx="9029710" cy="5344149"/>
          </a:xfrm>
        </p:grpSpPr>
        <p:pic>
          <p:nvPicPr>
            <p:cNvPr id="39941" name="Picture 8"/>
            <p:cNvPicPr>
              <a:picLocks noChangeAspect="1" noChangeArrowheads="1"/>
            </p:cNvPicPr>
            <p:nvPr/>
          </p:nvPicPr>
          <p:blipFill>
            <a:blip r:embed="rId3">
              <a:extLst>
                <a:ext uri="{28A0092B-C50C-407E-A947-70E740481C1C}">
                  <a14:useLocalDpi xmlns:a14="http://schemas.microsoft.com/office/drawing/2010/main" val="0"/>
                </a:ext>
              </a:extLst>
            </a:blip>
            <a:srcRect t="1794" b="24225"/>
            <a:stretch>
              <a:fillRect/>
            </a:stretch>
          </p:blipFill>
          <p:spPr bwMode="auto">
            <a:xfrm>
              <a:off x="52016" y="1196752"/>
              <a:ext cx="9029710" cy="53441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5 Rectángulo redondeado"/>
            <p:cNvSpPr/>
            <p:nvPr/>
          </p:nvSpPr>
          <p:spPr bwMode="auto">
            <a:xfrm>
              <a:off x="199653" y="3700532"/>
              <a:ext cx="1995490" cy="244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Flecha a la derecha con bandas"/>
            <p:cNvSpPr/>
            <p:nvPr/>
          </p:nvSpPr>
          <p:spPr bwMode="auto">
            <a:xfrm>
              <a:off x="2499944" y="3716409"/>
              <a:ext cx="1192213" cy="203224"/>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l="27814" t="24132" r="27361" b="14584"/>
          <a:stretch>
            <a:fillRect/>
          </a:stretch>
        </p:blipFill>
        <p:spPr bwMode="auto">
          <a:xfrm>
            <a:off x="3902075" y="938213"/>
            <a:ext cx="5194300" cy="568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a:spLocks noGrp="1"/>
          </p:cNvSpPr>
          <p:nvPr>
            <p:ph type="title"/>
          </p:nvPr>
        </p:nvSpPr>
        <p:spPr>
          <a:xfrm>
            <a:off x="803275" y="188913"/>
            <a:ext cx="8232775" cy="739775"/>
          </a:xfrm>
        </p:spPr>
        <p:txBody>
          <a:bodyPr/>
          <a:lstStyle/>
          <a:p>
            <a:pPr>
              <a:defRPr/>
            </a:pPr>
            <a:r>
              <a:rPr lang="es-ES" altLang="es-ES" dirty="0" smtClean="0"/>
              <a:t>Formulario de receta: Pauta por envases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8"/>
          <p:cNvPicPr>
            <a:picLocks noChangeAspect="1" noChangeArrowheads="1"/>
          </p:cNvPicPr>
          <p:nvPr/>
        </p:nvPicPr>
        <p:blipFill>
          <a:blip r:embed="rId3">
            <a:extLst>
              <a:ext uri="{28A0092B-C50C-407E-A947-70E740481C1C}">
                <a14:useLocalDpi xmlns:a14="http://schemas.microsoft.com/office/drawing/2010/main" val="0"/>
              </a:ext>
            </a:extLst>
          </a:blip>
          <a:srcRect t="1794" b="24225"/>
          <a:stretch>
            <a:fillRect/>
          </a:stretch>
        </p:blipFill>
        <p:spPr bwMode="auto">
          <a:xfrm>
            <a:off x="52388" y="1212850"/>
            <a:ext cx="90297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3678238"/>
            <a:ext cx="2336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4 Llamada ovalada"/>
          <p:cNvSpPr>
            <a:spLocks noChangeArrowheads="1"/>
          </p:cNvSpPr>
          <p:nvPr/>
        </p:nvSpPr>
        <p:spPr bwMode="auto">
          <a:xfrm>
            <a:off x="2081213" y="2400300"/>
            <a:ext cx="2133600" cy="609600"/>
          </a:xfrm>
          <a:prstGeom prst="wedgeEllipseCallout">
            <a:avLst>
              <a:gd name="adj1" fmla="val -40852"/>
              <a:gd name="adj2" fmla="val 100625"/>
            </a:avLst>
          </a:prstGeom>
          <a:solidFill>
            <a:srgbClr val="00B0F0"/>
          </a:solidFill>
          <a:ln w="9525" algn="ctr">
            <a:solidFill>
              <a:schemeClr val="tx1"/>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r>
              <a:rPr lang="es-ES" altLang="es-ES" sz="1000" b="1">
                <a:solidFill>
                  <a:schemeClr val="bg1"/>
                </a:solidFill>
              </a:rPr>
              <a:t>Duración del envase calculada </a:t>
            </a:r>
            <a:r>
              <a:rPr lang="es-ES" altLang="es-ES" sz="1000" b="1">
                <a:solidFill>
                  <a:srgbClr val="FF0000"/>
                </a:solidFill>
              </a:rPr>
              <a:t>= 17 días</a:t>
            </a:r>
            <a:endParaRPr lang="es-ES" altLang="es-ES" sz="1000">
              <a:solidFill>
                <a:srgbClr val="FF0000"/>
              </a:solidFill>
            </a:endParaRPr>
          </a:p>
        </p:txBody>
      </p:sp>
      <p:sp>
        <p:nvSpPr>
          <p:cNvPr id="40965" name="15 CuadroTexto"/>
          <p:cNvSpPr txBox="1">
            <a:spLocks noChangeArrowheads="1"/>
          </p:cNvSpPr>
          <p:nvPr/>
        </p:nvSpPr>
        <p:spPr bwMode="auto">
          <a:xfrm>
            <a:off x="3302000" y="1843088"/>
            <a:ext cx="172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eaLnBrk="1" hangingPunct="1">
              <a:spcBef>
                <a:spcPct val="0"/>
              </a:spcBef>
              <a:buClrTx/>
              <a:buSzTx/>
              <a:buFontTx/>
              <a:buNone/>
            </a:pPr>
            <a:endParaRPr lang="es-ES" altLang="es-ES" sz="1800">
              <a:solidFill>
                <a:schemeClr val="tx1"/>
              </a:solidFill>
            </a:endParaRPr>
          </a:p>
        </p:txBody>
      </p:sp>
      <p:sp>
        <p:nvSpPr>
          <p:cNvPr id="40966" name="16 Llamada de flecha a la derecha"/>
          <p:cNvSpPr>
            <a:spLocks noChangeArrowheads="1"/>
          </p:cNvSpPr>
          <p:nvPr/>
        </p:nvSpPr>
        <p:spPr bwMode="auto">
          <a:xfrm rot="-5400000">
            <a:off x="831851" y="2276475"/>
            <a:ext cx="685800" cy="1857375"/>
          </a:xfrm>
          <a:prstGeom prst="rightArrowCallout">
            <a:avLst>
              <a:gd name="adj1" fmla="val 25002"/>
              <a:gd name="adj2" fmla="val 41691"/>
              <a:gd name="adj3" fmla="val 25000"/>
              <a:gd name="adj4" fmla="val 64977"/>
            </a:avLst>
          </a:prstGeom>
          <a:noFill/>
          <a:ln w="44450" algn="ctr">
            <a:solidFill>
              <a:srgbClr val="0070C0">
                <a:alpha val="94901"/>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sp>
        <p:nvSpPr>
          <p:cNvPr id="18" name="17 CuadroTexto"/>
          <p:cNvSpPr txBox="1"/>
          <p:nvPr/>
        </p:nvSpPr>
        <p:spPr>
          <a:xfrm>
            <a:off x="207963" y="2212975"/>
            <a:ext cx="2133600" cy="508000"/>
          </a:xfrm>
          <a:prstGeom prst="rect">
            <a:avLst/>
          </a:prstGeom>
          <a:solidFill>
            <a:schemeClr val="bg1">
              <a:lumMod val="85000"/>
            </a:schemeClr>
          </a:solidFill>
        </p:spPr>
        <p:txBody>
          <a:bodyPr>
            <a:spAutoFit/>
          </a:bodyPr>
          <a:lstStyle/>
          <a:p>
            <a:pPr>
              <a:defRPr/>
            </a:pPr>
            <a:r>
              <a:rPr lang="es-ES" sz="900" b="1" dirty="0">
                <a:solidFill>
                  <a:srgbClr val="0070C0"/>
                </a:solidFill>
              </a:rPr>
              <a:t>Posología que se mostrará en: </a:t>
            </a:r>
          </a:p>
          <a:p>
            <a:pPr marL="171450" indent="-171450">
              <a:buFont typeface="Arial" panose="020B0604020202020204" pitchFamily="34" charset="0"/>
              <a:buChar char="•"/>
              <a:defRPr/>
            </a:pPr>
            <a:r>
              <a:rPr lang="es-ES" sz="900" b="1" dirty="0">
                <a:solidFill>
                  <a:srgbClr val="0070C0"/>
                </a:solidFill>
              </a:rPr>
              <a:t>Receta impresa </a:t>
            </a:r>
          </a:p>
          <a:p>
            <a:pPr marL="171450" indent="-171450">
              <a:buFont typeface="Arial" panose="020B0604020202020204" pitchFamily="34" charset="0"/>
              <a:buChar char="•"/>
              <a:defRPr/>
            </a:pPr>
            <a:r>
              <a:rPr lang="es-ES" sz="900" b="1" dirty="0">
                <a:solidFill>
                  <a:srgbClr val="0070C0"/>
                </a:solidFill>
              </a:rPr>
              <a:t>Hoja de medicación</a:t>
            </a:r>
          </a:p>
        </p:txBody>
      </p:sp>
      <p:sp>
        <p:nvSpPr>
          <p:cNvPr id="19" name="18 CuadroTexto"/>
          <p:cNvSpPr txBox="1"/>
          <p:nvPr/>
        </p:nvSpPr>
        <p:spPr>
          <a:xfrm>
            <a:off x="246063" y="4221163"/>
            <a:ext cx="2139950" cy="506412"/>
          </a:xfrm>
          <a:prstGeom prst="rect">
            <a:avLst/>
          </a:prstGeom>
          <a:solidFill>
            <a:schemeClr val="bg1">
              <a:lumMod val="85000"/>
            </a:schemeClr>
          </a:solidFill>
        </p:spPr>
        <p:txBody>
          <a:bodyPr>
            <a:spAutoFit/>
          </a:bodyPr>
          <a:lstStyle/>
          <a:p>
            <a:pPr>
              <a:defRPr/>
            </a:pPr>
            <a:r>
              <a:rPr lang="es-ES" sz="900" b="1" dirty="0">
                <a:solidFill>
                  <a:srgbClr val="0070C0"/>
                </a:solidFill>
              </a:rPr>
              <a:t>Para el cálculo de: </a:t>
            </a:r>
          </a:p>
          <a:p>
            <a:pPr marL="171450" indent="-171450">
              <a:buFont typeface="Arial" panose="020B0604020202020204" pitchFamily="34" charset="0"/>
              <a:buChar char="•"/>
              <a:defRPr/>
            </a:pPr>
            <a:r>
              <a:rPr lang="es-ES" sz="900" b="1" dirty="0">
                <a:solidFill>
                  <a:srgbClr val="0070C0"/>
                </a:solidFill>
              </a:rPr>
              <a:t>Duración de una receta impresa</a:t>
            </a:r>
          </a:p>
          <a:p>
            <a:pPr marL="171450" indent="-171450">
              <a:buFont typeface="Arial" panose="020B0604020202020204" pitchFamily="34" charset="0"/>
              <a:buChar char="•"/>
              <a:defRPr/>
            </a:pPr>
            <a:r>
              <a:rPr lang="es-ES" sz="900" b="1" dirty="0" err="1">
                <a:solidFill>
                  <a:srgbClr val="0070C0"/>
                </a:solidFill>
              </a:rPr>
              <a:t>Cronogramado</a:t>
            </a:r>
            <a:r>
              <a:rPr lang="es-ES" sz="900" b="1" dirty="0">
                <a:solidFill>
                  <a:srgbClr val="0070C0"/>
                </a:solidFill>
              </a:rPr>
              <a:t> en RECYL </a:t>
            </a:r>
          </a:p>
        </p:txBody>
      </p:sp>
      <p:sp>
        <p:nvSpPr>
          <p:cNvPr id="15" name="1 Título"/>
          <p:cNvSpPr txBox="1">
            <a:spLocks/>
          </p:cNvSpPr>
          <p:nvPr/>
        </p:nvSpPr>
        <p:spPr bwMode="auto">
          <a:xfrm>
            <a:off x="407988" y="188913"/>
            <a:ext cx="8413750" cy="739775"/>
          </a:xfrm>
          <a:prstGeom prst="rect">
            <a:avLst/>
          </a:prstGeom>
          <a:noFill/>
          <a:ln>
            <a:noFill/>
          </a:ln>
          <a:effectLst/>
          <a:extLst/>
        </p:spPr>
        <p:txBody>
          <a:bodyPr anchor="ctr"/>
          <a:lstStyle>
            <a:lvl1pPr algn="l" rtl="0" eaLnBrk="0" fontAlgn="base" hangingPunct="0">
              <a:lnSpc>
                <a:spcPct val="70000"/>
              </a:lnSpc>
              <a:spcBef>
                <a:spcPct val="0"/>
              </a:spcBef>
              <a:spcAft>
                <a:spcPct val="0"/>
              </a:spcAft>
              <a:defRPr sz="3200" b="1">
                <a:solidFill>
                  <a:schemeClr val="accent2">
                    <a:lumMod val="75000"/>
                  </a:schemeClr>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altLang="es-ES" kern="0" dirty="0" smtClean="0"/>
              <a:t>Formulario de receta: Pauta por envases</a:t>
            </a:r>
            <a:endParaRPr lang="es-ES" altLang="es-ES" kern="0" dirty="0" smtClean="0">
              <a:solidFill>
                <a:srgbClr val="FF0000"/>
              </a:solidFill>
            </a:endParaRPr>
          </a:p>
        </p:txBody>
      </p:sp>
      <p:sp>
        <p:nvSpPr>
          <p:cNvPr id="40970" name="9 Llamada ovalada"/>
          <p:cNvSpPr>
            <a:spLocks noChangeArrowheads="1"/>
          </p:cNvSpPr>
          <p:nvPr/>
        </p:nvSpPr>
        <p:spPr bwMode="auto">
          <a:xfrm>
            <a:off x="2484438" y="3243263"/>
            <a:ext cx="2133600" cy="609600"/>
          </a:xfrm>
          <a:prstGeom prst="wedgeEllipseCallout">
            <a:avLst>
              <a:gd name="adj1" fmla="val -49167"/>
              <a:gd name="adj2" fmla="val 67042"/>
            </a:avLst>
          </a:prstGeom>
          <a:solidFill>
            <a:srgbClr val="00B0F0"/>
          </a:solidFill>
          <a:ln w="9525" algn="ctr">
            <a:solidFill>
              <a:schemeClr val="tx1"/>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r>
              <a:rPr lang="es-ES" altLang="es-ES" sz="1000" b="1">
                <a:solidFill>
                  <a:schemeClr val="bg1"/>
                </a:solidFill>
              </a:rPr>
              <a:t>Duración real del envase </a:t>
            </a:r>
            <a:r>
              <a:rPr lang="es-ES" altLang="es-ES" sz="1000" b="1">
                <a:solidFill>
                  <a:srgbClr val="FF0000"/>
                </a:solidFill>
              </a:rPr>
              <a:t>= 20 días</a:t>
            </a:r>
            <a:endParaRPr lang="es-ES" altLang="es-ES" sz="100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Título"/>
          <p:cNvSpPr>
            <a:spLocks noGrp="1"/>
          </p:cNvSpPr>
          <p:nvPr>
            <p:ph type="title"/>
          </p:nvPr>
        </p:nvSpPr>
        <p:spPr>
          <a:xfrm>
            <a:off x="431800" y="115888"/>
            <a:ext cx="8604250" cy="739775"/>
          </a:xfrm>
        </p:spPr>
        <p:txBody>
          <a:bodyPr/>
          <a:lstStyle/>
          <a:p>
            <a:pPr>
              <a:defRPr/>
            </a:pPr>
            <a:r>
              <a:rPr lang="es-ES" sz="2800" dirty="0"/>
              <a:t/>
            </a:r>
            <a:br>
              <a:rPr lang="es-ES" sz="2800" dirty="0"/>
            </a:br>
            <a:r>
              <a:rPr lang="es-ES" sz="2800" dirty="0" smtClean="0"/>
              <a:t>Formulario de receta: Pauta oftálmica/</a:t>
            </a:r>
            <a:r>
              <a:rPr lang="es-ES" sz="2800" dirty="0" err="1" smtClean="0"/>
              <a:t>ótica</a:t>
            </a:r>
            <a:r>
              <a:rPr lang="es-ES" sz="2800" dirty="0" smtClean="0"/>
              <a:t>/nasal</a:t>
            </a:r>
            <a:r>
              <a:rPr lang="es-ES" sz="2800" dirty="0"/>
              <a:t/>
            </a:r>
            <a:br>
              <a:rPr lang="es-ES" sz="2800" dirty="0"/>
            </a:br>
            <a:endParaRPr lang="es-ES" altLang="es-ES" sz="2800" dirty="0"/>
          </a:p>
        </p:txBody>
      </p:sp>
      <p:pic>
        <p:nvPicPr>
          <p:cNvPr id="41987" name="Picture 6"/>
          <p:cNvPicPr>
            <a:picLocks noChangeAspect="1" noChangeArrowheads="1"/>
          </p:cNvPicPr>
          <p:nvPr/>
        </p:nvPicPr>
        <p:blipFill>
          <a:blip r:embed="rId3">
            <a:extLst>
              <a:ext uri="{28A0092B-C50C-407E-A947-70E740481C1C}">
                <a14:useLocalDpi xmlns:a14="http://schemas.microsoft.com/office/drawing/2010/main" val="0"/>
              </a:ext>
            </a:extLst>
          </a:blip>
          <a:srcRect b="8661"/>
          <a:stretch>
            <a:fillRect/>
          </a:stretch>
        </p:blipFill>
        <p:spPr bwMode="auto">
          <a:xfrm>
            <a:off x="539750" y="815975"/>
            <a:ext cx="8221663" cy="600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a:xfrm>
            <a:off x="684213" y="2852738"/>
            <a:ext cx="1727200" cy="377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8"/>
          <p:cNvPicPr>
            <a:picLocks noChangeAspect="1" noChangeArrowheads="1"/>
          </p:cNvPicPr>
          <p:nvPr/>
        </p:nvPicPr>
        <p:blipFill>
          <a:blip r:embed="rId3">
            <a:extLst>
              <a:ext uri="{28A0092B-C50C-407E-A947-70E740481C1C}">
                <a14:useLocalDpi xmlns:a14="http://schemas.microsoft.com/office/drawing/2010/main" val="0"/>
              </a:ext>
            </a:extLst>
          </a:blip>
          <a:srcRect t="1794" b="24225"/>
          <a:stretch>
            <a:fillRect/>
          </a:stretch>
        </p:blipFill>
        <p:spPr bwMode="auto">
          <a:xfrm>
            <a:off x="52388" y="1196975"/>
            <a:ext cx="90297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a:spLocks noGrp="1"/>
          </p:cNvSpPr>
          <p:nvPr>
            <p:ph type="title"/>
          </p:nvPr>
        </p:nvSpPr>
        <p:spPr>
          <a:xfrm>
            <a:off x="571500" y="188913"/>
            <a:ext cx="7991475" cy="739775"/>
          </a:xfrm>
        </p:spPr>
        <p:txBody>
          <a:bodyPr/>
          <a:lstStyle/>
          <a:p>
            <a:pPr>
              <a:defRPr/>
            </a:pPr>
            <a:r>
              <a:rPr lang="es-ES" dirty="0" smtClean="0"/>
              <a:t>Formulario de receta: Pauta “Si precisa”</a:t>
            </a:r>
            <a:endParaRPr lang="es-ES" dirty="0"/>
          </a:p>
        </p:txBody>
      </p:sp>
      <p:pic>
        <p:nvPicPr>
          <p:cNvPr id="1976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963" y="3536950"/>
            <a:ext cx="3224212" cy="20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1976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Formulario de receta: Otras pautas</a:t>
            </a:r>
            <a:endParaRPr lang="es-ES" dirty="0"/>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b="23039"/>
          <a:stretch>
            <a:fillRect/>
          </a:stretch>
        </p:blipFill>
        <p:spPr bwMode="auto">
          <a:xfrm>
            <a:off x="179388" y="981075"/>
            <a:ext cx="8888412"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786687" cy="739775"/>
          </a:xfrm>
        </p:spPr>
        <p:txBody>
          <a:bodyPr/>
          <a:lstStyle/>
          <a:p>
            <a:pPr>
              <a:buClr>
                <a:schemeClr val="bg2"/>
              </a:buClr>
              <a:buSzPct val="85000"/>
              <a:defRPr/>
            </a:pPr>
            <a:r>
              <a:rPr lang="es-ES" dirty="0" smtClean="0"/>
              <a:t>Esquema</a:t>
            </a:r>
            <a:endParaRPr lang="es-ES" dirty="0"/>
          </a:p>
        </p:txBody>
      </p:sp>
      <p:sp>
        <p:nvSpPr>
          <p:cNvPr id="16387" name="2 Marcador de contenido"/>
          <p:cNvSpPr>
            <a:spLocks noGrp="1"/>
          </p:cNvSpPr>
          <p:nvPr>
            <p:ph idx="1"/>
          </p:nvPr>
        </p:nvSpPr>
        <p:spPr>
          <a:xfrm>
            <a:off x="539750" y="1268760"/>
            <a:ext cx="8315325" cy="5184576"/>
          </a:xfrm>
        </p:spPr>
        <p:txBody>
          <a:bodyPr/>
          <a:lstStyle/>
          <a:p>
            <a:pPr marL="514350" indent="-514350">
              <a:buFontTx/>
              <a:buAutoNum type="arabicPeriod"/>
              <a:defRPr/>
            </a:pPr>
            <a:r>
              <a:rPr lang="es-ES" altLang="es-ES" sz="2800" dirty="0" smtClean="0">
                <a:solidFill>
                  <a:srgbClr val="0033CC"/>
                </a:solidFill>
              </a:rPr>
              <a:t>Módulo de prescripción común en AP y AE: </a:t>
            </a:r>
          </a:p>
          <a:p>
            <a:pPr marL="914400" lvl="1" indent="-514350">
              <a:buFont typeface="Courier New" panose="02070309020205020404" pitchFamily="49" charset="0"/>
              <a:buChar char="•"/>
              <a:defRPr/>
            </a:pPr>
            <a:r>
              <a:rPr lang="es-ES" altLang="es-ES" dirty="0">
                <a:solidFill>
                  <a:srgbClr val="0033CC"/>
                </a:solidFill>
              </a:rPr>
              <a:t>Plan </a:t>
            </a:r>
            <a:r>
              <a:rPr lang="es-ES" altLang="es-ES" dirty="0" smtClean="0">
                <a:solidFill>
                  <a:srgbClr val="0033CC"/>
                </a:solidFill>
              </a:rPr>
              <a:t>terapéutico</a:t>
            </a:r>
          </a:p>
          <a:p>
            <a:pPr marL="914400" lvl="1" indent="-514350">
              <a:buFont typeface="Courier New" panose="02070309020205020404" pitchFamily="49" charset="0"/>
              <a:buChar char="•"/>
              <a:defRPr/>
            </a:pPr>
            <a:r>
              <a:rPr lang="es-ES" altLang="es-ES" dirty="0" smtClean="0">
                <a:solidFill>
                  <a:srgbClr val="0033CC"/>
                </a:solidFill>
              </a:rPr>
              <a:t>Formulario </a:t>
            </a:r>
            <a:r>
              <a:rPr lang="es-ES" altLang="es-ES" dirty="0">
                <a:solidFill>
                  <a:srgbClr val="0033CC"/>
                </a:solidFill>
              </a:rPr>
              <a:t>de </a:t>
            </a:r>
            <a:r>
              <a:rPr lang="es-ES" altLang="es-ES" dirty="0" smtClean="0">
                <a:solidFill>
                  <a:srgbClr val="0033CC"/>
                </a:solidFill>
              </a:rPr>
              <a:t>receta</a:t>
            </a:r>
          </a:p>
          <a:p>
            <a:pPr marL="914400" lvl="1" indent="-514350">
              <a:buFont typeface="Courier New" panose="02070309020205020404" pitchFamily="49" charset="0"/>
              <a:buChar char="•"/>
              <a:defRPr/>
            </a:pPr>
            <a:r>
              <a:rPr lang="es-ES" altLang="es-ES" dirty="0" smtClean="0">
                <a:solidFill>
                  <a:srgbClr val="0033CC"/>
                </a:solidFill>
              </a:rPr>
              <a:t>Búsqueda </a:t>
            </a:r>
            <a:r>
              <a:rPr lang="es-ES" altLang="es-ES" dirty="0">
                <a:solidFill>
                  <a:srgbClr val="0033CC"/>
                </a:solidFill>
              </a:rPr>
              <a:t>avanzada</a:t>
            </a:r>
          </a:p>
          <a:p>
            <a:pPr marL="514350" indent="-514350">
              <a:buFontTx/>
              <a:buAutoNum type="arabicPeriod"/>
              <a:defRPr/>
            </a:pPr>
            <a:r>
              <a:rPr lang="es-ES" altLang="es-ES" sz="2800" dirty="0" smtClean="0">
                <a:solidFill>
                  <a:srgbClr val="0033CC"/>
                </a:solidFill>
              </a:rPr>
              <a:t>Prescribir con </a:t>
            </a:r>
            <a:r>
              <a:rPr lang="es-ES" altLang="es-ES" sz="2800" dirty="0">
                <a:solidFill>
                  <a:srgbClr val="0033CC"/>
                </a:solidFill>
              </a:rPr>
              <a:t>el Módulo de P</a:t>
            </a:r>
            <a:r>
              <a:rPr lang="es-ES" altLang="es-ES" sz="2800" dirty="0" smtClean="0">
                <a:solidFill>
                  <a:srgbClr val="0033CC"/>
                </a:solidFill>
              </a:rPr>
              <a:t>rescripción:</a:t>
            </a:r>
          </a:p>
          <a:p>
            <a:pPr marL="914400" lvl="1" indent="-514350">
              <a:buFont typeface="Courier New" panose="02070309020205020404" pitchFamily="49" charset="0"/>
              <a:buChar char="•"/>
              <a:defRPr/>
            </a:pPr>
            <a:r>
              <a:rPr lang="es-ES" altLang="es-ES" dirty="0">
                <a:solidFill>
                  <a:srgbClr val="0033CC"/>
                </a:solidFill>
              </a:rPr>
              <a:t>En paciente No </a:t>
            </a:r>
            <a:r>
              <a:rPr lang="es-ES" altLang="es-ES" dirty="0" err="1">
                <a:solidFill>
                  <a:srgbClr val="0033CC"/>
                </a:solidFill>
              </a:rPr>
              <a:t>Recyl</a:t>
            </a:r>
            <a:r>
              <a:rPr lang="es-ES" altLang="es-ES" dirty="0">
                <a:solidFill>
                  <a:srgbClr val="0033CC"/>
                </a:solidFill>
              </a:rPr>
              <a:t> </a:t>
            </a:r>
          </a:p>
          <a:p>
            <a:pPr marL="914400" lvl="1" indent="-514350">
              <a:buFont typeface="Courier New" panose="02070309020205020404" pitchFamily="49" charset="0"/>
              <a:buChar char="•"/>
              <a:defRPr/>
            </a:pPr>
            <a:r>
              <a:rPr lang="es-ES" altLang="es-ES" dirty="0">
                <a:solidFill>
                  <a:srgbClr val="0033CC"/>
                </a:solidFill>
              </a:rPr>
              <a:t>En paciente </a:t>
            </a:r>
            <a:r>
              <a:rPr lang="es-ES" altLang="es-ES" dirty="0" err="1" smtClean="0">
                <a:solidFill>
                  <a:srgbClr val="0033CC"/>
                </a:solidFill>
              </a:rPr>
              <a:t>Recyl</a:t>
            </a:r>
            <a:r>
              <a:rPr lang="es-ES" altLang="es-ES" dirty="0" smtClean="0">
                <a:solidFill>
                  <a:srgbClr val="0033CC"/>
                </a:solidFill>
              </a:rPr>
              <a:t>: conocer su repercusión</a:t>
            </a:r>
            <a:endParaRPr lang="es-ES" altLang="es-ES" dirty="0">
              <a:solidFill>
                <a:srgbClr val="0033CC"/>
              </a:solidFill>
            </a:endParaRPr>
          </a:p>
          <a:p>
            <a:pPr marL="514350" indent="-514350">
              <a:buFontTx/>
              <a:buAutoNum type="arabicPeriod"/>
              <a:defRPr/>
            </a:pPr>
            <a:r>
              <a:rPr lang="es-ES" altLang="es-ES" sz="2800" dirty="0" smtClean="0">
                <a:solidFill>
                  <a:srgbClr val="0033CC"/>
                </a:solidFill>
              </a:rPr>
              <a:t>Portal del medicamento:</a:t>
            </a:r>
          </a:p>
          <a:p>
            <a:pPr marL="914400" lvl="1" indent="-514350">
              <a:buFont typeface="Courier New" panose="02070309020205020404" pitchFamily="49" charset="0"/>
              <a:buChar char="•"/>
              <a:defRPr/>
            </a:pPr>
            <a:r>
              <a:rPr lang="es-ES" altLang="es-ES" dirty="0">
                <a:solidFill>
                  <a:srgbClr val="0033CC"/>
                </a:solidFill>
              </a:rPr>
              <a:t>Formación online</a:t>
            </a:r>
          </a:p>
          <a:p>
            <a:pPr marL="914400" lvl="1" indent="-514350">
              <a:buFont typeface="Courier New" panose="02070309020205020404" pitchFamily="49" charset="0"/>
              <a:buChar char="•"/>
              <a:defRPr/>
            </a:pPr>
            <a:r>
              <a:rPr lang="es-ES" altLang="es-ES" dirty="0">
                <a:solidFill>
                  <a:srgbClr val="0033CC"/>
                </a:solidFill>
              </a:rPr>
              <a:t>Documentación</a:t>
            </a:r>
          </a:p>
          <a:p>
            <a:pPr marL="0" indent="0">
              <a:buFontTx/>
              <a:buNone/>
              <a:defRPr/>
            </a:pPr>
            <a:endParaRPr lang="es-ES" altLang="es-ES" dirty="0" smtClean="0"/>
          </a:p>
        </p:txBody>
      </p:sp>
    </p:spTree>
    <p:extLst>
      <p:ext uri="{BB962C8B-B14F-4D97-AF65-F5344CB8AC3E}">
        <p14:creationId xmlns:p14="http://schemas.microsoft.com/office/powerpoint/2010/main" val="220313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115888"/>
            <a:ext cx="8928992" cy="739775"/>
          </a:xfrm>
        </p:spPr>
        <p:txBody>
          <a:bodyPr/>
          <a:lstStyle/>
          <a:p>
            <a:pPr>
              <a:defRPr/>
            </a:pPr>
            <a:r>
              <a:rPr lang="es-ES" dirty="0"/>
              <a:t>Formulario de receta: Combo financiación</a:t>
            </a:r>
          </a:p>
        </p:txBody>
      </p:sp>
      <p:grpSp>
        <p:nvGrpSpPr>
          <p:cNvPr id="2" name="1 Grupo"/>
          <p:cNvGrpSpPr/>
          <p:nvPr/>
        </p:nvGrpSpPr>
        <p:grpSpPr>
          <a:xfrm>
            <a:off x="900113" y="836613"/>
            <a:ext cx="7564593" cy="5764212"/>
            <a:chOff x="900113" y="836613"/>
            <a:chExt cx="7564593" cy="5764212"/>
          </a:xfrm>
        </p:grpSpPr>
        <p:pic>
          <p:nvPicPr>
            <p:cNvPr id="37890" name="Picture 5"/>
            <p:cNvPicPr>
              <a:picLocks noChangeAspect="1" noChangeArrowheads="1"/>
            </p:cNvPicPr>
            <p:nvPr/>
          </p:nvPicPr>
          <p:blipFill>
            <a:blip r:embed="rId3">
              <a:extLst>
                <a:ext uri="{28A0092B-C50C-407E-A947-70E740481C1C}">
                  <a14:useLocalDpi xmlns:a14="http://schemas.microsoft.com/office/drawing/2010/main" val="0"/>
                </a:ext>
              </a:extLst>
            </a:blip>
            <a:srcRect b="4710"/>
            <a:stretch>
              <a:fillRect/>
            </a:stretch>
          </p:blipFill>
          <p:spPr bwMode="auto">
            <a:xfrm>
              <a:off x="900113" y="836613"/>
              <a:ext cx="7559675" cy="576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756" y="2006457"/>
              <a:ext cx="22669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922939" y="2571312"/>
            <a:ext cx="7543827" cy="3991935"/>
            <a:chOff x="922939" y="2571312"/>
            <a:chExt cx="7543827" cy="3991935"/>
          </a:xfrm>
        </p:grpSpPr>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39" y="2571312"/>
              <a:ext cx="3810000" cy="1924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537" y="4658247"/>
              <a:ext cx="3857625"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466" y="3383342"/>
              <a:ext cx="3924300" cy="1914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2301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73100" y="260350"/>
            <a:ext cx="8255000" cy="504825"/>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dirty="0" smtClean="0">
                <a:solidFill>
                  <a:schemeClr val="accent2">
                    <a:lumMod val="75000"/>
                  </a:schemeClr>
                </a:solidFill>
              </a:rPr>
              <a:t>Prescripción de Productos de visado</a:t>
            </a:r>
            <a:endParaRPr lang="es-ES" altLang="es-ES" dirty="0">
              <a:solidFill>
                <a:schemeClr val="accent2">
                  <a:lumMod val="75000"/>
                </a:schemeClr>
              </a:solidFill>
            </a:endParaRP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136525" y="1341438"/>
            <a:ext cx="8820150"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8661" name="Picture 5"/>
          <p:cNvPicPr>
            <a:picLocks noChangeAspect="1" noChangeArrowheads="1"/>
          </p:cNvPicPr>
          <p:nvPr/>
        </p:nvPicPr>
        <p:blipFill>
          <a:blip r:embed="rId4">
            <a:extLst>
              <a:ext uri="{28A0092B-C50C-407E-A947-70E740481C1C}">
                <a14:useLocalDpi xmlns:a14="http://schemas.microsoft.com/office/drawing/2010/main" val="0"/>
              </a:ext>
            </a:extLst>
          </a:blip>
          <a:srcRect b="20320"/>
          <a:stretch>
            <a:fillRect/>
          </a:stretch>
        </p:blipFill>
        <p:spPr bwMode="auto">
          <a:xfrm>
            <a:off x="104775" y="1052513"/>
            <a:ext cx="8886825" cy="56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1520" y="5340165"/>
            <a:ext cx="4296667" cy="720080"/>
          </a:xfrm>
          <a:prstGeom prst="rect">
            <a:avLst/>
          </a:prstGeom>
          <a:solidFill>
            <a:srgbClr val="FF0000">
              <a:alpha val="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extLst>
      <p:ext uri="{BB962C8B-B14F-4D97-AF65-F5344CB8AC3E}">
        <p14:creationId xmlns:p14="http://schemas.microsoft.com/office/powerpoint/2010/main" val="807284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txBox="1">
            <a:spLocks/>
          </p:cNvSpPr>
          <p:nvPr/>
        </p:nvSpPr>
        <p:spPr>
          <a:xfrm>
            <a:off x="673100" y="260350"/>
            <a:ext cx="8255000" cy="504825"/>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dirty="0" smtClean="0">
                <a:solidFill>
                  <a:schemeClr val="accent2">
                    <a:lumMod val="75000"/>
                  </a:schemeClr>
                </a:solidFill>
              </a:rPr>
              <a:t>Productos Financiados </a:t>
            </a:r>
            <a:r>
              <a:rPr lang="es-ES" dirty="0">
                <a:solidFill>
                  <a:schemeClr val="accent2">
                    <a:lumMod val="75000"/>
                  </a:schemeClr>
                </a:solidFill>
              </a:rPr>
              <a:t>por </a:t>
            </a:r>
            <a:r>
              <a:rPr lang="es-ES" dirty="0" smtClean="0">
                <a:solidFill>
                  <a:schemeClr val="accent2">
                    <a:lumMod val="75000"/>
                  </a:schemeClr>
                </a:solidFill>
              </a:rPr>
              <a:t>indicación</a:t>
            </a:r>
            <a:endParaRPr lang="es-ES" altLang="es-ES" dirty="0">
              <a:solidFill>
                <a:schemeClr val="accent2">
                  <a:lumMod val="75000"/>
                </a:schemeClr>
              </a:solidFill>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b="46272"/>
          <a:stretch>
            <a:fillRect/>
          </a:stretch>
        </p:blipFill>
        <p:spPr bwMode="auto">
          <a:xfrm>
            <a:off x="93663" y="1214438"/>
            <a:ext cx="8964612" cy="385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6" name="Picture 10"/>
          <p:cNvPicPr>
            <a:picLocks noChangeAspect="1" noChangeArrowheads="1"/>
          </p:cNvPicPr>
          <p:nvPr/>
        </p:nvPicPr>
        <p:blipFill>
          <a:blip r:embed="rId4">
            <a:extLst>
              <a:ext uri="{28A0092B-C50C-407E-A947-70E740481C1C}">
                <a14:useLocalDpi xmlns:a14="http://schemas.microsoft.com/office/drawing/2010/main" val="0"/>
              </a:ext>
            </a:extLst>
          </a:blip>
          <a:srcRect l="102" t="-146" r="-102" b="18323"/>
          <a:stretch>
            <a:fillRect/>
          </a:stretch>
        </p:blipFill>
        <p:spPr bwMode="auto">
          <a:xfrm>
            <a:off x="122238" y="950913"/>
            <a:ext cx="9023350" cy="59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5" name="Picture 9"/>
          <p:cNvPicPr>
            <a:picLocks noChangeAspect="1" noChangeArrowheads="1"/>
          </p:cNvPicPr>
          <p:nvPr/>
        </p:nvPicPr>
        <p:blipFill>
          <a:blip r:embed="rId5">
            <a:extLst>
              <a:ext uri="{28A0092B-C50C-407E-A947-70E740481C1C}">
                <a14:useLocalDpi xmlns:a14="http://schemas.microsoft.com/office/drawing/2010/main" val="0"/>
              </a:ext>
            </a:extLst>
          </a:blip>
          <a:srcRect t="2092" b="19963"/>
          <a:stretch>
            <a:fillRect/>
          </a:stretch>
        </p:blipFill>
        <p:spPr bwMode="auto">
          <a:xfrm>
            <a:off x="100013" y="950913"/>
            <a:ext cx="9007475"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2113" y="260350"/>
            <a:ext cx="8396287" cy="576263"/>
          </a:xfrm>
        </p:spPr>
        <p:txBody>
          <a:bodyPr/>
          <a:lstStyle/>
          <a:p>
            <a:pPr>
              <a:defRPr/>
            </a:pPr>
            <a:r>
              <a:rPr lang="es-ES" sz="2800" dirty="0" smtClean="0"/>
              <a:t>Formulario de receta: Importancia de las fechas</a:t>
            </a:r>
            <a:endParaRPr lang="es-ES" sz="2800" dirty="0"/>
          </a:p>
        </p:txBody>
      </p:sp>
      <p:cxnSp>
        <p:nvCxnSpPr>
          <p:cNvPr id="9" name="8 Conector recto"/>
          <p:cNvCxnSpPr/>
          <p:nvPr/>
        </p:nvCxnSpPr>
        <p:spPr bwMode="auto">
          <a:xfrm>
            <a:off x="2411413" y="4881563"/>
            <a:ext cx="3603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132" name="3 Grupo"/>
          <p:cNvGrpSpPr>
            <a:grpSpLocks/>
          </p:cNvGrpSpPr>
          <p:nvPr/>
        </p:nvGrpSpPr>
        <p:grpSpPr bwMode="auto">
          <a:xfrm>
            <a:off x="161925" y="1158875"/>
            <a:ext cx="8845550" cy="5465763"/>
            <a:chOff x="161925" y="1158875"/>
            <a:chExt cx="8845550" cy="5465763"/>
          </a:xfrm>
        </p:grpSpPr>
        <p:grpSp>
          <p:nvGrpSpPr>
            <p:cNvPr id="48134" name="2 Grupo"/>
            <p:cNvGrpSpPr>
              <a:grpSpLocks/>
            </p:cNvGrpSpPr>
            <p:nvPr/>
          </p:nvGrpSpPr>
          <p:grpSpPr bwMode="auto">
            <a:xfrm>
              <a:off x="161925" y="1158875"/>
              <a:ext cx="8845550" cy="5465763"/>
              <a:chOff x="161607" y="1158152"/>
              <a:chExt cx="8845913" cy="5466997"/>
            </a:xfrm>
          </p:grpSpPr>
          <p:pic>
            <p:nvPicPr>
              <p:cNvPr id="48136" name="Picture 5"/>
              <p:cNvPicPr>
                <a:picLocks noChangeAspect="1" noChangeArrowheads="1"/>
              </p:cNvPicPr>
              <p:nvPr/>
            </p:nvPicPr>
            <p:blipFill>
              <a:blip r:embed="rId3">
                <a:extLst>
                  <a:ext uri="{28A0092B-C50C-407E-A947-70E740481C1C}">
                    <a14:useLocalDpi xmlns:a14="http://schemas.microsoft.com/office/drawing/2010/main" val="0"/>
                  </a:ext>
                </a:extLst>
              </a:blip>
              <a:srcRect b="26486"/>
              <a:stretch>
                <a:fillRect/>
              </a:stretch>
            </p:blipFill>
            <p:spPr bwMode="auto">
              <a:xfrm>
                <a:off x="161607" y="1158152"/>
                <a:ext cx="8845913" cy="5466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7 Conector recto"/>
              <p:cNvCxnSpPr/>
              <p:nvPr/>
            </p:nvCxnSpPr>
            <p:spPr bwMode="auto">
              <a:xfrm>
                <a:off x="391804" y="4694313"/>
                <a:ext cx="84934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bwMode="auto">
              <a:xfrm>
                <a:off x="391804" y="4895971"/>
                <a:ext cx="10716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bwMode="auto">
              <a:xfrm>
                <a:off x="391804" y="4292584"/>
                <a:ext cx="74298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 name="4 Conector recto de flecha"/>
            <p:cNvCxnSpPr/>
            <p:nvPr/>
          </p:nvCxnSpPr>
          <p:spPr>
            <a:xfrm>
              <a:off x="2771775" y="3716338"/>
              <a:ext cx="360363" cy="977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11 Conector recto"/>
          <p:cNvCxnSpPr/>
          <p:nvPr/>
        </p:nvCxnSpPr>
        <p:spPr bwMode="auto">
          <a:xfrm>
            <a:off x="2411413" y="4878388"/>
            <a:ext cx="371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115888"/>
            <a:ext cx="7848600" cy="739775"/>
          </a:xfrm>
        </p:spPr>
        <p:txBody>
          <a:bodyPr/>
          <a:lstStyle/>
          <a:p>
            <a:pPr>
              <a:defRPr/>
            </a:pPr>
            <a:r>
              <a:rPr lang="es-ES" dirty="0" smtClean="0"/>
              <a:t>Importancia de las fechas y sus lógicas</a:t>
            </a:r>
            <a:endParaRPr lang="es-ES" dirty="0"/>
          </a:p>
        </p:txBody>
      </p:sp>
      <p:sp>
        <p:nvSpPr>
          <p:cNvPr id="50179" name="2 Marcador de contenido"/>
          <p:cNvSpPr>
            <a:spLocks noGrp="1"/>
          </p:cNvSpPr>
          <p:nvPr>
            <p:ph idx="1"/>
          </p:nvPr>
        </p:nvSpPr>
        <p:spPr>
          <a:xfrm>
            <a:off x="468313" y="1341438"/>
            <a:ext cx="8424862" cy="5400675"/>
          </a:xfrm>
        </p:spPr>
        <p:txBody>
          <a:bodyPr/>
          <a:lstStyle/>
          <a:p>
            <a:pPr>
              <a:spcBef>
                <a:spcPts val="1800"/>
              </a:spcBef>
            </a:pPr>
            <a:r>
              <a:rPr lang="es-ES" altLang="es-ES" sz="2400" smtClean="0"/>
              <a:t>El nuevo MP está adaptado a receta electrónica. </a:t>
            </a:r>
          </a:p>
          <a:p>
            <a:pPr>
              <a:spcBef>
                <a:spcPts val="1800"/>
              </a:spcBef>
            </a:pPr>
            <a:r>
              <a:rPr lang="es-ES" altLang="es-ES" sz="2400" smtClean="0"/>
              <a:t>Por este motivo incorpora unas fechas que van a permitir el control de la prescripción una vez que el paciente se incorpore a Recyl: Fecha fin y Fecha de renovación.</a:t>
            </a:r>
          </a:p>
          <a:p>
            <a:pPr>
              <a:spcBef>
                <a:spcPts val="1800"/>
              </a:spcBef>
            </a:pPr>
            <a:r>
              <a:rPr lang="es-ES" altLang="es-ES" sz="2400" smtClean="0"/>
              <a:t>En el MP la lógica que opera en las fechas se aplica siempre.</a:t>
            </a:r>
          </a:p>
          <a:p>
            <a:pPr>
              <a:spcBef>
                <a:spcPts val="1800"/>
              </a:spcBef>
            </a:pPr>
            <a:r>
              <a:rPr lang="es-ES" altLang="es-ES" sz="2400" b="1" smtClean="0"/>
              <a:t>En Recyl </a:t>
            </a:r>
            <a:r>
              <a:rPr lang="es-ES" altLang="es-ES" sz="2400" smtClean="0"/>
              <a:t>es necesario un control mediante fechas porque </a:t>
            </a:r>
            <a:r>
              <a:rPr lang="es-ES" altLang="es-ES" sz="2400" b="1" smtClean="0"/>
              <a:t>cambia la unidad de prescripción: </a:t>
            </a:r>
            <a:r>
              <a:rPr lang="es-ES" altLang="es-ES" sz="2400" smtClean="0"/>
              <a:t>la dispensación no se asocia a un encuentro clínico previo.</a:t>
            </a:r>
          </a:p>
          <a:p>
            <a:pPr>
              <a:spcBef>
                <a:spcPts val="1800"/>
              </a:spcBef>
            </a:pPr>
            <a:endParaRPr lang="es-ES" altLang="es-ES" sz="2400" smtClean="0"/>
          </a:p>
        </p:txBody>
      </p:sp>
    </p:spTree>
    <p:extLst>
      <p:ext uri="{BB962C8B-B14F-4D97-AF65-F5344CB8AC3E}">
        <p14:creationId xmlns:p14="http://schemas.microsoft.com/office/powerpoint/2010/main" val="3386653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20713" y="115888"/>
            <a:ext cx="8523287" cy="739775"/>
          </a:xfrm>
        </p:spPr>
        <p:txBody>
          <a:bodyPr/>
          <a:lstStyle/>
          <a:p>
            <a:pPr>
              <a:defRPr/>
            </a:pPr>
            <a:r>
              <a:rPr lang="es-ES" dirty="0" smtClean="0"/>
              <a:t>En </a:t>
            </a:r>
            <a:r>
              <a:rPr lang="es-ES" dirty="0" err="1" smtClean="0"/>
              <a:t>Recyl</a:t>
            </a:r>
            <a:r>
              <a:rPr lang="es-ES" dirty="0" smtClean="0"/>
              <a:t> cambia la unidad de prescripción</a:t>
            </a:r>
            <a:endParaRPr lang="es-ES" dirty="0"/>
          </a:p>
        </p:txBody>
      </p:sp>
      <p:sp>
        <p:nvSpPr>
          <p:cNvPr id="30723" name="2 Marcador de contenido"/>
          <p:cNvSpPr>
            <a:spLocks noGrp="1"/>
          </p:cNvSpPr>
          <p:nvPr>
            <p:ph idx="1"/>
          </p:nvPr>
        </p:nvSpPr>
        <p:spPr>
          <a:xfrm>
            <a:off x="360363" y="981075"/>
            <a:ext cx="4319587" cy="1247775"/>
          </a:xfrm>
        </p:spPr>
        <p:txBody>
          <a:bodyPr/>
          <a:lstStyle/>
          <a:p>
            <a:pPr marL="0" indent="0" algn="just">
              <a:buFontTx/>
              <a:buNone/>
              <a:defRPr/>
            </a:pPr>
            <a:r>
              <a:rPr lang="es-ES" altLang="es-ES" sz="2000" kern="1200" dirty="0" smtClean="0"/>
              <a:t>En prescripción informatizada, la unidad de prescripción es la receta que se imprime y entrega al paciente. Encuentro clínico.</a:t>
            </a:r>
            <a:endParaRPr lang="es-ES" altLang="es-ES" sz="2800" dirty="0" smtClean="0"/>
          </a:p>
        </p:txBody>
      </p:sp>
      <p:pic>
        <p:nvPicPr>
          <p:cNvPr id="51204" name="3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300288"/>
            <a:ext cx="8569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Marcador de contenido"/>
          <p:cNvSpPr txBox="1">
            <a:spLocks/>
          </p:cNvSpPr>
          <p:nvPr/>
        </p:nvSpPr>
        <p:spPr bwMode="auto">
          <a:xfrm>
            <a:off x="4932363" y="981075"/>
            <a:ext cx="3887787" cy="1319213"/>
          </a:xfrm>
          <a:prstGeom prst="rect">
            <a:avLst/>
          </a:prstGeom>
          <a:noFill/>
          <a:ln>
            <a:noFill/>
          </a:ln>
          <a:extLst/>
        </p:spPr>
        <p:txBody>
          <a:bodyPr/>
          <a:lstStyle>
            <a:lvl1pPr marL="342900" indent="-342900" algn="l" rtl="0" eaLnBrk="0" fontAlgn="base" hangingPunct="0">
              <a:spcBef>
                <a:spcPct val="20000"/>
              </a:spcBef>
              <a:spcAft>
                <a:spcPct val="0"/>
              </a:spcAft>
              <a:buClr>
                <a:schemeClr val="bg2"/>
              </a:buClr>
              <a:buSzPct val="85000"/>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lr>
                <a:schemeClr val="bg2"/>
              </a:buClr>
              <a:buSzPct val="80000"/>
              <a:buChar char="•"/>
              <a:defRPr sz="2800">
                <a:solidFill>
                  <a:srgbClr val="333399"/>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
              <a:defRPr sz="2400">
                <a:solidFill>
                  <a:srgbClr val="333399"/>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85000"/>
              <a:buFont typeface="Symbol" pitchFamily="18" charset="2"/>
              <a:buChar char="-"/>
              <a:defRPr sz="2000">
                <a:solidFill>
                  <a:schemeClr val="tx1"/>
                </a:solidFill>
                <a:latin typeface="+mn-lt"/>
              </a:defRPr>
            </a:lvl5pPr>
            <a:lvl6pPr marL="25146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6pPr>
            <a:lvl7pPr marL="29718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7pPr>
            <a:lvl8pPr marL="34290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8pPr>
            <a:lvl9pPr marL="3886200" indent="-228600" algn="l" rtl="0" fontAlgn="base">
              <a:spcBef>
                <a:spcPct val="20000"/>
              </a:spcBef>
              <a:spcAft>
                <a:spcPct val="0"/>
              </a:spcAft>
              <a:buClr>
                <a:schemeClr val="bg2"/>
              </a:buClr>
              <a:buSzPct val="85000"/>
              <a:buFont typeface="Symbol" pitchFamily="18" charset="2"/>
              <a:buChar char="-"/>
              <a:defRPr sz="2000">
                <a:solidFill>
                  <a:schemeClr val="tx1"/>
                </a:solidFill>
                <a:latin typeface="+mn-lt"/>
              </a:defRPr>
            </a:lvl9pPr>
          </a:lstStyle>
          <a:p>
            <a:pPr marL="0" indent="0" algn="just">
              <a:buFontTx/>
              <a:buNone/>
              <a:defRPr/>
            </a:pPr>
            <a:r>
              <a:rPr lang="es-ES" altLang="es-ES" sz="2000" dirty="0" smtClean="0"/>
              <a:t>En prescripción electrónica, la unidad de prescripción es un producto con una posología y una duración de tratamiento.</a:t>
            </a:r>
            <a:endParaRPr lang="es-ES" altLang="es-ES" sz="2800" kern="0" dirty="0" smtClean="0"/>
          </a:p>
        </p:txBody>
      </p:sp>
      <p:pic>
        <p:nvPicPr>
          <p:cNvPr id="51206" name="19 Imagen" descr="imagen power DTF CO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729" t="24477" b="29652"/>
          <a:stretch>
            <a:fillRect/>
          </a:stretch>
        </p:blipFill>
        <p:spPr bwMode="auto">
          <a:xfrm>
            <a:off x="7153275" y="2773363"/>
            <a:ext cx="20875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a:spLocks noChangeArrowheads="1"/>
          </p:cNvSpPr>
          <p:nvPr/>
        </p:nvSpPr>
        <p:spPr bwMode="auto">
          <a:xfrm rot="19788106">
            <a:off x="62093" y="2850542"/>
            <a:ext cx="8642350" cy="1292225"/>
          </a:xfrm>
          <a:prstGeom prst="rect">
            <a:avLst/>
          </a:prstGeom>
          <a:solidFill>
            <a:srgbClr val="FFFF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lgn="ctr" eaLnBrk="1" hangingPunct="1">
              <a:spcBef>
                <a:spcPct val="0"/>
              </a:spcBef>
              <a:buClrTx/>
              <a:buSzTx/>
              <a:buFontTx/>
              <a:buNone/>
              <a:defRPr/>
            </a:pPr>
            <a:r>
              <a:rPr lang="es-ES" altLang="es-ES" sz="1800" dirty="0" smtClean="0">
                <a:solidFill>
                  <a:schemeClr val="tx1"/>
                </a:solidFill>
              </a:rPr>
              <a:t>Idea CLAVE:  En los pacientes incorporados a </a:t>
            </a:r>
            <a:r>
              <a:rPr lang="es-ES" altLang="es-ES" sz="1800" dirty="0" err="1" smtClean="0">
                <a:solidFill>
                  <a:schemeClr val="tx1"/>
                </a:solidFill>
              </a:rPr>
              <a:t>Recyl</a:t>
            </a:r>
            <a:r>
              <a:rPr lang="es-ES" altLang="es-ES" sz="1800" dirty="0" smtClean="0">
                <a:solidFill>
                  <a:schemeClr val="tx1"/>
                </a:solidFill>
              </a:rPr>
              <a:t>, la dispensación no está asociada a un encuentro clínico previo</a:t>
            </a:r>
          </a:p>
          <a:p>
            <a:pPr algn="ctr" eaLnBrk="1" hangingPunct="1">
              <a:spcBef>
                <a:spcPct val="0"/>
              </a:spcBef>
              <a:buClrTx/>
              <a:buSzTx/>
              <a:buFontTx/>
              <a:buNone/>
              <a:defRPr/>
            </a:pPr>
            <a:endParaRPr lang="es-ES" altLang="es-ES" sz="1800" dirty="0" smtClean="0">
              <a:solidFill>
                <a:schemeClr val="tx1"/>
              </a:solidFill>
            </a:endParaRPr>
          </a:p>
          <a:p>
            <a:pPr algn="ctr" eaLnBrk="1" hangingPunct="1">
              <a:spcBef>
                <a:spcPct val="0"/>
              </a:spcBef>
              <a:buClrTx/>
              <a:buSzTx/>
              <a:buFontTx/>
              <a:buNone/>
              <a:defRPr/>
            </a:pPr>
            <a:r>
              <a:rPr lang="es-ES" altLang="es-ES" sz="2400" dirty="0" smtClean="0">
                <a:solidFill>
                  <a:schemeClr val="tx1"/>
                </a:solidFill>
                <a:latin typeface="Berlin Sans FB Demi" pitchFamily="34" charset="0"/>
              </a:rPr>
              <a:t>GESTIONAMOS FECHAS DE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500"/>
                                  </p:iterate>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125413"/>
            <a:ext cx="8183562" cy="739775"/>
          </a:xfrm>
        </p:spPr>
        <p:txBody>
          <a:bodyPr/>
          <a:lstStyle/>
          <a:p>
            <a:pPr>
              <a:defRPr/>
            </a:pPr>
            <a:r>
              <a:rPr lang="es-ES" dirty="0" smtClean="0"/>
              <a:t>Fecha </a:t>
            </a:r>
            <a:r>
              <a:rPr lang="es-ES" dirty="0"/>
              <a:t>fin y Fecha de </a:t>
            </a:r>
            <a:r>
              <a:rPr lang="es-ES" dirty="0" smtClean="0"/>
              <a:t>renovación</a:t>
            </a:r>
            <a:endParaRPr lang="es-ES" dirty="0"/>
          </a:p>
        </p:txBody>
      </p:sp>
      <p:sp>
        <p:nvSpPr>
          <p:cNvPr id="6" name="5 CuadroTexto"/>
          <p:cNvSpPr txBox="1"/>
          <p:nvPr/>
        </p:nvSpPr>
        <p:spPr>
          <a:xfrm>
            <a:off x="160338" y="965200"/>
            <a:ext cx="8834437" cy="1323975"/>
          </a:xfrm>
          <a:prstGeom prst="rect">
            <a:avLst/>
          </a:prstGeom>
          <a:solidFill>
            <a:schemeClr val="accent6">
              <a:lumMod val="75000"/>
            </a:schemeClr>
          </a:solidFill>
          <a:ln>
            <a:noFill/>
          </a:ln>
        </p:spPr>
        <p:txBody>
          <a:bodyPr>
            <a:spAutoFit/>
          </a:bodyPr>
          <a:lstStyle/>
          <a:p>
            <a:pPr algn="ctr">
              <a:defRPr/>
            </a:pPr>
            <a:r>
              <a:rPr lang="es-ES" sz="2000" b="1" dirty="0">
                <a:solidFill>
                  <a:schemeClr val="bg1"/>
                </a:solidFill>
              </a:rPr>
              <a:t>Para generar una prescripción es obligatoria una de las dos fechas: fecha fin o fecha de renovación.</a:t>
            </a:r>
          </a:p>
          <a:p>
            <a:pPr>
              <a:defRPr/>
            </a:pPr>
            <a:endParaRPr lang="es-ES" sz="800" b="1" u="sng" dirty="0">
              <a:solidFill>
                <a:schemeClr val="bg1"/>
              </a:solidFill>
            </a:endParaRPr>
          </a:p>
          <a:p>
            <a:pPr>
              <a:defRPr/>
            </a:pPr>
            <a:r>
              <a:rPr lang="es-ES" sz="1600" b="1" u="sng" dirty="0">
                <a:solidFill>
                  <a:schemeClr val="bg1"/>
                </a:solidFill>
              </a:rPr>
              <a:t>Excepción</a:t>
            </a:r>
            <a:r>
              <a:rPr lang="es-ES" sz="1600" b="1" dirty="0">
                <a:solidFill>
                  <a:schemeClr val="bg1"/>
                </a:solidFill>
              </a:rPr>
              <a:t>: </a:t>
            </a:r>
            <a:r>
              <a:rPr lang="es-ES" sz="1600" dirty="0">
                <a:solidFill>
                  <a:schemeClr val="bg1"/>
                </a:solidFill>
              </a:rPr>
              <a:t>Medicamentos que no se dispensan en las oficinas de farmacia y sólo se registran (ej. Medicamentos los que se dispensan en los servicios de farmacia de los hospitales…)</a:t>
            </a:r>
          </a:p>
        </p:txBody>
      </p:sp>
      <p:grpSp>
        <p:nvGrpSpPr>
          <p:cNvPr id="52228" name="6 Grupo"/>
          <p:cNvGrpSpPr>
            <a:grpSpLocks/>
          </p:cNvGrpSpPr>
          <p:nvPr/>
        </p:nvGrpSpPr>
        <p:grpSpPr bwMode="auto">
          <a:xfrm>
            <a:off x="871538" y="2411413"/>
            <a:ext cx="7713662" cy="4446587"/>
            <a:chOff x="529979" y="1871674"/>
            <a:chExt cx="8136904" cy="5029177"/>
          </a:xfrm>
        </p:grpSpPr>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b="26486"/>
            <a:stretch>
              <a:fillRect/>
            </a:stretch>
          </p:blipFill>
          <p:spPr bwMode="auto">
            <a:xfrm>
              <a:off x="529979" y="1871674"/>
              <a:ext cx="8136904" cy="502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bwMode="auto">
            <a:xfrm>
              <a:off x="2556251" y="5130494"/>
              <a:ext cx="1296144" cy="1939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Rectángulo redondeado"/>
            <p:cNvSpPr/>
            <p:nvPr/>
          </p:nvSpPr>
          <p:spPr bwMode="auto">
            <a:xfrm>
              <a:off x="727582" y="4581073"/>
              <a:ext cx="2751375" cy="1957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Rectángulo redondeado"/>
            <p:cNvSpPr/>
            <p:nvPr/>
          </p:nvSpPr>
          <p:spPr bwMode="auto">
            <a:xfrm>
              <a:off x="2382092" y="3999333"/>
              <a:ext cx="1212414" cy="1957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cxnSp>
          <p:nvCxnSpPr>
            <p:cNvPr id="5" name="4 Conector angular"/>
            <p:cNvCxnSpPr/>
            <p:nvPr/>
          </p:nvCxnSpPr>
          <p:spPr>
            <a:xfrm rot="16200000" flipH="1">
              <a:off x="3214696" y="4534662"/>
              <a:ext cx="935452" cy="256214"/>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463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50" name="6 Grupo"/>
          <p:cNvGrpSpPr>
            <a:grpSpLocks/>
          </p:cNvGrpSpPr>
          <p:nvPr/>
        </p:nvGrpSpPr>
        <p:grpSpPr bwMode="auto">
          <a:xfrm>
            <a:off x="14288" y="1101725"/>
            <a:ext cx="9136062" cy="5349875"/>
            <a:chOff x="13647" y="1102415"/>
            <a:chExt cx="9136063" cy="5348688"/>
          </a:xfrm>
        </p:grpSpPr>
        <p:pic>
          <p:nvPicPr>
            <p:cNvPr id="53253" name="Picture 9"/>
            <p:cNvPicPr>
              <a:picLocks noChangeAspect="1" noChangeArrowheads="1"/>
            </p:cNvPicPr>
            <p:nvPr/>
          </p:nvPicPr>
          <p:blipFill>
            <a:blip r:embed="rId3">
              <a:extLst>
                <a:ext uri="{28A0092B-C50C-407E-A947-70E740481C1C}">
                  <a14:useLocalDpi xmlns:a14="http://schemas.microsoft.com/office/drawing/2010/main" val="0"/>
                </a:ext>
              </a:extLst>
            </a:blip>
            <a:srcRect t="2518" b="24301"/>
            <a:stretch>
              <a:fillRect/>
            </a:stretch>
          </p:blipFill>
          <p:spPr bwMode="auto">
            <a:xfrm>
              <a:off x="13647" y="1102415"/>
              <a:ext cx="9136063" cy="534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bwMode="auto">
            <a:xfrm>
              <a:off x="2323459" y="4392573"/>
              <a:ext cx="1401763" cy="2444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Rectángulo redondeado"/>
            <p:cNvSpPr/>
            <p:nvPr/>
          </p:nvSpPr>
          <p:spPr bwMode="auto">
            <a:xfrm>
              <a:off x="2083747" y="3168881"/>
              <a:ext cx="1370012" cy="2666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Título"/>
          <p:cNvSpPr>
            <a:spLocks noGrp="1"/>
          </p:cNvSpPr>
          <p:nvPr>
            <p:ph type="title"/>
          </p:nvPr>
        </p:nvSpPr>
        <p:spPr>
          <a:xfrm>
            <a:off x="746125" y="115888"/>
            <a:ext cx="7786688" cy="739775"/>
          </a:xfrm>
        </p:spPr>
        <p:txBody>
          <a:bodyPr/>
          <a:lstStyle/>
          <a:p>
            <a:pPr>
              <a:defRPr/>
            </a:pPr>
            <a:r>
              <a:rPr lang="es-ES" dirty="0" smtClean="0">
                <a:solidFill>
                  <a:schemeClr val="accent2">
                    <a:lumMod val="75000"/>
                  </a:schemeClr>
                </a:solidFill>
              </a:rPr>
              <a:t>Fecha Fin en el Formulario de receta</a:t>
            </a:r>
            <a:endParaRPr lang="es-ES" dirty="0">
              <a:solidFill>
                <a:schemeClr val="accent2">
                  <a:lumMod val="75000"/>
                </a:schemeClr>
              </a:solidFill>
            </a:endParaRPr>
          </a:p>
        </p:txBody>
      </p:sp>
      <p:sp>
        <p:nvSpPr>
          <p:cNvPr id="3" name="2 CuadroTexto"/>
          <p:cNvSpPr txBox="1"/>
          <p:nvPr/>
        </p:nvSpPr>
        <p:spPr>
          <a:xfrm>
            <a:off x="4381500" y="855663"/>
            <a:ext cx="4754563" cy="6002337"/>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defRPr/>
            </a:pPr>
            <a:r>
              <a:rPr lang="es-ES" sz="1600" dirty="0"/>
              <a:t>DURACIÓN </a:t>
            </a:r>
            <a:r>
              <a:rPr lang="es-ES" sz="1600" dirty="0" smtClean="0"/>
              <a:t>TRATAMIENTO=FECHA </a:t>
            </a:r>
            <a:r>
              <a:rPr lang="es-ES" sz="1600" dirty="0"/>
              <a:t>FIN</a:t>
            </a:r>
          </a:p>
          <a:p>
            <a:pPr>
              <a:defRPr/>
            </a:pPr>
            <a:r>
              <a:rPr lang="es-ES" sz="1600" b="0" dirty="0"/>
              <a:t>Mismo </a:t>
            </a:r>
            <a:r>
              <a:rPr lang="es-ES" sz="1600" b="0" dirty="0" smtClean="0"/>
              <a:t>significado. Concepto clínico.</a:t>
            </a:r>
            <a:endParaRPr lang="es-ES" sz="1600" b="0" dirty="0"/>
          </a:p>
          <a:p>
            <a:pPr algn="just">
              <a:defRPr/>
            </a:pPr>
            <a:endParaRPr lang="es-ES" sz="1600" b="0" dirty="0"/>
          </a:p>
          <a:p>
            <a:pPr algn="just">
              <a:defRPr/>
            </a:pPr>
            <a:r>
              <a:rPr lang="es-ES" sz="1600" b="0" dirty="0"/>
              <a:t>Período </a:t>
            </a:r>
            <a:r>
              <a:rPr lang="es-ES" sz="1600" b="0" dirty="0" smtClean="0"/>
              <a:t>de tiempo para </a:t>
            </a:r>
            <a:r>
              <a:rPr lang="es-ES" sz="1600" b="0" dirty="0"/>
              <a:t>el que prescribimos un </a:t>
            </a:r>
            <a:r>
              <a:rPr lang="es-ES" sz="1600" b="0" dirty="0" smtClean="0"/>
              <a:t>tratamiento. </a:t>
            </a:r>
            <a:endParaRPr lang="es-ES" sz="1600" b="0" dirty="0"/>
          </a:p>
          <a:p>
            <a:pPr algn="just">
              <a:defRPr/>
            </a:pPr>
            <a:endParaRPr lang="es-ES" sz="1600" b="0" dirty="0"/>
          </a:p>
          <a:p>
            <a:pPr algn="just">
              <a:defRPr/>
            </a:pPr>
            <a:r>
              <a:rPr lang="es-ES" sz="1600" b="0" dirty="0"/>
              <a:t>En PROCESOS </a:t>
            </a:r>
            <a:r>
              <a:rPr lang="es-ES" sz="1600" b="0" dirty="0" smtClean="0"/>
              <a:t>AGUDOS se incluye la duración en el momento de la prescripción. Habitualmente </a:t>
            </a:r>
            <a:r>
              <a:rPr lang="es-ES" sz="1600" b="0" dirty="0"/>
              <a:t>es una </a:t>
            </a:r>
            <a:r>
              <a:rPr lang="es-ES" sz="1600" b="0" dirty="0" smtClean="0"/>
              <a:t>duración </a:t>
            </a:r>
            <a:r>
              <a:rPr lang="es-ES" sz="1600" b="0" dirty="0"/>
              <a:t>≤ 3 meses</a:t>
            </a:r>
            <a:r>
              <a:rPr lang="es-ES" sz="1600" b="0" dirty="0" smtClean="0"/>
              <a:t>.</a:t>
            </a:r>
          </a:p>
          <a:p>
            <a:pPr algn="just">
              <a:defRPr/>
            </a:pPr>
            <a:endParaRPr lang="es-ES" sz="1600" b="0" dirty="0"/>
          </a:p>
          <a:p>
            <a:pPr algn="just">
              <a:defRPr/>
            </a:pPr>
            <a:r>
              <a:rPr lang="es-ES" sz="1600" b="0" dirty="0"/>
              <a:t>En PROCESOS CRÓNICOS, la duración puede incluirse o no, ya que no siempre es posible estimarla.</a:t>
            </a:r>
          </a:p>
          <a:p>
            <a:pPr algn="just">
              <a:defRPr/>
            </a:pPr>
            <a:endParaRPr lang="es-ES" sz="1600" b="0" dirty="0"/>
          </a:p>
          <a:p>
            <a:pPr algn="just">
              <a:defRPr/>
            </a:pPr>
            <a:r>
              <a:rPr lang="es-ES" sz="1600" b="0" dirty="0"/>
              <a:t>Cuando no hay </a:t>
            </a:r>
            <a:r>
              <a:rPr lang="es-ES" sz="1600" b="0" dirty="0" smtClean="0"/>
              <a:t>duración del </a:t>
            </a:r>
            <a:r>
              <a:rPr lang="es-ES" sz="1600" b="0" dirty="0"/>
              <a:t>tratamiento o cuando la duración es &gt;3 meses, debe incluirse la FECHA DE RENOVACIÓN. La prescripción se considera “CRÓNICA”.</a:t>
            </a:r>
          </a:p>
          <a:p>
            <a:pPr algn="just">
              <a:defRPr/>
            </a:pPr>
            <a:endParaRPr lang="es-ES" sz="1600" b="0" dirty="0"/>
          </a:p>
          <a:p>
            <a:pPr algn="just">
              <a:defRPr/>
            </a:pPr>
            <a:r>
              <a:rPr lang="es-ES" sz="1600" b="0" dirty="0"/>
              <a:t>La Fecha de renovación no puede ser posterior a la Fecha </a:t>
            </a:r>
            <a:r>
              <a:rPr lang="es-ES" sz="1600" b="0" dirty="0" smtClean="0"/>
              <a:t>fin, cuando se introducen las dos fechas.</a:t>
            </a:r>
          </a:p>
          <a:p>
            <a:pPr algn="just">
              <a:defRPr/>
            </a:pPr>
            <a:endParaRPr lang="es-ES" sz="1600" b="0" dirty="0" smtClean="0"/>
          </a:p>
          <a:p>
            <a:pPr algn="just">
              <a:defRPr/>
            </a:pPr>
            <a:r>
              <a:rPr lang="es-ES" sz="1600" b="0" dirty="0" smtClean="0"/>
              <a:t>Una vez superada la Fecha fin, se cierra la prescripción y pasa a Reciente.</a:t>
            </a:r>
            <a:endParaRPr lang="es-ES" sz="1600"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6 Grupo"/>
          <p:cNvGrpSpPr>
            <a:grpSpLocks/>
          </p:cNvGrpSpPr>
          <p:nvPr/>
        </p:nvGrpSpPr>
        <p:grpSpPr bwMode="auto">
          <a:xfrm>
            <a:off x="0" y="1104900"/>
            <a:ext cx="9144000" cy="5772150"/>
            <a:chOff x="0" y="1104398"/>
            <a:chExt cx="9144000" cy="5773003"/>
          </a:xfrm>
        </p:grpSpPr>
        <p:pic>
          <p:nvPicPr>
            <p:cNvPr id="54277" name="Picture 8"/>
            <p:cNvPicPr>
              <a:picLocks noChangeAspect="1" noChangeArrowheads="1"/>
            </p:cNvPicPr>
            <p:nvPr/>
          </p:nvPicPr>
          <p:blipFill>
            <a:blip r:embed="rId3">
              <a:extLst>
                <a:ext uri="{28A0092B-C50C-407E-A947-70E740481C1C}">
                  <a14:useLocalDpi xmlns:a14="http://schemas.microsoft.com/office/drawing/2010/main" val="0"/>
                </a:ext>
              </a:extLst>
            </a:blip>
            <a:srcRect t="1959" b="19122"/>
            <a:stretch>
              <a:fillRect/>
            </a:stretch>
          </p:blipFill>
          <p:spPr bwMode="auto">
            <a:xfrm>
              <a:off x="0" y="1104398"/>
              <a:ext cx="9144000" cy="577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redondeado"/>
            <p:cNvSpPr/>
            <p:nvPr/>
          </p:nvSpPr>
          <p:spPr bwMode="auto">
            <a:xfrm>
              <a:off x="179388" y="3801960"/>
              <a:ext cx="3240087" cy="2667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 name="1 Título"/>
          <p:cNvSpPr>
            <a:spLocks noGrp="1"/>
          </p:cNvSpPr>
          <p:nvPr>
            <p:ph type="title"/>
          </p:nvPr>
        </p:nvSpPr>
        <p:spPr>
          <a:xfrm>
            <a:off x="395288" y="115888"/>
            <a:ext cx="8734425" cy="739775"/>
          </a:xfrm>
        </p:spPr>
        <p:txBody>
          <a:bodyPr/>
          <a:lstStyle/>
          <a:p>
            <a:pPr>
              <a:defRPr/>
            </a:pPr>
            <a:r>
              <a:rPr lang="es-ES" sz="2800" dirty="0" smtClean="0">
                <a:solidFill>
                  <a:schemeClr val="accent2">
                    <a:lumMod val="75000"/>
                  </a:schemeClr>
                </a:solidFill>
              </a:rPr>
              <a:t>Fecha Renovación en el Formulario de receta (AP)</a:t>
            </a:r>
            <a:endParaRPr lang="es-ES" sz="2800" dirty="0">
              <a:solidFill>
                <a:schemeClr val="accent2">
                  <a:lumMod val="75000"/>
                </a:schemeClr>
              </a:solidFill>
            </a:endParaRPr>
          </a:p>
        </p:txBody>
      </p:sp>
      <p:sp>
        <p:nvSpPr>
          <p:cNvPr id="6" name="5 CuadroTexto"/>
          <p:cNvSpPr txBox="1"/>
          <p:nvPr/>
        </p:nvSpPr>
        <p:spPr>
          <a:xfrm>
            <a:off x="3635375" y="765175"/>
            <a:ext cx="5494338" cy="6094413"/>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defRPr/>
            </a:pPr>
            <a:r>
              <a:rPr lang="es-ES" sz="1600" dirty="0" smtClean="0"/>
              <a:t>FECHA RENOVACIÓN=CRÓNICA </a:t>
            </a:r>
          </a:p>
          <a:p>
            <a:pPr>
              <a:defRPr/>
            </a:pPr>
            <a:endParaRPr lang="es-ES" sz="1600" dirty="0"/>
          </a:p>
          <a:p>
            <a:pPr>
              <a:defRPr/>
            </a:pPr>
            <a:r>
              <a:rPr lang="es-ES" sz="1600" dirty="0" smtClean="0"/>
              <a:t>Paciente EN RECYL: </a:t>
            </a:r>
            <a:endParaRPr lang="es-ES" sz="1600" b="0" dirty="0" smtClean="0"/>
          </a:p>
          <a:p>
            <a:pPr algn="just">
              <a:defRPr/>
            </a:pPr>
            <a:r>
              <a:rPr lang="es-ES" sz="1600" b="0" dirty="0" smtClean="0"/>
              <a:t>Período de tiempo para el que permitimos </a:t>
            </a:r>
            <a:r>
              <a:rPr lang="es-ES" sz="1600" b="0" dirty="0"/>
              <a:t>dispensaciones </a:t>
            </a:r>
            <a:r>
              <a:rPr lang="es-ES" sz="1600" b="0" dirty="0" smtClean="0"/>
              <a:t>electrónicas de </a:t>
            </a:r>
            <a:r>
              <a:rPr lang="es-ES" sz="1600" b="0" dirty="0"/>
              <a:t>un </a:t>
            </a:r>
            <a:r>
              <a:rPr lang="es-ES" sz="1600" b="0" dirty="0" smtClean="0"/>
              <a:t>medicamento en </a:t>
            </a:r>
            <a:r>
              <a:rPr lang="es-ES" sz="1600" b="0" dirty="0"/>
              <a:t>la oficina de </a:t>
            </a:r>
            <a:r>
              <a:rPr lang="es-ES" sz="1600" b="0" dirty="0" smtClean="0"/>
              <a:t>farmacia sin necesidad de encuentro clínico previo.</a:t>
            </a:r>
          </a:p>
          <a:p>
            <a:pPr algn="just">
              <a:defRPr/>
            </a:pPr>
            <a:endParaRPr lang="es-ES" sz="1600" b="0" dirty="0"/>
          </a:p>
          <a:p>
            <a:pPr algn="just">
              <a:defRPr/>
            </a:pPr>
            <a:r>
              <a:rPr lang="es-ES" sz="1800" dirty="0" smtClean="0">
                <a:solidFill>
                  <a:srgbClr val="FFC000"/>
                </a:solidFill>
              </a:rPr>
              <a:t>En AP se limita </a:t>
            </a:r>
            <a:r>
              <a:rPr lang="es-ES" sz="1800" dirty="0">
                <a:solidFill>
                  <a:srgbClr val="FFC000"/>
                </a:solidFill>
              </a:rPr>
              <a:t>a la fecha en que </a:t>
            </a:r>
            <a:r>
              <a:rPr lang="es-ES" sz="1800" dirty="0" smtClean="0">
                <a:solidFill>
                  <a:srgbClr val="FFC000"/>
                </a:solidFill>
              </a:rPr>
              <a:t>se quiera verse </a:t>
            </a:r>
            <a:r>
              <a:rPr lang="es-ES" sz="1800" dirty="0">
                <a:solidFill>
                  <a:srgbClr val="FFC000"/>
                </a:solidFill>
              </a:rPr>
              <a:t>al paciente para controlar la medicación. </a:t>
            </a:r>
            <a:endParaRPr lang="es-ES" sz="1800" dirty="0" smtClean="0">
              <a:solidFill>
                <a:srgbClr val="FFC000"/>
              </a:solidFill>
            </a:endParaRPr>
          </a:p>
          <a:p>
            <a:pPr algn="just">
              <a:defRPr/>
            </a:pPr>
            <a:endParaRPr lang="es-ES" sz="1800" dirty="0" smtClean="0"/>
          </a:p>
          <a:p>
            <a:pPr algn="just">
              <a:defRPr/>
            </a:pPr>
            <a:r>
              <a:rPr lang="es-ES" sz="1600" dirty="0" smtClean="0"/>
              <a:t>Por </a:t>
            </a:r>
            <a:r>
              <a:rPr lang="es-ES" sz="1600" dirty="0"/>
              <a:t>defecto </a:t>
            </a:r>
            <a:r>
              <a:rPr lang="es-ES" sz="1600" b="0" dirty="0"/>
              <a:t>se calcula a partir del tiempo máximo de renovación</a:t>
            </a:r>
            <a:r>
              <a:rPr lang="es-ES" sz="1600" dirty="0"/>
              <a:t> (</a:t>
            </a:r>
            <a:r>
              <a:rPr lang="es-ES" sz="1600" dirty="0" smtClean="0"/>
              <a:t>TMR) </a:t>
            </a:r>
            <a:r>
              <a:rPr lang="es-ES" sz="1600" b="0" dirty="0" smtClean="0"/>
              <a:t>para cada producto.</a:t>
            </a:r>
          </a:p>
          <a:p>
            <a:pPr algn="just">
              <a:defRPr/>
            </a:pPr>
            <a:endParaRPr lang="es-ES" sz="1600" b="0" dirty="0"/>
          </a:p>
          <a:p>
            <a:pPr algn="just">
              <a:defRPr/>
            </a:pPr>
            <a:r>
              <a:rPr lang="es-ES" sz="1600" dirty="0" smtClean="0"/>
              <a:t>La FR es obligatoria si no hay Duración de tratamiento (=Fecha fin) o si ésta es SUPERIOR a 3 meses.</a:t>
            </a:r>
          </a:p>
          <a:p>
            <a:pPr algn="just">
              <a:defRPr/>
            </a:pPr>
            <a:endParaRPr lang="es-ES" sz="1600" dirty="0" smtClean="0"/>
          </a:p>
          <a:p>
            <a:pPr algn="just">
              <a:defRPr/>
            </a:pPr>
            <a:r>
              <a:rPr lang="es-ES" sz="1600" b="0" dirty="0" smtClean="0"/>
              <a:t>La FR siempre debe ser anterior a la Fecha fin.</a:t>
            </a:r>
          </a:p>
          <a:p>
            <a:pPr algn="just">
              <a:defRPr/>
            </a:pPr>
            <a:endParaRPr lang="es-ES" sz="1600" b="0" dirty="0" smtClean="0"/>
          </a:p>
          <a:p>
            <a:pPr algn="just">
              <a:defRPr/>
            </a:pPr>
            <a:r>
              <a:rPr lang="es-ES" sz="1600" b="0" dirty="0" smtClean="0"/>
              <a:t>Cuando se supera la FR en más de 30 días, la prescripción se cierra automáticamente y pasa a Reciente.</a:t>
            </a:r>
          </a:p>
          <a:p>
            <a:pPr algn="just">
              <a:defRPr/>
            </a:pPr>
            <a:endParaRPr lang="es-ES" sz="1600" b="0" dirty="0" smtClean="0"/>
          </a:p>
          <a:p>
            <a:pPr>
              <a:defRPr/>
            </a:pPr>
            <a:r>
              <a:rPr lang="es-ES" sz="1600" dirty="0" smtClean="0"/>
              <a:t>Paciente NO RECYL:</a:t>
            </a:r>
            <a:r>
              <a:rPr lang="es-ES" sz="1600" b="0" dirty="0" smtClean="0"/>
              <a:t> </a:t>
            </a:r>
          </a:p>
          <a:p>
            <a:pPr algn="l">
              <a:defRPr/>
            </a:pPr>
            <a:r>
              <a:rPr lang="es-ES" sz="1600" b="0" dirty="0" smtClean="0"/>
              <a:t>Sin efecto en dispensación. Cuando sea obligatoria, gestionar con TMR.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3">
            <a:extLst>
              <a:ext uri="{28A0092B-C50C-407E-A947-70E740481C1C}">
                <a14:useLocalDpi xmlns:a14="http://schemas.microsoft.com/office/drawing/2010/main" val="0"/>
              </a:ext>
            </a:extLst>
          </a:blip>
          <a:srcRect t="1959" b="25279"/>
          <a:stretch>
            <a:fillRect/>
          </a:stretch>
        </p:blipFill>
        <p:spPr bwMode="auto">
          <a:xfrm>
            <a:off x="0" y="1052513"/>
            <a:ext cx="9129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redondeado"/>
          <p:cNvSpPr/>
          <p:nvPr/>
        </p:nvSpPr>
        <p:spPr bwMode="auto">
          <a:xfrm>
            <a:off x="179388" y="3709988"/>
            <a:ext cx="3240087"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 name="1 Título"/>
          <p:cNvSpPr>
            <a:spLocks noGrp="1"/>
          </p:cNvSpPr>
          <p:nvPr>
            <p:ph type="title"/>
          </p:nvPr>
        </p:nvSpPr>
        <p:spPr>
          <a:xfrm>
            <a:off x="4763" y="52388"/>
            <a:ext cx="9355137" cy="739775"/>
          </a:xfrm>
        </p:spPr>
        <p:txBody>
          <a:bodyPr/>
          <a:lstStyle/>
          <a:p>
            <a:pPr>
              <a:defRPr/>
            </a:pPr>
            <a:r>
              <a:rPr lang="es-ES" sz="2800" dirty="0">
                <a:solidFill>
                  <a:schemeClr val="accent2">
                    <a:lumMod val="75000"/>
                  </a:schemeClr>
                </a:solidFill>
              </a:rPr>
              <a:t>Fecha </a:t>
            </a:r>
            <a:r>
              <a:rPr lang="es-ES" sz="2800" dirty="0" smtClean="0">
                <a:solidFill>
                  <a:schemeClr val="accent2">
                    <a:lumMod val="75000"/>
                  </a:schemeClr>
                </a:solidFill>
              </a:rPr>
              <a:t>Renovación en Formulario de receta (Hospital)</a:t>
            </a:r>
            <a:endParaRPr lang="es-ES" sz="2800" dirty="0">
              <a:solidFill>
                <a:schemeClr val="accent2">
                  <a:lumMod val="75000"/>
                </a:schemeClr>
              </a:solidFill>
            </a:endParaRPr>
          </a:p>
        </p:txBody>
      </p:sp>
      <p:sp>
        <p:nvSpPr>
          <p:cNvPr id="6" name="5 CuadroTexto"/>
          <p:cNvSpPr txBox="1"/>
          <p:nvPr/>
        </p:nvSpPr>
        <p:spPr>
          <a:xfrm>
            <a:off x="4356100" y="1025525"/>
            <a:ext cx="4773613" cy="5324535"/>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defRPr/>
            </a:pPr>
            <a:r>
              <a:rPr lang="es-ES" sz="1600" dirty="0" smtClean="0"/>
              <a:t>FECHA RENOVACIÓN=CRÓNICA </a:t>
            </a:r>
          </a:p>
          <a:p>
            <a:pPr>
              <a:defRPr/>
            </a:pPr>
            <a:endParaRPr lang="es-ES" sz="1600" dirty="0"/>
          </a:p>
          <a:p>
            <a:pPr>
              <a:defRPr/>
            </a:pPr>
            <a:r>
              <a:rPr lang="es-ES" sz="1600" dirty="0" smtClean="0"/>
              <a:t>Particularidades en hospital</a:t>
            </a:r>
            <a:endParaRPr lang="es-ES" sz="1600" b="0" dirty="0" smtClean="0"/>
          </a:p>
          <a:p>
            <a:pPr algn="just">
              <a:defRPr/>
            </a:pPr>
            <a:r>
              <a:rPr lang="es-ES" sz="1600" b="0" dirty="0" smtClean="0"/>
              <a:t> </a:t>
            </a:r>
          </a:p>
          <a:p>
            <a:pPr algn="l">
              <a:lnSpc>
                <a:spcPct val="150000"/>
              </a:lnSpc>
              <a:defRPr/>
            </a:pPr>
            <a:r>
              <a:rPr lang="es-ES" altLang="es-ES" sz="1800" dirty="0" smtClean="0">
                <a:solidFill>
                  <a:srgbClr val="FFC000"/>
                </a:solidFill>
              </a:rPr>
              <a:t>La FR </a:t>
            </a:r>
            <a:r>
              <a:rPr lang="es-ES" altLang="es-ES" sz="1800" dirty="0">
                <a:solidFill>
                  <a:srgbClr val="FFC000"/>
                </a:solidFill>
              </a:rPr>
              <a:t>no puede superior a </a:t>
            </a:r>
            <a:r>
              <a:rPr lang="es-ES" altLang="es-ES" sz="1800" dirty="0" smtClean="0">
                <a:solidFill>
                  <a:srgbClr val="FFC000"/>
                </a:solidFill>
              </a:rPr>
              <a:t>1 </a:t>
            </a:r>
            <a:r>
              <a:rPr lang="es-ES" altLang="es-ES" sz="1800" dirty="0">
                <a:solidFill>
                  <a:srgbClr val="FFC000"/>
                </a:solidFill>
              </a:rPr>
              <a:t>mes</a:t>
            </a:r>
            <a:r>
              <a:rPr lang="es-ES" altLang="es-ES" sz="1800" b="0" dirty="0">
                <a:solidFill>
                  <a:srgbClr val="FFC000"/>
                </a:solidFill>
              </a:rPr>
              <a:t> y el paciente deberá volver al médico de </a:t>
            </a:r>
            <a:r>
              <a:rPr lang="es-ES" altLang="es-ES" sz="1800" b="0" dirty="0" smtClean="0">
                <a:solidFill>
                  <a:srgbClr val="FFC000"/>
                </a:solidFill>
              </a:rPr>
              <a:t>Familia para </a:t>
            </a:r>
            <a:r>
              <a:rPr lang="es-ES" altLang="es-ES" sz="1800" b="0" dirty="0">
                <a:solidFill>
                  <a:srgbClr val="FFC000"/>
                </a:solidFill>
              </a:rPr>
              <a:t>que le renueve la prescripción</a:t>
            </a:r>
            <a:r>
              <a:rPr lang="es-ES" altLang="es-ES" sz="1800" b="0" dirty="0" smtClean="0">
                <a:solidFill>
                  <a:srgbClr val="FFC000"/>
                </a:solidFill>
              </a:rPr>
              <a:t>. </a:t>
            </a:r>
          </a:p>
          <a:p>
            <a:pPr algn="l">
              <a:lnSpc>
                <a:spcPct val="150000"/>
              </a:lnSpc>
              <a:defRPr/>
            </a:pPr>
            <a:r>
              <a:rPr lang="es-ES" altLang="es-ES" u="sng" dirty="0" smtClean="0">
                <a:solidFill>
                  <a:srgbClr val="FFC000"/>
                </a:solidFill>
              </a:rPr>
              <a:t>Excepciones:</a:t>
            </a:r>
          </a:p>
          <a:p>
            <a:pPr marL="285750" indent="-285750" algn="l">
              <a:lnSpc>
                <a:spcPct val="150000"/>
              </a:lnSpc>
              <a:buFont typeface="Arial" panose="020B0604020202020204" pitchFamily="34" charset="0"/>
              <a:buChar char="•"/>
              <a:defRPr/>
            </a:pPr>
            <a:r>
              <a:rPr lang="es-ES" altLang="es-ES" sz="1800" b="0" dirty="0" smtClean="0">
                <a:solidFill>
                  <a:srgbClr val="FFC000"/>
                </a:solidFill>
              </a:rPr>
              <a:t>Nefrólogos</a:t>
            </a:r>
            <a:r>
              <a:rPr lang="es-ES" altLang="es-ES" sz="1800" b="0" dirty="0">
                <a:solidFill>
                  <a:srgbClr val="FFC000"/>
                </a:solidFill>
              </a:rPr>
              <a:t>, que tienen el mismo perfil que </a:t>
            </a:r>
            <a:r>
              <a:rPr lang="es-ES" altLang="es-ES" sz="1800" b="0" dirty="0" smtClean="0">
                <a:solidFill>
                  <a:srgbClr val="FFC000"/>
                </a:solidFill>
              </a:rPr>
              <a:t>AP (FR hasta Tiempo Máximo de Renovación).</a:t>
            </a:r>
            <a:endParaRPr lang="es-ES" altLang="es-ES" sz="1800" b="0" dirty="0">
              <a:solidFill>
                <a:srgbClr val="FFC000"/>
              </a:solidFill>
            </a:endParaRPr>
          </a:p>
          <a:p>
            <a:pPr marL="285750" indent="-285750" algn="l">
              <a:lnSpc>
                <a:spcPct val="150000"/>
              </a:lnSpc>
              <a:buFont typeface="Arial" panose="020B0604020202020204" pitchFamily="34" charset="0"/>
              <a:buChar char="•"/>
              <a:defRPr/>
            </a:pPr>
            <a:r>
              <a:rPr lang="es-ES" altLang="es-ES" sz="1800" b="0" dirty="0" smtClean="0">
                <a:solidFill>
                  <a:srgbClr val="FFC000"/>
                </a:solidFill>
              </a:rPr>
              <a:t>Medicamentos </a:t>
            </a:r>
            <a:r>
              <a:rPr lang="es-ES" altLang="es-ES" sz="1800" b="0" dirty="0">
                <a:solidFill>
                  <a:srgbClr val="FFC000"/>
                </a:solidFill>
              </a:rPr>
              <a:t>Especial Control Médico (ECM), </a:t>
            </a:r>
            <a:r>
              <a:rPr lang="es-ES" altLang="es-ES" sz="1800" b="0" dirty="0" smtClean="0">
                <a:solidFill>
                  <a:srgbClr val="FFC000"/>
                </a:solidFill>
              </a:rPr>
              <a:t> permite una </a:t>
            </a:r>
            <a:r>
              <a:rPr lang="es-ES" altLang="es-ES" sz="1800" b="0" dirty="0">
                <a:solidFill>
                  <a:srgbClr val="FFC000"/>
                </a:solidFill>
              </a:rPr>
              <a:t>FR máxima de </a:t>
            </a:r>
            <a:r>
              <a:rPr lang="es-ES" altLang="es-ES" sz="1800" b="0" dirty="0" smtClean="0">
                <a:solidFill>
                  <a:srgbClr val="FFC000"/>
                </a:solidFill>
              </a:rPr>
              <a:t>hasta 3 </a:t>
            </a:r>
            <a:r>
              <a:rPr lang="es-ES" altLang="es-ES" sz="1800" b="0" dirty="0">
                <a:solidFill>
                  <a:srgbClr val="FFC000"/>
                </a:solidFill>
              </a:rPr>
              <a:t>meses</a:t>
            </a:r>
            <a:r>
              <a:rPr lang="es-ES" altLang="es-ES" sz="1800" b="0" dirty="0" smtClean="0">
                <a:solidFill>
                  <a:srgbClr val="FFC000"/>
                </a:solidFill>
              </a:rPr>
              <a:t>.</a:t>
            </a:r>
            <a:r>
              <a:rPr lang="es-ES" sz="1600" dirty="0" smtClean="0"/>
              <a:t> </a:t>
            </a:r>
            <a:endParaRPr lang="es-ES" sz="1600"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Acceso al MP a través de Jimena 3</a:t>
            </a:r>
            <a:endParaRPr lang="es-ES" dirty="0"/>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b="2882"/>
          <a:stretch>
            <a:fillRect/>
          </a:stretch>
        </p:blipFill>
        <p:spPr bwMode="auto">
          <a:xfrm>
            <a:off x="641350" y="773113"/>
            <a:ext cx="7750175" cy="602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63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Fecha Renovación y TMR (AP y </a:t>
            </a:r>
            <a:r>
              <a:rPr lang="es-ES" dirty="0" err="1"/>
              <a:t>N</a:t>
            </a:r>
            <a:r>
              <a:rPr lang="es-ES" dirty="0" err="1" smtClean="0"/>
              <a:t>efro</a:t>
            </a:r>
            <a:r>
              <a:rPr lang="es-ES" dirty="0" smtClean="0"/>
              <a:t>) </a:t>
            </a:r>
            <a:endParaRPr lang="es-ES" dirty="0"/>
          </a:p>
        </p:txBody>
      </p:sp>
      <p:grpSp>
        <p:nvGrpSpPr>
          <p:cNvPr id="56323" name="10 Grupo"/>
          <p:cNvGrpSpPr>
            <a:grpSpLocks/>
          </p:cNvGrpSpPr>
          <p:nvPr/>
        </p:nvGrpSpPr>
        <p:grpSpPr bwMode="auto">
          <a:xfrm>
            <a:off x="250825" y="3213100"/>
            <a:ext cx="8763000" cy="3459163"/>
            <a:chOff x="166961" y="3396663"/>
            <a:chExt cx="8900526" cy="3856094"/>
          </a:xfrm>
        </p:grpSpPr>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61" y="3396663"/>
              <a:ext cx="8900526" cy="385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8604725" y="5953825"/>
              <a:ext cx="359568" cy="791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8" name="17 CuadroTexto"/>
          <p:cNvSpPr txBox="1"/>
          <p:nvPr/>
        </p:nvSpPr>
        <p:spPr>
          <a:xfrm>
            <a:off x="188913" y="995363"/>
            <a:ext cx="8851900" cy="3138487"/>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lgn="l">
              <a:defRPr/>
            </a:pPr>
            <a:r>
              <a:rPr lang="es-ES" sz="1800" b="0" dirty="0" smtClean="0"/>
              <a:t>El </a:t>
            </a:r>
            <a:r>
              <a:rPr lang="es-ES" sz="1800" dirty="0" smtClean="0"/>
              <a:t>TMR</a:t>
            </a:r>
            <a:r>
              <a:rPr lang="es-ES" sz="1800" b="0" dirty="0" smtClean="0"/>
              <a:t> marca la distancia temporal entre la fecha de prescripción y la fecha de renovación. Depende:</a:t>
            </a:r>
            <a:endParaRPr lang="es-ES" sz="1800" b="0" dirty="0"/>
          </a:p>
          <a:p>
            <a:pPr marL="342900" indent="-342900" algn="l">
              <a:buFont typeface="Arial" panose="020B0604020202020204" pitchFamily="34" charset="0"/>
              <a:buChar char="•"/>
              <a:defRPr/>
            </a:pPr>
            <a:r>
              <a:rPr lang="es-ES" sz="1800" b="0" dirty="0"/>
              <a:t>Del tipo de </a:t>
            </a:r>
            <a:r>
              <a:rPr lang="es-ES" sz="1800" b="0" dirty="0" smtClean="0"/>
              <a:t>producto. La </a:t>
            </a:r>
            <a:r>
              <a:rPr lang="es-ES" sz="1800" b="0" dirty="0"/>
              <a:t>mayoría de los productos tienen un TMR de 12 meses, pero puede ser menor. </a:t>
            </a:r>
          </a:p>
          <a:p>
            <a:pPr marL="342900" indent="-342900" algn="l">
              <a:buFont typeface="Arial" panose="020B0604020202020204" pitchFamily="34" charset="0"/>
              <a:buChar char="•"/>
              <a:defRPr/>
            </a:pPr>
            <a:r>
              <a:rPr lang="es-ES" sz="1800" b="0" dirty="0"/>
              <a:t>Del perfil del médico </a:t>
            </a:r>
            <a:r>
              <a:rPr lang="es-ES" sz="1800" b="0" dirty="0" smtClean="0"/>
              <a:t>prescriptor. En </a:t>
            </a:r>
            <a:r>
              <a:rPr lang="es-ES" sz="1800" b="0" dirty="0"/>
              <a:t>hospital el TMR es de 1 mes (excepto 3 meses para ECM</a:t>
            </a:r>
            <a:r>
              <a:rPr lang="es-ES" sz="1800" b="0" dirty="0" smtClean="0"/>
              <a:t>).</a:t>
            </a:r>
          </a:p>
          <a:p>
            <a:pPr algn="l">
              <a:defRPr/>
            </a:pPr>
            <a:endParaRPr lang="es-ES" sz="1800" b="0" dirty="0" smtClean="0"/>
          </a:p>
          <a:p>
            <a:pPr algn="l">
              <a:defRPr/>
            </a:pPr>
            <a:r>
              <a:rPr lang="es-ES" sz="1800" b="0" dirty="0" smtClean="0"/>
              <a:t>No </a:t>
            </a:r>
            <a:r>
              <a:rPr lang="es-ES" sz="1800" b="0" dirty="0"/>
              <a:t>implica que </a:t>
            </a:r>
            <a:r>
              <a:rPr lang="es-ES" sz="1800" b="0" dirty="0" smtClean="0"/>
              <a:t>sea clínicamente correcto </a:t>
            </a:r>
            <a:r>
              <a:rPr lang="es-ES" sz="1800" b="0" dirty="0"/>
              <a:t>en todas las situaciones.</a:t>
            </a:r>
          </a:p>
          <a:p>
            <a:pPr algn="l">
              <a:defRPr/>
            </a:pPr>
            <a:endParaRPr lang="es-ES" sz="1800" b="0" dirty="0" smtClean="0"/>
          </a:p>
          <a:p>
            <a:pPr algn="l">
              <a:defRPr/>
            </a:pPr>
            <a:r>
              <a:rPr lang="es-ES" sz="1800" b="0" dirty="0" smtClean="0"/>
              <a:t>En el Formulario puede </a:t>
            </a:r>
            <a:r>
              <a:rPr lang="es-ES" sz="1800" b="0" dirty="0"/>
              <a:t>asumirse o adelantarse, dependiendo de la evolución del paciente y de su patología, pero nunca retrasarse</a:t>
            </a:r>
            <a:r>
              <a:rPr lang="es-ES" sz="1800" b="0" dirty="0" smtClean="0"/>
              <a:t>.</a:t>
            </a:r>
            <a:endParaRPr lang="es-ES" sz="1800" b="0" dirty="0"/>
          </a:p>
        </p:txBody>
      </p:sp>
    </p:spTree>
    <p:extLst>
      <p:ext uri="{BB962C8B-B14F-4D97-AF65-F5344CB8AC3E}">
        <p14:creationId xmlns:p14="http://schemas.microsoft.com/office/powerpoint/2010/main" val="1658584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10"/>
          <p:cNvPicPr>
            <a:picLocks noChangeAspect="1" noChangeArrowheads="1"/>
          </p:cNvPicPr>
          <p:nvPr/>
        </p:nvPicPr>
        <p:blipFill>
          <a:blip r:embed="rId3">
            <a:extLst>
              <a:ext uri="{28A0092B-C50C-407E-A947-70E740481C1C}">
                <a14:useLocalDpi xmlns:a14="http://schemas.microsoft.com/office/drawing/2010/main" val="0"/>
              </a:ext>
            </a:extLst>
          </a:blip>
          <a:srcRect t="1970" b="16454"/>
          <a:stretch>
            <a:fillRect/>
          </a:stretch>
        </p:blipFill>
        <p:spPr bwMode="auto">
          <a:xfrm>
            <a:off x="-1588" y="982663"/>
            <a:ext cx="9177338" cy="598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12" descr="C:\Documents and Settings\45686239M\Escritorio\para cambiar en presentacion del 16\36 Aviso informar f reno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1406525"/>
            <a:ext cx="5030787" cy="257175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11188" y="144463"/>
            <a:ext cx="8532812" cy="739775"/>
          </a:xfrm>
        </p:spPr>
        <p:txBody>
          <a:bodyPr/>
          <a:lstStyle/>
          <a:p>
            <a:pPr>
              <a:defRPr/>
            </a:pPr>
            <a:r>
              <a:rPr lang="es-ES" dirty="0" smtClean="0"/>
              <a:t>Incongruencias en las fechas del Formulario: Mensajes</a:t>
            </a:r>
            <a:endParaRPr lang="es-ES" dirty="0"/>
          </a:p>
        </p:txBody>
      </p:sp>
      <p:sp>
        <p:nvSpPr>
          <p:cNvPr id="11" name="10 CuadroTexto"/>
          <p:cNvSpPr txBox="1"/>
          <p:nvPr/>
        </p:nvSpPr>
        <p:spPr>
          <a:xfrm>
            <a:off x="5289550" y="1558925"/>
            <a:ext cx="3600450" cy="369888"/>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lgn="l">
              <a:defRPr/>
            </a:pPr>
            <a:r>
              <a:rPr lang="es-ES" sz="1800" dirty="0" smtClean="0"/>
              <a:t>2. Fecha fin superior a 3 meses</a:t>
            </a:r>
          </a:p>
        </p:txBody>
      </p:sp>
      <p:sp>
        <p:nvSpPr>
          <p:cNvPr id="13" name="12 CuadroTexto"/>
          <p:cNvSpPr txBox="1"/>
          <p:nvPr/>
        </p:nvSpPr>
        <p:spPr>
          <a:xfrm>
            <a:off x="15875" y="990600"/>
            <a:ext cx="4068763" cy="647700"/>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lgn="l">
              <a:defRPr/>
            </a:pPr>
            <a:r>
              <a:rPr lang="es-ES" sz="1800" dirty="0" smtClean="0"/>
              <a:t>1. Sin </a:t>
            </a:r>
            <a:r>
              <a:rPr lang="es-ES" sz="1800" dirty="0"/>
              <a:t>f</a:t>
            </a:r>
            <a:r>
              <a:rPr lang="es-ES" sz="1800" dirty="0" smtClean="0"/>
              <a:t>echas: </a:t>
            </a:r>
            <a:r>
              <a:rPr lang="es-ES" sz="1800" b="0" dirty="0" smtClean="0"/>
              <a:t>Introducir fecha fin y/o </a:t>
            </a:r>
          </a:p>
          <a:p>
            <a:pPr algn="l">
              <a:defRPr/>
            </a:pPr>
            <a:r>
              <a:rPr lang="es-ES" sz="1800" b="0" dirty="0" smtClean="0"/>
              <a:t>fecha de renovación</a:t>
            </a:r>
          </a:p>
        </p:txBody>
      </p:sp>
      <p:pic>
        <p:nvPicPr>
          <p:cNvPr id="57351" name="Picture 13" descr="C:\Documents and Settings\45686239M\Escritorio\para cambiar en presentacion del 16\36 Aviso fecha renoav posteior a f fin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988" y="3997325"/>
            <a:ext cx="5694362" cy="296068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5316538" y="4011613"/>
            <a:ext cx="3708400" cy="646112"/>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lgn="l">
              <a:defRPr/>
            </a:pPr>
            <a:r>
              <a:rPr lang="es-ES" sz="1800" dirty="0" smtClean="0"/>
              <a:t>3. Fecha renovación posterior a fecha fin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115888"/>
            <a:ext cx="8281987" cy="739775"/>
          </a:xfrm>
        </p:spPr>
        <p:txBody>
          <a:bodyPr/>
          <a:lstStyle/>
          <a:p>
            <a:pPr>
              <a:defRPr/>
            </a:pPr>
            <a:r>
              <a:rPr lang="es-ES" dirty="0" smtClean="0"/>
              <a:t>Las Fechas en el Plan terapéutico</a:t>
            </a:r>
            <a:endParaRPr lang="es-ES" dirty="0"/>
          </a:p>
        </p:txBody>
      </p:sp>
      <p:sp>
        <p:nvSpPr>
          <p:cNvPr id="4" name="3 Marcador de contenido"/>
          <p:cNvSpPr>
            <a:spLocks noGrp="1"/>
          </p:cNvSpPr>
          <p:nvPr>
            <p:ph idx="1"/>
          </p:nvPr>
        </p:nvSpPr>
        <p:spPr>
          <a:xfrm>
            <a:off x="457200" y="1981200"/>
            <a:ext cx="8229600" cy="4616450"/>
          </a:xfrm>
        </p:spPr>
        <p:txBody>
          <a:bodyPr/>
          <a:lstStyle/>
          <a:p>
            <a:pPr>
              <a:defRPr/>
            </a:pPr>
            <a:endParaRPr lang="es-ES" dirty="0" smtClean="0"/>
          </a:p>
          <a:p>
            <a:pPr>
              <a:defRPr/>
            </a:pPr>
            <a:endParaRPr lang="es-ES" dirty="0"/>
          </a:p>
          <a:p>
            <a:pPr>
              <a:defRPr/>
            </a:pPr>
            <a:endParaRPr lang="es-ES" dirty="0" smtClean="0"/>
          </a:p>
          <a:p>
            <a:pPr>
              <a:defRPr/>
            </a:pPr>
            <a:endParaRPr lang="es-ES" dirty="0"/>
          </a:p>
          <a:p>
            <a:pPr>
              <a:defRPr/>
            </a:pPr>
            <a:endParaRPr lang="es-ES" dirty="0" smtClean="0"/>
          </a:p>
          <a:p>
            <a:pPr>
              <a:defRPr/>
            </a:pPr>
            <a:endParaRPr lang="es-ES" dirty="0"/>
          </a:p>
          <a:p>
            <a:pPr marL="0" indent="0">
              <a:buFontTx/>
              <a:buNone/>
              <a:defRPr/>
            </a:pPr>
            <a:endParaRPr lang="es-ES" dirty="0"/>
          </a:p>
        </p:txBody>
      </p:sp>
      <p:grpSp>
        <p:nvGrpSpPr>
          <p:cNvPr id="58372" name="2 Grupo"/>
          <p:cNvGrpSpPr>
            <a:grpSpLocks/>
          </p:cNvGrpSpPr>
          <p:nvPr/>
        </p:nvGrpSpPr>
        <p:grpSpPr bwMode="auto">
          <a:xfrm>
            <a:off x="163513" y="908050"/>
            <a:ext cx="8832850" cy="5840413"/>
            <a:chOff x="163776" y="1044514"/>
            <a:chExt cx="8832304" cy="5840870"/>
          </a:xfrm>
        </p:grpSpPr>
        <p:pic>
          <p:nvPicPr>
            <p:cNvPr id="58373" name="Picture 8"/>
            <p:cNvPicPr>
              <a:picLocks noChangeAspect="1" noChangeArrowheads="1"/>
            </p:cNvPicPr>
            <p:nvPr/>
          </p:nvPicPr>
          <p:blipFill>
            <a:blip r:embed="rId3">
              <a:extLst>
                <a:ext uri="{28A0092B-C50C-407E-A947-70E740481C1C}">
                  <a14:useLocalDpi xmlns:a14="http://schemas.microsoft.com/office/drawing/2010/main" val="0"/>
                </a:ext>
              </a:extLst>
            </a:blip>
            <a:srcRect t="1971" b="15366"/>
            <a:stretch>
              <a:fillRect/>
            </a:stretch>
          </p:blipFill>
          <p:spPr bwMode="auto">
            <a:xfrm>
              <a:off x="163776" y="1044514"/>
              <a:ext cx="8832304" cy="584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760955" y="1916120"/>
              <a:ext cx="3097021" cy="4802563"/>
            </a:xfrm>
            <a:prstGeom prst="rect">
              <a:avLst/>
            </a:prstGeom>
            <a:solidFill>
              <a:schemeClr val="accent6">
                <a:lumMod val="75000"/>
              </a:schemeClr>
            </a:solidFill>
            <a:ln>
              <a:noFill/>
            </a:ln>
          </p:spPr>
          <p:txBody>
            <a:bodyPr>
              <a:spAutoFit/>
            </a:bodyPr>
            <a:lstStyle>
              <a:defPPr>
                <a:defRPr lang="es-ES"/>
              </a:defPPr>
              <a:lvl1pPr algn="ctr">
                <a:defRPr sz="2000" b="1">
                  <a:solidFill>
                    <a:schemeClr val="bg1"/>
                  </a:solidFill>
                </a:defRPr>
              </a:lvl1pPr>
            </a:lstStyle>
            <a:p>
              <a:pPr algn="l">
                <a:defRPr/>
              </a:pPr>
              <a:r>
                <a:rPr lang="es-ES" sz="1800" b="0" dirty="0" smtClean="0"/>
                <a:t>La Fecha fin </a:t>
              </a:r>
              <a:r>
                <a:rPr lang="es-ES" sz="1800" b="0" dirty="0"/>
                <a:t> </a:t>
              </a:r>
              <a:r>
                <a:rPr lang="es-ES" sz="1800" b="0" dirty="0" smtClean="0"/>
                <a:t>(en negro) y la Duración aparecen sólo cuando no hay Fecha </a:t>
              </a:r>
              <a:r>
                <a:rPr lang="es-ES" sz="1800" b="0" dirty="0"/>
                <a:t>de </a:t>
              </a:r>
              <a:r>
                <a:rPr lang="es-ES" sz="1800" b="0" dirty="0" smtClean="0"/>
                <a:t>renovación. </a:t>
              </a:r>
              <a:endParaRPr lang="es-ES" sz="1800" b="0" dirty="0"/>
            </a:p>
            <a:p>
              <a:pPr algn="l">
                <a:defRPr/>
              </a:pPr>
              <a:endParaRPr lang="es-ES" sz="1800" b="0" dirty="0"/>
            </a:p>
            <a:p>
              <a:pPr algn="l">
                <a:defRPr/>
              </a:pPr>
              <a:r>
                <a:rPr lang="es-ES" sz="1800" b="0" dirty="0"/>
                <a:t>Cuando hay Fecha de renovación, </a:t>
              </a:r>
              <a:r>
                <a:rPr lang="es-ES" sz="1800" b="0" dirty="0" smtClean="0"/>
                <a:t>esta aparece </a:t>
              </a:r>
              <a:r>
                <a:rPr lang="es-ES" sz="1800" b="0" dirty="0"/>
                <a:t>con diferentes colores (verde, naranja y rojo) según </a:t>
              </a:r>
              <a:r>
                <a:rPr lang="es-ES" sz="1800" b="0" dirty="0" smtClean="0"/>
                <a:t>el tiempo que falta hasta la renovación, y se indica </a:t>
              </a:r>
              <a:r>
                <a:rPr lang="es-ES" sz="1800" b="0" dirty="0"/>
                <a:t>“Crónica</a:t>
              </a:r>
              <a:r>
                <a:rPr lang="es-ES" sz="1800" b="0" dirty="0" smtClean="0"/>
                <a:t>”. </a:t>
              </a:r>
            </a:p>
            <a:p>
              <a:pPr algn="l">
                <a:defRPr/>
              </a:pPr>
              <a:endParaRPr lang="es-ES" sz="1800" b="0" dirty="0" smtClean="0"/>
            </a:p>
            <a:p>
              <a:pPr algn="l">
                <a:defRPr/>
              </a:pPr>
              <a:r>
                <a:rPr lang="es-ES" sz="1800" b="0" dirty="0"/>
                <a:t>El </a:t>
              </a:r>
              <a:r>
                <a:rPr lang="es-ES" sz="1800" b="0" dirty="0" smtClean="0"/>
                <a:t>médico establece </a:t>
              </a:r>
              <a:r>
                <a:rPr lang="es-ES" sz="1800" b="0" dirty="0"/>
                <a:t>si la prescripción es “Crónica” informando la Fecha de </a:t>
              </a:r>
              <a:r>
                <a:rPr lang="es-ES" sz="1800" b="0" dirty="0" smtClean="0"/>
                <a:t>renovación.</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Pantalla del Plan terapéutico</a:t>
            </a:r>
            <a:endParaRPr lang="es-ES" dirty="0"/>
          </a:p>
        </p:txBody>
      </p:sp>
      <p:pic>
        <p:nvPicPr>
          <p:cNvPr id="61443" name="Picture 5"/>
          <p:cNvPicPr>
            <a:picLocks noChangeAspect="1" noChangeArrowheads="1"/>
          </p:cNvPicPr>
          <p:nvPr/>
        </p:nvPicPr>
        <p:blipFill>
          <a:blip r:embed="rId2">
            <a:extLst>
              <a:ext uri="{28A0092B-C50C-407E-A947-70E740481C1C}">
                <a14:useLocalDpi xmlns:a14="http://schemas.microsoft.com/office/drawing/2010/main" val="0"/>
              </a:ext>
            </a:extLst>
          </a:blip>
          <a:srcRect b="12772"/>
          <a:stretch>
            <a:fillRect/>
          </a:stretch>
        </p:blipFill>
        <p:spPr bwMode="auto">
          <a:xfrm>
            <a:off x="468313" y="1006475"/>
            <a:ext cx="8351837"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a:spLocks noGrp="1"/>
          </p:cNvSpPr>
          <p:nvPr>
            <p:ph type="title"/>
          </p:nvPr>
        </p:nvSpPr>
        <p:spPr>
          <a:xfrm>
            <a:off x="755650" y="115888"/>
            <a:ext cx="8208963" cy="739775"/>
          </a:xfrm>
        </p:spPr>
        <p:txBody>
          <a:bodyPr/>
          <a:lstStyle/>
          <a:p>
            <a:pPr>
              <a:defRPr/>
            </a:pPr>
            <a:r>
              <a:rPr lang="es-ES" dirty="0" smtClean="0"/>
              <a:t>Pantalla de Búsqueda avanzada</a:t>
            </a:r>
            <a:endParaRPr lang="es-ES" dirty="0"/>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b="48787"/>
          <a:stretch>
            <a:fillRect/>
          </a:stretch>
        </p:blipFill>
        <p:spPr bwMode="auto">
          <a:xfrm>
            <a:off x="177800" y="1436688"/>
            <a:ext cx="8820150" cy="361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60388" y="115888"/>
            <a:ext cx="8604250" cy="812800"/>
          </a:xfrm>
        </p:spPr>
        <p:txBody>
          <a:bodyPr/>
          <a:lstStyle/>
          <a:p>
            <a:pPr>
              <a:buClr>
                <a:schemeClr val="bg2"/>
              </a:buClr>
              <a:buSzPct val="85000"/>
              <a:defRPr/>
            </a:pPr>
            <a:r>
              <a:rPr lang="es-ES" altLang="es-ES" dirty="0" smtClean="0"/>
              <a:t>Sistema de receta </a:t>
            </a:r>
            <a:r>
              <a:rPr lang="es-ES" altLang="es-ES" dirty="0"/>
              <a:t>electrónica (RE)</a:t>
            </a:r>
            <a:endParaRPr lang="es-ES" dirty="0"/>
          </a:p>
        </p:txBody>
      </p:sp>
      <p:pic>
        <p:nvPicPr>
          <p:cNvPr id="6147"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33600"/>
            <a:ext cx="8507412"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1 CuadroTexto"/>
          <p:cNvSpPr txBox="1">
            <a:spLocks noChangeArrowheads="1"/>
          </p:cNvSpPr>
          <p:nvPr/>
        </p:nvSpPr>
        <p:spPr bwMode="auto">
          <a:xfrm>
            <a:off x="468313" y="981075"/>
            <a:ext cx="85074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bg2"/>
              </a:buClr>
              <a:buSzPct val="85000"/>
              <a:buChar char="•"/>
              <a:defRPr sz="3200">
                <a:solidFill>
                  <a:srgbClr val="000099"/>
                </a:solidFill>
                <a:latin typeface="Arial" charset="0"/>
              </a:defRPr>
            </a:lvl1pPr>
            <a:lvl2pPr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marL="0" lvl="1" eaLnBrk="1" hangingPunct="1">
              <a:spcBef>
                <a:spcPct val="0"/>
              </a:spcBef>
              <a:buClrTx/>
              <a:buSzTx/>
              <a:buFontTx/>
              <a:buNone/>
            </a:pPr>
            <a:r>
              <a:rPr lang="es-ES" altLang="es-ES" sz="1800">
                <a:solidFill>
                  <a:schemeClr val="tx1"/>
                </a:solidFill>
              </a:rPr>
              <a:t>El sistema de receta electrónica (RE) está formado por el conjunto de elementos que intervienen en el proceso de prescripción, dispensación, facturación y explotación de las recetas electrónicas.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755650" y="241300"/>
            <a:ext cx="7786688" cy="739775"/>
          </a:xfrm>
        </p:spPr>
        <p:txBody>
          <a:bodyPr/>
          <a:lstStyle/>
          <a:p>
            <a:pPr>
              <a:defRPr/>
            </a:pPr>
            <a:r>
              <a:rPr lang="es-ES" altLang="es-ES" dirty="0"/>
              <a:t>Sistema de receta electrónica (RE)</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25195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17563" y="241300"/>
            <a:ext cx="7786687" cy="739775"/>
          </a:xfrm>
        </p:spPr>
        <p:txBody>
          <a:bodyPr/>
          <a:lstStyle/>
          <a:p>
            <a:pPr>
              <a:defRPr/>
            </a:pPr>
            <a:r>
              <a:rPr lang="es-ES" dirty="0"/>
              <a:t>Prescripción en RE</a:t>
            </a:r>
          </a:p>
        </p:txBody>
      </p:sp>
      <p:sp>
        <p:nvSpPr>
          <p:cNvPr id="69635" name="2 Marcador de contenido"/>
          <p:cNvSpPr>
            <a:spLocks noGrp="1"/>
          </p:cNvSpPr>
          <p:nvPr>
            <p:ph idx="1"/>
          </p:nvPr>
        </p:nvSpPr>
        <p:spPr>
          <a:xfrm>
            <a:off x="251520" y="908720"/>
            <a:ext cx="8578850" cy="5760640"/>
          </a:xfrm>
        </p:spPr>
        <p:txBody>
          <a:bodyPr/>
          <a:lstStyle/>
          <a:p>
            <a:pPr marL="914400" lvl="1" indent="-514350">
              <a:spcBef>
                <a:spcPct val="0"/>
              </a:spcBef>
              <a:buClr>
                <a:srgbClr val="2B1C62"/>
              </a:buClr>
              <a:buSzPct val="88000"/>
              <a:buFontTx/>
              <a:buAutoNum type="arabicParenR"/>
            </a:pPr>
            <a:r>
              <a:rPr lang="es-ES" altLang="es-ES" sz="2200" b="1" dirty="0" smtClean="0"/>
              <a:t>Identificación</a:t>
            </a:r>
            <a:r>
              <a:rPr lang="es-ES" altLang="es-ES" sz="2200" dirty="0" smtClean="0"/>
              <a:t> del médico y del paciente en centro de salud o consultorio.</a:t>
            </a:r>
          </a:p>
          <a:p>
            <a:pPr marL="914400" lvl="1" indent="-514350">
              <a:spcBef>
                <a:spcPct val="0"/>
              </a:spcBef>
              <a:buClr>
                <a:srgbClr val="2B1C62"/>
              </a:buClr>
              <a:buSzPct val="88000"/>
              <a:buFontTx/>
              <a:buAutoNum type="arabicParenR"/>
            </a:pPr>
            <a:endParaRPr lang="es-ES" altLang="es-ES" sz="2200" dirty="0" smtClean="0"/>
          </a:p>
          <a:p>
            <a:pPr marL="914400" lvl="1" indent="-514350">
              <a:spcBef>
                <a:spcPct val="0"/>
              </a:spcBef>
              <a:buClr>
                <a:srgbClr val="2B1C62"/>
              </a:buClr>
              <a:buSzPct val="88000"/>
              <a:buFontTx/>
              <a:buAutoNum type="arabicParenR"/>
            </a:pPr>
            <a:r>
              <a:rPr lang="es-ES" altLang="es-ES" sz="2200" b="1" dirty="0" smtClean="0"/>
              <a:t>Prescripción</a:t>
            </a:r>
            <a:r>
              <a:rPr lang="es-ES" altLang="es-ES" sz="2200" dirty="0" smtClean="0"/>
              <a:t> o modificación de la misma.</a:t>
            </a:r>
          </a:p>
          <a:p>
            <a:pPr marL="914400" lvl="1" indent="-514350">
              <a:spcBef>
                <a:spcPct val="0"/>
              </a:spcBef>
              <a:buClr>
                <a:srgbClr val="2B1C62"/>
              </a:buClr>
              <a:buSzPct val="88000"/>
              <a:buFontTx/>
              <a:buAutoNum type="arabicParenR"/>
            </a:pPr>
            <a:endParaRPr lang="es-ES" altLang="es-ES" sz="2200" dirty="0"/>
          </a:p>
          <a:p>
            <a:pPr marL="914400" lvl="1" indent="-514350">
              <a:spcBef>
                <a:spcPct val="0"/>
              </a:spcBef>
              <a:buClr>
                <a:srgbClr val="2B1C62"/>
              </a:buClr>
              <a:buSzPct val="88000"/>
              <a:buFontTx/>
              <a:buAutoNum type="arabicParenR"/>
            </a:pPr>
            <a:r>
              <a:rPr lang="es-ES" altLang="es-ES" sz="2200" dirty="0" smtClean="0"/>
              <a:t>Sistema: generación de un “crédito” y establecimiento de la cadencia de dispensación en función de la pauta posológica, el tamaño del envase y la duración del tratamiento (</a:t>
            </a:r>
            <a:r>
              <a:rPr lang="es-ES" altLang="es-ES" sz="2200" b="1" dirty="0" smtClean="0"/>
              <a:t>cronograma de dispensación</a:t>
            </a:r>
            <a:r>
              <a:rPr lang="es-ES" altLang="es-ES" sz="2200" dirty="0" smtClean="0"/>
              <a:t>).</a:t>
            </a:r>
          </a:p>
          <a:p>
            <a:pPr marL="914400" lvl="1" indent="-514350">
              <a:spcBef>
                <a:spcPct val="0"/>
              </a:spcBef>
              <a:buClr>
                <a:srgbClr val="2B1C62"/>
              </a:buClr>
              <a:buSzPct val="88000"/>
              <a:buFontTx/>
              <a:buAutoNum type="arabicParenR"/>
            </a:pPr>
            <a:endParaRPr lang="es-ES" altLang="es-ES" sz="2200" dirty="0" smtClean="0"/>
          </a:p>
          <a:p>
            <a:pPr marL="914400" lvl="1" indent="-514350">
              <a:spcBef>
                <a:spcPct val="0"/>
              </a:spcBef>
              <a:buClr>
                <a:srgbClr val="2B1C62"/>
              </a:buClr>
              <a:buSzPct val="88000"/>
              <a:buFontTx/>
              <a:buAutoNum type="arabicParenR"/>
            </a:pPr>
            <a:r>
              <a:rPr lang="es-ES_tradnl" altLang="es-ES" sz="2200" b="1" dirty="0" smtClean="0"/>
              <a:t>Firma electrónica </a:t>
            </a:r>
            <a:r>
              <a:rPr lang="es-ES_tradnl" altLang="es-ES" sz="2200" dirty="0" smtClean="0"/>
              <a:t>de la prescripción, si el                         centro es </a:t>
            </a:r>
            <a:r>
              <a:rPr lang="es-ES_tradnl" altLang="es-ES" sz="2200" dirty="0" err="1" smtClean="0"/>
              <a:t>Recyl</a:t>
            </a:r>
            <a:r>
              <a:rPr lang="es-ES_tradnl" altLang="es-ES" sz="2200" dirty="0" smtClean="0"/>
              <a:t>.</a:t>
            </a:r>
          </a:p>
          <a:p>
            <a:pPr marL="914400" lvl="1" indent="-514350">
              <a:spcBef>
                <a:spcPct val="0"/>
              </a:spcBef>
              <a:buClr>
                <a:srgbClr val="2B1C62"/>
              </a:buClr>
              <a:buSzPct val="88000"/>
              <a:buFontTx/>
              <a:buAutoNum type="arabicParenR"/>
            </a:pPr>
            <a:endParaRPr lang="es-ES_tradnl" altLang="es-ES" sz="2200" dirty="0" smtClean="0"/>
          </a:p>
          <a:p>
            <a:pPr marL="914400" lvl="1" indent="-514350">
              <a:spcBef>
                <a:spcPct val="0"/>
              </a:spcBef>
              <a:buClr>
                <a:srgbClr val="2B1C62"/>
              </a:buClr>
              <a:buSzPct val="88000"/>
              <a:buFontTx/>
              <a:buAutoNum type="arabicParenR"/>
            </a:pPr>
            <a:r>
              <a:rPr lang="es-ES" altLang="es-ES" sz="2200" dirty="0" smtClean="0"/>
              <a:t>Emisión y </a:t>
            </a:r>
            <a:r>
              <a:rPr lang="es-ES" altLang="es-ES" sz="2200" b="1" dirty="0" smtClean="0"/>
              <a:t>entrega obligatoria de hoja de          medicación </a:t>
            </a:r>
            <a:r>
              <a:rPr lang="es-ES" altLang="es-ES" sz="2200" dirty="0" smtClean="0"/>
              <a:t>para el paciente.</a:t>
            </a:r>
          </a:p>
          <a:p>
            <a:pPr marL="914400" lvl="1" indent="-514350">
              <a:spcBef>
                <a:spcPct val="0"/>
              </a:spcBef>
              <a:buClr>
                <a:srgbClr val="2B1C62"/>
              </a:buClr>
              <a:buSzPct val="88000"/>
              <a:buFontTx/>
              <a:buAutoNum type="arabicParenR"/>
            </a:pPr>
            <a:endParaRPr lang="es-ES" altLang="es-ES" sz="2200" dirty="0" smtClean="0"/>
          </a:p>
          <a:p>
            <a:pPr marL="914400" lvl="1" indent="-514350">
              <a:spcBef>
                <a:spcPct val="0"/>
              </a:spcBef>
              <a:buClr>
                <a:srgbClr val="2B1C62"/>
              </a:buClr>
              <a:buSzPct val="88000"/>
              <a:buFontTx/>
              <a:buAutoNum type="arabicParenR"/>
            </a:pPr>
            <a:r>
              <a:rPr lang="es-ES" altLang="es-ES" sz="2200" dirty="0" smtClean="0"/>
              <a:t>Información al paciente.</a:t>
            </a:r>
          </a:p>
        </p:txBody>
      </p:sp>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933825"/>
            <a:ext cx="20193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46125" y="241300"/>
            <a:ext cx="7786688" cy="739775"/>
          </a:xfrm>
        </p:spPr>
        <p:txBody>
          <a:bodyPr/>
          <a:lstStyle/>
          <a:p>
            <a:pPr>
              <a:defRPr/>
            </a:pPr>
            <a:r>
              <a:rPr lang="es-ES" dirty="0"/>
              <a:t>Dispensación en RE</a:t>
            </a:r>
          </a:p>
        </p:txBody>
      </p:sp>
      <p:sp>
        <p:nvSpPr>
          <p:cNvPr id="70659" name="2 Marcador de contenido"/>
          <p:cNvSpPr>
            <a:spLocks noGrp="1"/>
          </p:cNvSpPr>
          <p:nvPr>
            <p:ph idx="1"/>
          </p:nvPr>
        </p:nvSpPr>
        <p:spPr>
          <a:xfrm>
            <a:off x="467544" y="1052736"/>
            <a:ext cx="8578850" cy="3887788"/>
          </a:xfrm>
        </p:spPr>
        <p:txBody>
          <a:bodyPr/>
          <a:lstStyle/>
          <a:p>
            <a:pPr marL="914400" lvl="1" indent="-457200">
              <a:lnSpc>
                <a:spcPct val="150000"/>
              </a:lnSpc>
              <a:spcBef>
                <a:spcPct val="0"/>
              </a:spcBef>
              <a:buClr>
                <a:srgbClr val="436D57"/>
              </a:buClr>
              <a:buSzPct val="87000"/>
              <a:buFontTx/>
              <a:buAutoNum type="arabicPeriod"/>
            </a:pPr>
            <a:r>
              <a:rPr lang="es-ES" altLang="es-ES" sz="2400" dirty="0" smtClean="0"/>
              <a:t>Identificación del farmacéutico y de la OF</a:t>
            </a:r>
          </a:p>
          <a:p>
            <a:pPr marL="914400" lvl="1" indent="-457200">
              <a:lnSpc>
                <a:spcPct val="150000"/>
              </a:lnSpc>
              <a:spcBef>
                <a:spcPct val="0"/>
              </a:spcBef>
              <a:buClr>
                <a:srgbClr val="436D57"/>
              </a:buClr>
              <a:buSzPct val="87000"/>
              <a:buFontTx/>
              <a:buAutoNum type="arabicPeriod"/>
            </a:pPr>
            <a:r>
              <a:rPr lang="es-ES" altLang="es-ES" sz="2400" dirty="0" smtClean="0"/>
              <a:t>Identificación del paciente en la OF mediante lectura de su banda de su Tarjeta sanitaria (TIS) </a:t>
            </a:r>
          </a:p>
          <a:p>
            <a:pPr marL="914400" lvl="1" indent="-457200">
              <a:lnSpc>
                <a:spcPct val="150000"/>
              </a:lnSpc>
              <a:spcBef>
                <a:spcPct val="0"/>
              </a:spcBef>
              <a:buClr>
                <a:srgbClr val="436D57"/>
              </a:buClr>
              <a:buSzPct val="87000"/>
              <a:buFontTx/>
              <a:buAutoNum type="arabicPeriod"/>
            </a:pPr>
            <a:r>
              <a:rPr lang="es-ES" altLang="es-ES" sz="2400" dirty="0" smtClean="0"/>
              <a:t>Acceso a los productos dispensables</a:t>
            </a:r>
          </a:p>
          <a:p>
            <a:pPr marL="914400" lvl="1" indent="-457200">
              <a:lnSpc>
                <a:spcPct val="150000"/>
              </a:lnSpc>
              <a:spcBef>
                <a:spcPct val="0"/>
              </a:spcBef>
              <a:buClr>
                <a:srgbClr val="436D57"/>
              </a:buClr>
              <a:buSzPct val="87000"/>
              <a:buFontTx/>
              <a:buAutoNum type="arabicPeriod"/>
            </a:pPr>
            <a:r>
              <a:rPr lang="es-ES" altLang="es-ES" sz="2400" dirty="0" smtClean="0"/>
              <a:t>Acceso al tratamiento activo del paciente e información adicional (si requiere)</a:t>
            </a:r>
          </a:p>
          <a:p>
            <a:pPr marL="914400" lvl="1" indent="-457200">
              <a:lnSpc>
                <a:spcPct val="150000"/>
              </a:lnSpc>
              <a:spcBef>
                <a:spcPct val="0"/>
              </a:spcBef>
              <a:buClr>
                <a:srgbClr val="436D57"/>
              </a:buClr>
              <a:buSzPct val="87000"/>
              <a:buFontTx/>
              <a:buAutoNum type="arabicPeriod"/>
            </a:pPr>
            <a:r>
              <a:rPr lang="es-ES" altLang="es-ES" sz="2400" dirty="0" smtClean="0"/>
              <a:t>Dispensación, validación y registro</a:t>
            </a:r>
          </a:p>
          <a:p>
            <a:pPr marL="914400" lvl="1" indent="-457200">
              <a:lnSpc>
                <a:spcPct val="150000"/>
              </a:lnSpc>
              <a:spcBef>
                <a:spcPct val="0"/>
              </a:spcBef>
              <a:buClr>
                <a:srgbClr val="436D57"/>
              </a:buClr>
              <a:buSzPct val="87000"/>
              <a:buFontTx/>
              <a:buAutoNum type="arabicPeriod"/>
            </a:pPr>
            <a:r>
              <a:rPr lang="es-ES" altLang="es-ES" sz="2400" dirty="0" smtClean="0"/>
              <a:t>Firma de la dispensación</a:t>
            </a:r>
          </a:p>
          <a:p>
            <a:pPr marL="0" indent="0">
              <a:buFontTx/>
              <a:buNone/>
            </a:pPr>
            <a:endParaRPr lang="es-ES" altLang="es-ES" sz="2800" dirty="0" smtClean="0"/>
          </a:p>
          <a:p>
            <a:pPr marL="0" indent="0">
              <a:buFontTx/>
              <a:buNone/>
            </a:pPr>
            <a:endParaRPr lang="es-ES" altLang="es-ES" sz="1800" dirty="0" smtClean="0"/>
          </a:p>
        </p:txBody>
      </p:sp>
      <p:sp>
        <p:nvSpPr>
          <p:cNvPr id="70660" name="3 CuadroTexto"/>
          <p:cNvSpPr txBox="1">
            <a:spLocks noChangeArrowheads="1"/>
          </p:cNvSpPr>
          <p:nvPr/>
        </p:nvSpPr>
        <p:spPr bwMode="auto">
          <a:xfrm>
            <a:off x="323850" y="5732463"/>
            <a:ext cx="8496300" cy="985837"/>
          </a:xfrm>
          <a:prstGeom prst="rect">
            <a:avLst/>
          </a:prstGeom>
          <a:solidFill>
            <a:srgbClr val="CCFF99"/>
          </a:solidFill>
          <a:ln w="38100">
            <a:solidFill>
              <a:srgbClr val="00B050">
                <a:alpha val="69019"/>
              </a:srgbClr>
            </a:solidFill>
            <a:miter lim="800000"/>
            <a:headEnd/>
            <a:tailEnd/>
          </a:ln>
        </p:spPr>
        <p:txBody>
          <a:bodyPr>
            <a:spAutoFit/>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eaLnBrk="1" hangingPunct="1">
              <a:spcBef>
                <a:spcPct val="0"/>
              </a:spcBef>
              <a:buClrTx/>
              <a:buSzTx/>
              <a:buFontTx/>
              <a:buNone/>
            </a:pPr>
            <a:r>
              <a:rPr lang="es-ES" altLang="es-ES" sz="2000">
                <a:solidFill>
                  <a:schemeClr val="tx1"/>
                </a:solidFill>
              </a:rPr>
              <a:t>El registro de cada dispensación se envía al núcleo</a:t>
            </a:r>
            <a:r>
              <a:rPr lang="es-ES" altLang="es-ES" sz="2000">
                <a:solidFill>
                  <a:schemeClr val="tx1"/>
                </a:solidFill>
                <a:sym typeface="Wingdings" pitchFamily="2" charset="2"/>
              </a:rPr>
              <a:t> trazabilidad completa prescripción – dispensación</a:t>
            </a:r>
          </a:p>
          <a:p>
            <a:pPr eaLnBrk="1" hangingPunct="1">
              <a:spcBef>
                <a:spcPct val="0"/>
              </a:spcBef>
              <a:buClrTx/>
              <a:buSzTx/>
              <a:buFontTx/>
              <a:buNone/>
            </a:pPr>
            <a:endParaRPr lang="es-ES" altLang="es-ES" sz="180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77825" y="163222"/>
            <a:ext cx="8280846" cy="739775"/>
          </a:xfrm>
        </p:spPr>
        <p:txBody>
          <a:bodyPr/>
          <a:lstStyle/>
          <a:p>
            <a:pPr>
              <a:defRPr/>
            </a:pPr>
            <a:r>
              <a:rPr lang="es-ES" dirty="0" err="1" smtClean="0"/>
              <a:t>Cronogramado</a:t>
            </a:r>
            <a:r>
              <a:rPr lang="es-ES" dirty="0" smtClean="0"/>
              <a:t>: </a:t>
            </a:r>
            <a:r>
              <a:rPr lang="es-ES" dirty="0"/>
              <a:t>ventana de dispensación</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1011017"/>
            <a:ext cx="8172400" cy="568853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Acceso al MP a través de Jimena 4</a:t>
            </a:r>
            <a:endParaRPr lang="es-E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128" b="7193"/>
          <a:stretch/>
        </p:blipFill>
        <p:spPr bwMode="auto">
          <a:xfrm>
            <a:off x="395535" y="836712"/>
            <a:ext cx="848540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7786688" cy="739775"/>
          </a:xfrm>
        </p:spPr>
        <p:txBody>
          <a:bodyPr/>
          <a:lstStyle/>
          <a:p>
            <a:pPr>
              <a:defRPr/>
            </a:pPr>
            <a:r>
              <a:rPr lang="es-ES" kern="1200" dirty="0"/>
              <a:t>Prescripciones </a:t>
            </a:r>
            <a:r>
              <a:rPr lang="es-ES" kern="1200" dirty="0" smtClean="0"/>
              <a:t>No </a:t>
            </a:r>
            <a:r>
              <a:rPr lang="es-ES" kern="1200" dirty="0" err="1"/>
              <a:t>Recyl</a:t>
            </a:r>
            <a:endParaRPr lang="es-ES" kern="1200" dirty="0"/>
          </a:p>
        </p:txBody>
      </p:sp>
      <p:sp>
        <p:nvSpPr>
          <p:cNvPr id="34819" name="3 Marcador de contenido"/>
          <p:cNvSpPr>
            <a:spLocks noGrp="1"/>
          </p:cNvSpPr>
          <p:nvPr>
            <p:ph idx="1"/>
          </p:nvPr>
        </p:nvSpPr>
        <p:spPr>
          <a:xfrm>
            <a:off x="395536" y="1628800"/>
            <a:ext cx="8229600" cy="3886200"/>
          </a:xfrm>
        </p:spPr>
        <p:txBody>
          <a:bodyPr/>
          <a:lstStyle/>
          <a:p>
            <a:pPr lvl="1">
              <a:defRPr/>
            </a:pPr>
            <a:r>
              <a:rPr lang="es-ES" altLang="es-ES" dirty="0" smtClean="0"/>
              <a:t>Visados (</a:t>
            </a:r>
            <a:r>
              <a:rPr lang="es-ES" altLang="es-ES" dirty="0">
                <a:solidFill>
                  <a:srgbClr val="00B050"/>
                </a:solidFill>
              </a:rPr>
              <a:t>p</a:t>
            </a:r>
            <a:r>
              <a:rPr lang="es-ES" altLang="es-ES" dirty="0" smtClean="0">
                <a:solidFill>
                  <a:srgbClr val="00B050"/>
                </a:solidFill>
              </a:rPr>
              <a:t>róximamente</a:t>
            </a:r>
            <a:r>
              <a:rPr lang="es-ES" altLang="es-ES" dirty="0" smtClean="0"/>
              <a:t>)</a:t>
            </a:r>
          </a:p>
          <a:p>
            <a:pPr lvl="1">
              <a:defRPr/>
            </a:pPr>
            <a:r>
              <a:rPr lang="es-ES" altLang="es-ES" dirty="0" smtClean="0"/>
              <a:t>Medicamentos no financiados (</a:t>
            </a:r>
            <a:r>
              <a:rPr lang="es-ES" altLang="es-ES" dirty="0">
                <a:solidFill>
                  <a:srgbClr val="00B050"/>
                </a:solidFill>
              </a:rPr>
              <a:t>incorporación progresiva</a:t>
            </a:r>
            <a:r>
              <a:rPr lang="es-ES" altLang="es-ES" dirty="0" smtClean="0"/>
              <a:t>)</a:t>
            </a:r>
          </a:p>
          <a:p>
            <a:pPr lvl="1">
              <a:defRPr/>
            </a:pPr>
            <a:r>
              <a:rPr lang="es-ES" altLang="es-ES" dirty="0" smtClean="0"/>
              <a:t>Fórmulas (</a:t>
            </a:r>
            <a:r>
              <a:rPr lang="es-ES" altLang="es-ES" dirty="0" smtClean="0">
                <a:solidFill>
                  <a:srgbClr val="00B050"/>
                </a:solidFill>
              </a:rPr>
              <a:t>fases </a:t>
            </a:r>
            <a:r>
              <a:rPr lang="es-ES" altLang="es-ES" dirty="0">
                <a:solidFill>
                  <a:srgbClr val="00B050"/>
                </a:solidFill>
              </a:rPr>
              <a:t>posteriores</a:t>
            </a:r>
            <a:r>
              <a:rPr lang="es-ES" altLang="es-ES" dirty="0" smtClean="0"/>
              <a:t>)</a:t>
            </a:r>
          </a:p>
          <a:p>
            <a:pPr lvl="1">
              <a:defRPr/>
            </a:pPr>
            <a:r>
              <a:rPr lang="es-ES" altLang="es-ES" dirty="0" smtClean="0"/>
              <a:t>Medicamentos no autorizados en España (Extranjeros)</a:t>
            </a:r>
          </a:p>
          <a:p>
            <a:pPr lvl="1">
              <a:defRPr/>
            </a:pPr>
            <a:r>
              <a:rPr lang="es-ES" altLang="es-ES" dirty="0" smtClean="0"/>
              <a:t>Solo registro: Hospitalarios</a:t>
            </a:r>
          </a:p>
          <a:p>
            <a:pPr marL="457200" lvl="1" indent="0">
              <a:buFontTx/>
              <a:buNone/>
              <a:defRPr/>
            </a:pPr>
            <a:endParaRPr lang="es-ES" altLang="es-E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1 Título"/>
          <p:cNvSpPr>
            <a:spLocks noGrp="1"/>
          </p:cNvSpPr>
          <p:nvPr>
            <p:ph type="title"/>
          </p:nvPr>
        </p:nvSpPr>
        <p:spPr>
          <a:xfrm>
            <a:off x="601663" y="188913"/>
            <a:ext cx="8362950" cy="739775"/>
          </a:xfrm>
        </p:spPr>
        <p:txBody>
          <a:bodyPr/>
          <a:lstStyle/>
          <a:p>
            <a:pPr>
              <a:defRPr/>
            </a:pPr>
            <a:r>
              <a:rPr lang="es-ES" sz="3000" kern="1200" dirty="0">
                <a:solidFill>
                  <a:schemeClr val="accent2">
                    <a:lumMod val="75000"/>
                  </a:schemeClr>
                </a:solidFill>
              </a:rPr>
              <a:t>Dispensación en farmacia (interfaz genérica)</a:t>
            </a:r>
          </a:p>
        </p:txBody>
      </p:sp>
      <p:pic>
        <p:nvPicPr>
          <p:cNvPr id="73731" name="Picture 8"/>
          <p:cNvPicPr>
            <a:picLocks noChangeAspect="1" noChangeArrowheads="1"/>
          </p:cNvPicPr>
          <p:nvPr/>
        </p:nvPicPr>
        <p:blipFill>
          <a:blip r:embed="rId3">
            <a:extLst>
              <a:ext uri="{28A0092B-C50C-407E-A947-70E740481C1C}">
                <a14:useLocalDpi xmlns:a14="http://schemas.microsoft.com/office/drawing/2010/main" val="0"/>
              </a:ext>
            </a:extLst>
          </a:blip>
          <a:srcRect r="35130" b="7568"/>
          <a:stretch>
            <a:fillRect/>
          </a:stretch>
        </p:blipFill>
        <p:spPr bwMode="auto">
          <a:xfrm>
            <a:off x="827088" y="923925"/>
            <a:ext cx="7526337"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628775"/>
            <a:ext cx="8856984" cy="2232025"/>
          </a:xfrm>
        </p:spPr>
        <p:txBody>
          <a:bodyPr/>
          <a:lstStyle/>
          <a:p>
            <a:pPr algn="ctr">
              <a:defRPr/>
            </a:pPr>
            <a:r>
              <a:rPr lang="es-ES" altLang="es-ES" sz="3000" dirty="0" smtClean="0"/>
              <a:t>Cambios en Módulo de Prescripción: </a:t>
            </a:r>
            <a:br>
              <a:rPr lang="es-ES" altLang="es-ES" sz="3000" dirty="0" smtClean="0"/>
            </a:br>
            <a:r>
              <a:rPr lang="es-ES" altLang="es-ES" sz="3000" dirty="0" smtClean="0"/>
              <a:t/>
            </a:r>
            <a:br>
              <a:rPr lang="es-ES" altLang="es-ES" sz="3000" dirty="0" smtClean="0"/>
            </a:br>
            <a:r>
              <a:rPr lang="es-ES" altLang="es-ES" sz="3000" dirty="0"/>
              <a:t/>
            </a:r>
            <a:br>
              <a:rPr lang="es-ES" altLang="es-ES" sz="3000" dirty="0"/>
            </a:br>
            <a:r>
              <a:rPr lang="es-ES" altLang="es-ES" sz="3000" dirty="0" smtClean="0"/>
              <a:t>Paciente </a:t>
            </a:r>
            <a:r>
              <a:rPr lang="es-ES" altLang="es-ES" sz="3000" dirty="0" err="1"/>
              <a:t>Recyl</a:t>
            </a:r>
            <a:r>
              <a:rPr lang="es-ES" altLang="es-ES" sz="3000" dirty="0"/>
              <a:t> </a:t>
            </a:r>
            <a:r>
              <a:rPr lang="es-ES" altLang="es-ES" sz="3000" dirty="0" smtClean="0"/>
              <a:t>atendido en Hospital No </a:t>
            </a:r>
            <a:r>
              <a:rPr lang="es-ES" altLang="es-ES" sz="3000" dirty="0" err="1" smtClean="0"/>
              <a:t>Recyl</a:t>
            </a:r>
            <a:r>
              <a:rPr lang="es-ES" altLang="es-ES" dirty="0"/>
              <a:t/>
            </a:r>
            <a:br>
              <a:rPr lang="es-ES" altLang="es-ES" dirty="0"/>
            </a:br>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92773" y="260648"/>
            <a:ext cx="8208963" cy="739775"/>
          </a:xfrm>
        </p:spPr>
        <p:txBody>
          <a:bodyPr/>
          <a:lstStyle/>
          <a:p>
            <a:pPr>
              <a:defRPr/>
            </a:pPr>
            <a:r>
              <a:rPr lang="es-ES" dirty="0" smtClean="0"/>
              <a:t>Cambios en Plan terapéutico</a:t>
            </a:r>
            <a:endParaRPr lang="es-ES" dirty="0"/>
          </a:p>
        </p:txBody>
      </p:sp>
      <p:grpSp>
        <p:nvGrpSpPr>
          <p:cNvPr id="76803" name="4 Grupo"/>
          <p:cNvGrpSpPr>
            <a:grpSpLocks/>
          </p:cNvGrpSpPr>
          <p:nvPr/>
        </p:nvGrpSpPr>
        <p:grpSpPr bwMode="auto">
          <a:xfrm>
            <a:off x="147638" y="1196975"/>
            <a:ext cx="8888412" cy="5384800"/>
            <a:chOff x="147638" y="1085787"/>
            <a:chExt cx="8888412" cy="5384800"/>
          </a:xfrm>
        </p:grpSpPr>
        <p:pic>
          <p:nvPicPr>
            <p:cNvPr id="76804" name="Picture 5"/>
            <p:cNvPicPr>
              <a:picLocks noChangeAspect="1" noChangeArrowheads="1"/>
            </p:cNvPicPr>
            <p:nvPr/>
          </p:nvPicPr>
          <p:blipFill>
            <a:blip r:embed="rId3">
              <a:extLst>
                <a:ext uri="{28A0092B-C50C-407E-A947-70E740481C1C}">
                  <a14:useLocalDpi xmlns:a14="http://schemas.microsoft.com/office/drawing/2010/main" val="0"/>
                </a:ext>
              </a:extLst>
            </a:blip>
            <a:srcRect t="4391" b="19876"/>
            <a:stretch>
              <a:fillRect/>
            </a:stretch>
          </p:blipFill>
          <p:spPr bwMode="auto">
            <a:xfrm>
              <a:off x="147638" y="1085787"/>
              <a:ext cx="8888412" cy="538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68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59" y="1661868"/>
              <a:ext cx="788833" cy="39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470" y="1429711"/>
              <a:ext cx="8858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1 Título"/>
          <p:cNvSpPr txBox="1">
            <a:spLocks/>
          </p:cNvSpPr>
          <p:nvPr/>
        </p:nvSpPr>
        <p:spPr>
          <a:xfrm>
            <a:off x="755650" y="115888"/>
            <a:ext cx="8208963" cy="739775"/>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dirty="0" smtClean="0">
                <a:solidFill>
                  <a:schemeClr val="accent2">
                    <a:lumMod val="75000"/>
                  </a:schemeClr>
                </a:solidFill>
              </a:rPr>
              <a:t>Plan Terapéutico: Incorporar prescripciones nuevas o modificadas </a:t>
            </a:r>
            <a:endParaRPr lang="es-ES" dirty="0">
              <a:solidFill>
                <a:schemeClr val="accent2">
                  <a:lumMod val="75000"/>
                </a:schemeClr>
              </a:solidFill>
            </a:endParaRPr>
          </a:p>
        </p:txBody>
      </p:sp>
      <p:grpSp>
        <p:nvGrpSpPr>
          <p:cNvPr id="77827" name="3 Grupo"/>
          <p:cNvGrpSpPr>
            <a:grpSpLocks/>
          </p:cNvGrpSpPr>
          <p:nvPr/>
        </p:nvGrpSpPr>
        <p:grpSpPr bwMode="auto">
          <a:xfrm>
            <a:off x="1820863" y="855663"/>
            <a:ext cx="7200900" cy="6056312"/>
            <a:chOff x="1820863" y="855663"/>
            <a:chExt cx="7200900" cy="6056313"/>
          </a:xfrm>
        </p:grpSpPr>
        <p:grpSp>
          <p:nvGrpSpPr>
            <p:cNvPr id="77829" name="1 Grupo"/>
            <p:cNvGrpSpPr>
              <a:grpSpLocks/>
            </p:cNvGrpSpPr>
            <p:nvPr/>
          </p:nvGrpSpPr>
          <p:grpSpPr bwMode="auto">
            <a:xfrm>
              <a:off x="1820863" y="855663"/>
              <a:ext cx="7200900" cy="6056313"/>
              <a:chOff x="1187624" y="1112704"/>
              <a:chExt cx="6924045" cy="5623735"/>
            </a:xfrm>
          </p:grpSpPr>
          <p:pic>
            <p:nvPicPr>
              <p:cNvPr id="77831" name="Picture 4"/>
              <p:cNvPicPr>
                <a:picLocks noChangeAspect="1" noChangeArrowheads="1"/>
              </p:cNvPicPr>
              <p:nvPr/>
            </p:nvPicPr>
            <p:blipFill>
              <a:blip r:embed="rId3">
                <a:extLst>
                  <a:ext uri="{28A0092B-C50C-407E-A947-70E740481C1C}">
                    <a14:useLocalDpi xmlns:a14="http://schemas.microsoft.com/office/drawing/2010/main" val="0"/>
                  </a:ext>
                </a:extLst>
              </a:blip>
              <a:srcRect t="4439" b="2740"/>
              <a:stretch>
                <a:fillRect/>
              </a:stretch>
            </p:blipFill>
            <p:spPr bwMode="auto">
              <a:xfrm>
                <a:off x="1187624" y="1594867"/>
                <a:ext cx="6924045" cy="514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2" name="Picture 2"/>
              <p:cNvPicPr>
                <a:picLocks noChangeAspect="1" noChangeArrowheads="1"/>
              </p:cNvPicPr>
              <p:nvPr/>
            </p:nvPicPr>
            <p:blipFill>
              <a:blip r:embed="rId4">
                <a:extLst>
                  <a:ext uri="{28A0092B-C50C-407E-A947-70E740481C1C}">
                    <a14:useLocalDpi xmlns:a14="http://schemas.microsoft.com/office/drawing/2010/main" val="0"/>
                  </a:ext>
                </a:extLst>
              </a:blip>
              <a:srcRect l="26999" t="7027" r="27798" b="84297"/>
              <a:stretch>
                <a:fillRect/>
              </a:stretch>
            </p:blipFill>
            <p:spPr bwMode="auto">
              <a:xfrm>
                <a:off x="3040655" y="1112704"/>
                <a:ext cx="3139808" cy="48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1 Elipse"/>
            <p:cNvSpPr/>
            <p:nvPr/>
          </p:nvSpPr>
          <p:spPr>
            <a:xfrm>
              <a:off x="6156325" y="6092826"/>
              <a:ext cx="782638" cy="5048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8" name="5 Imagen"/>
          <p:cNvPicPr>
            <a:picLocks noChangeAspect="1" noChangeArrowheads="1"/>
          </p:cNvPicPr>
          <p:nvPr/>
        </p:nvPicPr>
        <p:blipFill>
          <a:blip r:embed="rId5">
            <a:extLst>
              <a:ext uri="{28A0092B-C50C-407E-A947-70E740481C1C}">
                <a14:useLocalDpi xmlns:a14="http://schemas.microsoft.com/office/drawing/2010/main" val="0"/>
              </a:ext>
            </a:extLst>
          </a:blip>
          <a:srcRect l="28378" t="5750" r="28740" b="60315"/>
          <a:stretch>
            <a:fillRect/>
          </a:stretch>
        </p:blipFill>
        <p:spPr bwMode="auto">
          <a:xfrm>
            <a:off x="100013" y="2349500"/>
            <a:ext cx="3441700" cy="224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88640"/>
            <a:ext cx="8747125" cy="739775"/>
          </a:xfrm>
        </p:spPr>
        <p:txBody>
          <a:bodyPr/>
          <a:lstStyle/>
          <a:p>
            <a:pPr>
              <a:defRPr/>
            </a:pPr>
            <a:r>
              <a:rPr lang="es-ES" dirty="0" smtClean="0"/>
              <a:t>Hoja </a:t>
            </a:r>
            <a:r>
              <a:rPr lang="es-ES" dirty="0"/>
              <a:t>de </a:t>
            </a:r>
            <a:r>
              <a:rPr lang="es-ES" dirty="0" smtClean="0"/>
              <a:t>medicación: </a:t>
            </a:r>
            <a:r>
              <a:rPr lang="es-ES" dirty="0"/>
              <a:t>Importancia </a:t>
            </a:r>
            <a:r>
              <a:rPr lang="es-ES" dirty="0" smtClean="0"/>
              <a:t>en </a:t>
            </a:r>
            <a:r>
              <a:rPr lang="es-ES" dirty="0" err="1" smtClean="0"/>
              <a:t>Recyl</a:t>
            </a:r>
            <a:endParaRPr lang="es-ES" dirty="0">
              <a:solidFill>
                <a:srgbClr val="FF0000"/>
              </a:solidFill>
            </a:endParaRPr>
          </a:p>
        </p:txBody>
      </p:sp>
      <p:sp>
        <p:nvSpPr>
          <p:cNvPr id="32771" name="3 Marcador de contenido"/>
          <p:cNvSpPr>
            <a:spLocks noGrp="1"/>
          </p:cNvSpPr>
          <p:nvPr>
            <p:ph idx="1"/>
          </p:nvPr>
        </p:nvSpPr>
        <p:spPr>
          <a:xfrm>
            <a:off x="468313" y="1196975"/>
            <a:ext cx="8496300" cy="5327650"/>
          </a:xfrm>
        </p:spPr>
        <p:txBody>
          <a:bodyPr/>
          <a:lstStyle/>
          <a:p>
            <a:pPr marL="0" indent="0" algn="just">
              <a:buFontTx/>
              <a:buNone/>
              <a:defRPr/>
            </a:pPr>
            <a:r>
              <a:rPr lang="es-ES" altLang="es-ES" sz="2400" dirty="0" smtClean="0"/>
              <a:t>Diferencias de la Hoja en paciente </a:t>
            </a:r>
            <a:r>
              <a:rPr lang="es-ES" altLang="es-ES" sz="2400" dirty="0" err="1" smtClean="0"/>
              <a:t>Recyl</a:t>
            </a:r>
            <a:r>
              <a:rPr lang="es-ES" altLang="es-ES" sz="2400" dirty="0" smtClean="0"/>
              <a:t> vs no </a:t>
            </a:r>
            <a:r>
              <a:rPr lang="es-ES" altLang="es-ES" sz="2400" dirty="0" err="1" smtClean="0"/>
              <a:t>Recyl</a:t>
            </a:r>
            <a:r>
              <a:rPr lang="es-ES" altLang="es-ES" sz="2400" dirty="0" smtClean="0"/>
              <a:t>: </a:t>
            </a:r>
          </a:p>
          <a:p>
            <a:pPr algn="just">
              <a:defRPr/>
            </a:pPr>
            <a:r>
              <a:rPr lang="es-ES" altLang="es-ES" sz="2400" dirty="0" smtClean="0"/>
              <a:t>Entrega OBLIGATORIA. </a:t>
            </a:r>
          </a:p>
          <a:p>
            <a:pPr algn="just">
              <a:defRPr/>
            </a:pPr>
            <a:r>
              <a:rPr lang="es-ES" altLang="es-ES" sz="2400" dirty="0" smtClean="0"/>
              <a:t>Necesaria para acceder al tratamiento en la farmacia cuando no se lee la tarjeta del paciente.</a:t>
            </a:r>
          </a:p>
          <a:p>
            <a:pPr algn="just">
              <a:defRPr/>
            </a:pPr>
            <a:r>
              <a:rPr lang="es-ES" altLang="es-ES" sz="2400" dirty="0" smtClean="0"/>
              <a:t>Habilita para retirar medicación en la farmacia en caso de contingencia (ej. fallo comunicaciones RE).</a:t>
            </a:r>
          </a:p>
          <a:p>
            <a:pPr algn="just">
              <a:defRPr/>
            </a:pPr>
            <a:r>
              <a:rPr lang="es-ES" altLang="es-ES" sz="2400" dirty="0" smtClean="0"/>
              <a:t>Impresión automática después de incorporar o de firmar electrónicamente.</a:t>
            </a:r>
          </a:p>
          <a:p>
            <a:pPr algn="just">
              <a:defRPr/>
            </a:pPr>
            <a:r>
              <a:rPr lang="es-ES" altLang="es-ES" sz="2400" dirty="0" smtClean="0"/>
              <a:t>Impresión “a demanda” (ej. pérdida Hoja).</a:t>
            </a:r>
          </a:p>
          <a:p>
            <a:pPr algn="just">
              <a:defRPr/>
            </a:pPr>
            <a:r>
              <a:rPr lang="es-ES" altLang="es-ES" sz="2400" dirty="0" smtClean="0"/>
              <a:t>Importancia de mantener la Hoja actualizada</a:t>
            </a:r>
            <a:r>
              <a:rPr lang="es-ES" altLang="es-ES" sz="2800"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 y="404664"/>
            <a:ext cx="8893175" cy="739775"/>
          </a:xfrm>
        </p:spPr>
        <p:txBody>
          <a:bodyPr/>
          <a:lstStyle/>
          <a:p>
            <a:pPr>
              <a:defRPr/>
            </a:pPr>
            <a:r>
              <a:rPr lang="es-ES" altLang="es-ES" dirty="0">
                <a:solidFill>
                  <a:srgbClr val="5D5DAE"/>
                </a:solidFill>
              </a:rPr>
              <a:t>Hoja de </a:t>
            </a:r>
            <a:r>
              <a:rPr lang="es-ES" altLang="es-ES" dirty="0" smtClean="0">
                <a:solidFill>
                  <a:srgbClr val="5D5DAE"/>
                </a:solidFill>
              </a:rPr>
              <a:t>medicación: Impresión “a demanda”</a:t>
            </a:r>
          </a:p>
        </p:txBody>
      </p:sp>
      <p:grpSp>
        <p:nvGrpSpPr>
          <p:cNvPr id="79875" name="2 Grupo"/>
          <p:cNvGrpSpPr>
            <a:grpSpLocks/>
          </p:cNvGrpSpPr>
          <p:nvPr/>
        </p:nvGrpSpPr>
        <p:grpSpPr bwMode="auto">
          <a:xfrm>
            <a:off x="260350" y="1725613"/>
            <a:ext cx="8747125" cy="1500187"/>
            <a:chOff x="9341" y="928911"/>
            <a:chExt cx="9007177" cy="1285874"/>
          </a:xfrm>
        </p:grpSpPr>
        <p:pic>
          <p:nvPicPr>
            <p:cNvPr id="798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96" y="1633760"/>
              <a:ext cx="66754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 y="928911"/>
              <a:ext cx="9007177"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2 Imagen"/>
          <p:cNvPicPr>
            <a:picLocks noChangeAspect="1"/>
          </p:cNvPicPr>
          <p:nvPr/>
        </p:nvPicPr>
        <p:blipFill>
          <a:blip r:embed="rId5">
            <a:extLst>
              <a:ext uri="{28A0092B-C50C-407E-A947-70E740481C1C}">
                <a14:useLocalDpi xmlns:a14="http://schemas.microsoft.com/office/drawing/2010/main" val="0"/>
              </a:ext>
            </a:extLst>
          </a:blip>
          <a:srcRect t="2779" b="36781"/>
          <a:stretch>
            <a:fillRect/>
          </a:stretch>
        </p:blipFill>
        <p:spPr bwMode="auto">
          <a:xfrm>
            <a:off x="250825" y="1798638"/>
            <a:ext cx="87566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txBox="1">
            <a:spLocks/>
          </p:cNvSpPr>
          <p:nvPr/>
        </p:nvSpPr>
        <p:spPr>
          <a:xfrm>
            <a:off x="561975" y="77788"/>
            <a:ext cx="8388350" cy="677862"/>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altLang="es-ES" kern="0" dirty="0" smtClean="0">
                <a:solidFill>
                  <a:srgbClr val="5D5DAE"/>
                </a:solidFill>
              </a:rPr>
              <a:t>Hoja de medicación. Prescripciones no firmadas. Remitir al Médico de AP.</a:t>
            </a:r>
            <a:endParaRPr lang="es-ES" altLang="es-ES" kern="0" dirty="0" smtClean="0">
              <a:solidFill>
                <a:srgbClr val="FF0000"/>
              </a:solidFill>
            </a:endParaRPr>
          </a:p>
        </p:txBody>
      </p:sp>
      <p:grpSp>
        <p:nvGrpSpPr>
          <p:cNvPr id="9" name="8 Grupo"/>
          <p:cNvGrpSpPr>
            <a:grpSpLocks/>
          </p:cNvGrpSpPr>
          <p:nvPr/>
        </p:nvGrpSpPr>
        <p:grpSpPr bwMode="auto">
          <a:xfrm>
            <a:off x="2384425" y="931863"/>
            <a:ext cx="4244975" cy="5878512"/>
            <a:chOff x="1764292" y="202823"/>
            <a:chExt cx="4691062" cy="6638925"/>
          </a:xfrm>
        </p:grpSpPr>
        <p:pic>
          <p:nvPicPr>
            <p:cNvPr id="809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292" y="202823"/>
              <a:ext cx="4691062"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3457575"/>
              <a:ext cx="2679700" cy="119062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0902" name="3 Rectángulo redondeado"/>
            <p:cNvSpPr>
              <a:spLocks noChangeArrowheads="1"/>
            </p:cNvSpPr>
            <p:nvPr/>
          </p:nvSpPr>
          <p:spPr bwMode="auto">
            <a:xfrm>
              <a:off x="3035300" y="4191000"/>
              <a:ext cx="2374900" cy="457200"/>
            </a:xfrm>
            <a:prstGeom prst="roundRect">
              <a:avLst>
                <a:gd name="adj" fmla="val 16667"/>
              </a:avLst>
            </a:prstGeom>
            <a:solidFill>
              <a:srgbClr val="FFFF00">
                <a:alpha val="63136"/>
              </a:srgbClr>
            </a:solidFill>
            <a:ln w="9525" algn="ctr">
              <a:solidFill>
                <a:srgbClr val="FFFF00">
                  <a:alpha val="72940"/>
                </a:srgbClr>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sp>
          <p:nvSpPr>
            <p:cNvPr id="80903" name="4 Rectángulo redondeado"/>
            <p:cNvSpPr>
              <a:spLocks noChangeArrowheads="1"/>
            </p:cNvSpPr>
            <p:nvPr/>
          </p:nvSpPr>
          <p:spPr bwMode="auto">
            <a:xfrm>
              <a:off x="1981200" y="3657600"/>
              <a:ext cx="1054100" cy="5334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sp>
          <p:nvSpPr>
            <p:cNvPr id="80904" name="7 Rectángulo redondeado"/>
            <p:cNvSpPr>
              <a:spLocks noChangeArrowheads="1"/>
            </p:cNvSpPr>
            <p:nvPr/>
          </p:nvSpPr>
          <p:spPr bwMode="auto">
            <a:xfrm>
              <a:off x="2011363" y="3954463"/>
              <a:ext cx="884237" cy="228600"/>
            </a:xfrm>
            <a:prstGeom prst="roundRect">
              <a:avLst>
                <a:gd name="adj" fmla="val 16667"/>
              </a:avLst>
            </a:prstGeom>
            <a:solidFill>
              <a:srgbClr val="FFFF00">
                <a:alpha val="63136"/>
              </a:srgbClr>
            </a:solidFill>
            <a:ln w="9525" algn="ctr">
              <a:solidFill>
                <a:srgbClr val="FFFF00">
                  <a:alpha val="72940"/>
                </a:srgbClr>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8264525" cy="739775"/>
          </a:xfrm>
        </p:spPr>
        <p:txBody>
          <a:bodyPr/>
          <a:lstStyle/>
          <a:p>
            <a:pPr>
              <a:defRPr/>
            </a:pPr>
            <a:r>
              <a:rPr lang="es-ES" dirty="0" smtClean="0"/>
              <a:t>Prescripción SCPA en Plan Terapéutico </a:t>
            </a:r>
            <a:endParaRPr lang="es-ES" dirty="0">
              <a:solidFill>
                <a:srgbClr val="FF0000"/>
              </a:solidFill>
            </a:endParaRPr>
          </a:p>
        </p:txBody>
      </p:sp>
      <p:grpSp>
        <p:nvGrpSpPr>
          <p:cNvPr id="81923" name="5 Grupo"/>
          <p:cNvGrpSpPr>
            <a:grpSpLocks/>
          </p:cNvGrpSpPr>
          <p:nvPr/>
        </p:nvGrpSpPr>
        <p:grpSpPr bwMode="auto">
          <a:xfrm>
            <a:off x="163513" y="1196975"/>
            <a:ext cx="8856662" cy="5327650"/>
            <a:chOff x="163384" y="1196752"/>
            <a:chExt cx="8856586" cy="5328592"/>
          </a:xfrm>
        </p:grpSpPr>
        <p:pic>
          <p:nvPicPr>
            <p:cNvPr id="81925" name="Picture 3"/>
            <p:cNvPicPr>
              <a:picLocks noChangeAspect="1" noChangeArrowheads="1"/>
            </p:cNvPicPr>
            <p:nvPr/>
          </p:nvPicPr>
          <p:blipFill>
            <a:blip r:embed="rId3">
              <a:extLst>
                <a:ext uri="{28A0092B-C50C-407E-A947-70E740481C1C}">
                  <a14:useLocalDpi xmlns:a14="http://schemas.microsoft.com/office/drawing/2010/main" val="0"/>
                </a:ext>
              </a:extLst>
            </a:blip>
            <a:srcRect t="4390" b="20267"/>
            <a:stretch>
              <a:fillRect/>
            </a:stretch>
          </p:blipFill>
          <p:spPr bwMode="auto">
            <a:xfrm>
              <a:off x="179511" y="1196752"/>
              <a:ext cx="8840459" cy="53285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163384" y="5942629"/>
              <a:ext cx="2425679" cy="360426"/>
            </a:xfrm>
            <a:prstGeom prst="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t="3998" b="11317"/>
          <a:stretch>
            <a:fillRect/>
          </a:stretch>
        </p:blipFill>
        <p:spPr bwMode="auto">
          <a:xfrm>
            <a:off x="179640" y="764704"/>
            <a:ext cx="8891587" cy="598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8208963" cy="739775"/>
          </a:xfrm>
        </p:spPr>
        <p:txBody>
          <a:bodyPr/>
          <a:lstStyle/>
          <a:p>
            <a:pPr>
              <a:defRPr/>
            </a:pPr>
            <a:r>
              <a:rPr lang="es-ES" dirty="0" smtClean="0"/>
              <a:t>Información adicional en Paciente </a:t>
            </a:r>
            <a:r>
              <a:rPr lang="es-ES" dirty="0" err="1" smtClean="0"/>
              <a:t>Recyl</a:t>
            </a:r>
            <a:endParaRPr lang="es-ES" dirty="0"/>
          </a:p>
        </p:txBody>
      </p:sp>
      <p:grpSp>
        <p:nvGrpSpPr>
          <p:cNvPr id="82947" name="4 Grupo"/>
          <p:cNvGrpSpPr>
            <a:grpSpLocks/>
          </p:cNvGrpSpPr>
          <p:nvPr/>
        </p:nvGrpSpPr>
        <p:grpSpPr bwMode="auto">
          <a:xfrm>
            <a:off x="98425" y="1268413"/>
            <a:ext cx="8886825" cy="4452937"/>
            <a:chOff x="98218" y="1268760"/>
            <a:chExt cx="8887594" cy="4452239"/>
          </a:xfrm>
        </p:grpSpPr>
        <p:pic>
          <p:nvPicPr>
            <p:cNvPr id="82948" name="Picture 7"/>
            <p:cNvPicPr>
              <a:picLocks noChangeAspect="1" noChangeArrowheads="1"/>
            </p:cNvPicPr>
            <p:nvPr/>
          </p:nvPicPr>
          <p:blipFill>
            <a:blip r:embed="rId3">
              <a:extLst>
                <a:ext uri="{28A0092B-C50C-407E-A947-70E740481C1C}">
                  <a14:useLocalDpi xmlns:a14="http://schemas.microsoft.com/office/drawing/2010/main" val="0"/>
                </a:ext>
              </a:extLst>
            </a:blip>
            <a:srcRect b="37381"/>
            <a:stretch>
              <a:fillRect/>
            </a:stretch>
          </p:blipFill>
          <p:spPr bwMode="auto">
            <a:xfrm>
              <a:off x="98218" y="1268760"/>
              <a:ext cx="8887594" cy="4452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7 Rectángulo"/>
            <p:cNvSpPr/>
            <p:nvPr/>
          </p:nvSpPr>
          <p:spPr bwMode="auto">
            <a:xfrm>
              <a:off x="7020317" y="3457579"/>
              <a:ext cx="1655906" cy="442844"/>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3">
            <a:extLst>
              <a:ext uri="{28A0092B-C50C-407E-A947-70E740481C1C}">
                <a14:useLocalDpi xmlns:a14="http://schemas.microsoft.com/office/drawing/2010/main" val="0"/>
              </a:ext>
            </a:extLst>
          </a:blip>
          <a:srcRect t="1810" b="12772"/>
          <a:stretch>
            <a:fillRect/>
          </a:stretch>
        </p:blipFill>
        <p:spPr bwMode="auto">
          <a:xfrm>
            <a:off x="323850" y="836613"/>
            <a:ext cx="8566150" cy="591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a:spLocks noGrp="1"/>
          </p:cNvSpPr>
          <p:nvPr>
            <p:ph type="title"/>
          </p:nvPr>
        </p:nvSpPr>
        <p:spPr>
          <a:xfrm>
            <a:off x="611188" y="115888"/>
            <a:ext cx="8532812" cy="739775"/>
          </a:xfrm>
        </p:spPr>
        <p:txBody>
          <a:bodyPr/>
          <a:lstStyle/>
          <a:p>
            <a:pPr>
              <a:defRPr/>
            </a:pPr>
            <a:r>
              <a:rPr lang="es-ES" dirty="0" smtClean="0"/>
              <a:t>Plan Terapéutico: Principio activo</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4705" y="476672"/>
            <a:ext cx="7786687" cy="739775"/>
          </a:xfrm>
        </p:spPr>
        <p:txBody>
          <a:bodyPr/>
          <a:lstStyle/>
          <a:p>
            <a:pPr marL="342900" indent="-342900">
              <a:defRPr/>
            </a:pPr>
            <a:r>
              <a:rPr lang="es-ES" altLang="es-ES" dirty="0" smtClean="0">
                <a:solidFill>
                  <a:srgbClr val="5D5DAE"/>
                </a:solidFill>
              </a:rPr>
              <a:t>INFO: Dispensaciones realizadas</a:t>
            </a:r>
          </a:p>
        </p:txBody>
      </p:sp>
      <p:sp>
        <p:nvSpPr>
          <p:cNvPr id="83971" name="3 Marcador de contenido"/>
          <p:cNvSpPr>
            <a:spLocks noGrp="1"/>
          </p:cNvSpPr>
          <p:nvPr>
            <p:ph idx="1"/>
          </p:nvPr>
        </p:nvSpPr>
        <p:spPr>
          <a:xfrm>
            <a:off x="539750" y="1556792"/>
            <a:ext cx="8229600" cy="5040858"/>
          </a:xfrm>
        </p:spPr>
        <p:txBody>
          <a:bodyPr/>
          <a:lstStyle/>
          <a:p>
            <a:pPr marL="0" indent="0" algn="just">
              <a:buFontTx/>
              <a:buNone/>
            </a:pPr>
            <a:r>
              <a:rPr lang="es-ES" altLang="es-ES" sz="2800" dirty="0" smtClean="0"/>
              <a:t>Permite consultar las dispensaciones electrónicas asociadas a cada prescripción.</a:t>
            </a:r>
          </a:p>
        </p:txBody>
      </p:sp>
      <p:pic>
        <p:nvPicPr>
          <p:cNvPr id="83972"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68960"/>
            <a:ext cx="82677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78656" y="332656"/>
            <a:ext cx="7786688" cy="739775"/>
          </a:xfrm>
        </p:spPr>
        <p:txBody>
          <a:bodyPr/>
          <a:lstStyle/>
          <a:p>
            <a:pPr>
              <a:defRPr/>
            </a:pPr>
            <a:r>
              <a:rPr lang="es-ES" altLang="es-ES" dirty="0" smtClean="0">
                <a:solidFill>
                  <a:srgbClr val="5D5DAE"/>
                </a:solidFill>
              </a:rPr>
              <a:t>INFO: Datos próxima dispensación</a:t>
            </a:r>
          </a:p>
        </p:txBody>
      </p:sp>
      <p:sp>
        <p:nvSpPr>
          <p:cNvPr id="58371" name="3 Marcador de contenido"/>
          <p:cNvSpPr>
            <a:spLocks noGrp="1"/>
          </p:cNvSpPr>
          <p:nvPr>
            <p:ph idx="1"/>
          </p:nvPr>
        </p:nvSpPr>
        <p:spPr>
          <a:xfrm>
            <a:off x="323056" y="1268760"/>
            <a:ext cx="8497887" cy="2016125"/>
          </a:xfrm>
        </p:spPr>
        <p:txBody>
          <a:bodyPr/>
          <a:lstStyle/>
          <a:p>
            <a:pPr marL="0" indent="0" algn="just">
              <a:buFontTx/>
              <a:buNone/>
              <a:defRPr/>
            </a:pPr>
            <a:r>
              <a:rPr lang="es-ES" altLang="es-ES" sz="2800" dirty="0" smtClean="0"/>
              <a:t>Permite consultar la fecha teórica de próxima dispensación de cada tratamiento y el número de envases a dispensar.</a:t>
            </a:r>
          </a:p>
          <a:p>
            <a:pPr algn="just">
              <a:buFontTx/>
              <a:buNone/>
              <a:defRPr/>
            </a:pPr>
            <a:endParaRPr lang="es-ES" altLang="es-ES" sz="2800" dirty="0" smtClean="0">
              <a:solidFill>
                <a:srgbClr val="FF0000"/>
              </a:solidFill>
            </a:endParaRPr>
          </a:p>
        </p:txBody>
      </p:sp>
      <p:pic>
        <p:nvPicPr>
          <p:cNvPr id="84996"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501008"/>
            <a:ext cx="8267700" cy="2314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5" y="2276475"/>
            <a:ext cx="6984777" cy="2016125"/>
          </a:xfrm>
        </p:spPr>
        <p:txBody>
          <a:bodyPr/>
          <a:lstStyle/>
          <a:p>
            <a:pPr algn="ctr">
              <a:defRPr/>
            </a:pPr>
            <a:r>
              <a:rPr lang="es-ES" altLang="es-ES" dirty="0"/>
              <a:t>Paciente </a:t>
            </a:r>
            <a:r>
              <a:rPr lang="es-ES" altLang="es-ES" dirty="0" err="1"/>
              <a:t>Recyl</a:t>
            </a:r>
            <a:r>
              <a:rPr lang="es-ES" altLang="es-ES" dirty="0"/>
              <a:t> en </a:t>
            </a:r>
            <a:r>
              <a:rPr lang="es-ES" altLang="es-ES" dirty="0" smtClean="0"/>
              <a:t>Hospital </a:t>
            </a:r>
            <a:r>
              <a:rPr lang="es-ES" altLang="es-ES" dirty="0" err="1" smtClean="0"/>
              <a:t>Recyl</a:t>
            </a:r>
            <a:r>
              <a:rPr lang="es-ES" altLang="es-ES" dirty="0" smtClean="0"/>
              <a:t/>
            </a:r>
            <a:br>
              <a:rPr lang="es-ES" altLang="es-ES" dirty="0" smtClean="0"/>
            </a:br>
            <a:r>
              <a:rPr lang="es-ES" altLang="es-ES" dirty="0"/>
              <a:t/>
            </a:r>
            <a:br>
              <a:rPr lang="es-ES" altLang="es-ES" dirty="0"/>
            </a:br>
            <a:r>
              <a:rPr lang="es-ES" altLang="es-ES" dirty="0" smtClean="0"/>
              <a:t>(FUTURO</a:t>
            </a:r>
            <a:r>
              <a:rPr lang="es-ES" altLang="es-ES" dirty="0"/>
              <a:t>)</a:t>
            </a:r>
            <a:br>
              <a:rPr lang="es-ES" altLang="es-ES" dirty="0"/>
            </a:b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2 Marcador de contenido"/>
          <p:cNvSpPr>
            <a:spLocks noGrp="1"/>
          </p:cNvSpPr>
          <p:nvPr>
            <p:ph idx="1"/>
          </p:nvPr>
        </p:nvSpPr>
        <p:spPr/>
        <p:txBody>
          <a:bodyPr/>
          <a:lstStyle/>
          <a:p>
            <a:endParaRPr lang="es-ES" altLang="es-ES" smtClean="0"/>
          </a:p>
        </p:txBody>
      </p:sp>
      <p:sp>
        <p:nvSpPr>
          <p:cNvPr id="6" name="1 Título"/>
          <p:cNvSpPr>
            <a:spLocks noGrp="1"/>
          </p:cNvSpPr>
          <p:nvPr>
            <p:ph type="title"/>
          </p:nvPr>
        </p:nvSpPr>
        <p:spPr>
          <a:xfrm>
            <a:off x="323850" y="38100"/>
            <a:ext cx="8351838" cy="739775"/>
          </a:xfrm>
        </p:spPr>
        <p:txBody>
          <a:bodyPr/>
          <a:lstStyle/>
          <a:p>
            <a:pPr>
              <a:defRPr/>
            </a:pPr>
            <a:r>
              <a:rPr lang="es-ES" sz="2800" dirty="0" smtClean="0"/>
              <a:t>Pantalla </a:t>
            </a:r>
            <a:r>
              <a:rPr lang="es-ES" sz="2800" dirty="0"/>
              <a:t>Plan </a:t>
            </a:r>
            <a:r>
              <a:rPr lang="es-ES" sz="2800" dirty="0" smtClean="0"/>
              <a:t>Terapéutico en paciente </a:t>
            </a:r>
            <a:r>
              <a:rPr lang="es-ES" sz="2800" dirty="0" err="1" smtClean="0"/>
              <a:t>Recyl</a:t>
            </a:r>
            <a:endParaRPr lang="es-ES" sz="2800" dirty="0"/>
          </a:p>
        </p:txBody>
      </p:sp>
      <p:grpSp>
        <p:nvGrpSpPr>
          <p:cNvPr id="87044" name="17 Grupo"/>
          <p:cNvGrpSpPr>
            <a:grpSpLocks/>
          </p:cNvGrpSpPr>
          <p:nvPr/>
        </p:nvGrpSpPr>
        <p:grpSpPr bwMode="auto">
          <a:xfrm>
            <a:off x="-9525" y="655638"/>
            <a:ext cx="9153525" cy="6199187"/>
            <a:chOff x="-9680" y="655727"/>
            <a:chExt cx="9153679" cy="6199165"/>
          </a:xfrm>
        </p:grpSpPr>
        <p:pic>
          <p:nvPicPr>
            <p:cNvPr id="87045" name="Picture 2"/>
            <p:cNvPicPr>
              <a:picLocks noChangeAspect="1" noChangeArrowheads="1"/>
            </p:cNvPicPr>
            <p:nvPr/>
          </p:nvPicPr>
          <p:blipFill>
            <a:blip r:embed="rId3">
              <a:extLst>
                <a:ext uri="{28A0092B-C50C-407E-A947-70E740481C1C}">
                  <a14:useLocalDpi xmlns:a14="http://schemas.microsoft.com/office/drawing/2010/main" val="0"/>
                </a:ext>
              </a:extLst>
            </a:blip>
            <a:srcRect t="2103" b="13847"/>
            <a:stretch>
              <a:fillRect/>
            </a:stretch>
          </p:blipFill>
          <p:spPr bwMode="auto">
            <a:xfrm>
              <a:off x="-9680" y="706340"/>
              <a:ext cx="9144000" cy="614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bwMode="auto">
            <a:xfrm>
              <a:off x="5900682" y="1665373"/>
              <a:ext cx="144464" cy="3851261"/>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sp>
          <p:nvSpPr>
            <p:cNvPr id="8" name="7 Rectángulo"/>
            <p:cNvSpPr/>
            <p:nvPr/>
          </p:nvSpPr>
          <p:spPr bwMode="auto">
            <a:xfrm>
              <a:off x="6284864" y="1281200"/>
              <a:ext cx="2859135" cy="742947"/>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pic>
          <p:nvPicPr>
            <p:cNvPr id="8704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530" y="1336407"/>
              <a:ext cx="838157" cy="40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Elipse"/>
            <p:cNvSpPr/>
            <p:nvPr/>
          </p:nvSpPr>
          <p:spPr bwMode="auto">
            <a:xfrm>
              <a:off x="2154119" y="1084350"/>
              <a:ext cx="273055" cy="244474"/>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sp>
          <p:nvSpPr>
            <p:cNvPr id="11" name="10 Elipse"/>
            <p:cNvSpPr/>
            <p:nvPr/>
          </p:nvSpPr>
          <p:spPr bwMode="auto">
            <a:xfrm>
              <a:off x="8243872" y="3902152"/>
              <a:ext cx="273055" cy="244474"/>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sp>
          <p:nvSpPr>
            <p:cNvPr id="12" name="11 Elipse"/>
            <p:cNvSpPr/>
            <p:nvPr/>
          </p:nvSpPr>
          <p:spPr bwMode="auto">
            <a:xfrm>
              <a:off x="8258159" y="2349583"/>
              <a:ext cx="271468" cy="244474"/>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cxnSp>
          <p:nvCxnSpPr>
            <p:cNvPr id="13" name="12 Conector recto"/>
            <p:cNvCxnSpPr/>
            <p:nvPr/>
          </p:nvCxnSpPr>
          <p:spPr bwMode="auto">
            <a:xfrm>
              <a:off x="6156274" y="2594057"/>
              <a:ext cx="35243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bwMode="auto">
            <a:xfrm>
              <a:off x="6476954" y="3779916"/>
              <a:ext cx="32703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8705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494" y="655727"/>
              <a:ext cx="864052" cy="2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19100" y="115888"/>
            <a:ext cx="8532813" cy="739775"/>
          </a:xfrm>
        </p:spPr>
        <p:txBody>
          <a:bodyPr/>
          <a:lstStyle/>
          <a:p>
            <a:pPr>
              <a:defRPr/>
            </a:pPr>
            <a:r>
              <a:rPr lang="es-ES" sz="2800" dirty="0" smtClean="0"/>
              <a:t>Nuevas funcionalidades: Prescripción </a:t>
            </a:r>
            <a:r>
              <a:rPr lang="es-ES" sz="2800" dirty="0"/>
              <a:t>por SCPA</a:t>
            </a:r>
          </a:p>
        </p:txBody>
      </p:sp>
      <p:sp>
        <p:nvSpPr>
          <p:cNvPr id="35843" name="2 Marcador de contenido"/>
          <p:cNvSpPr>
            <a:spLocks noGrp="1"/>
          </p:cNvSpPr>
          <p:nvPr>
            <p:ph idx="1"/>
          </p:nvPr>
        </p:nvSpPr>
        <p:spPr>
          <a:xfrm>
            <a:off x="5580063" y="1074738"/>
            <a:ext cx="3455987" cy="3227387"/>
          </a:xfrm>
        </p:spPr>
        <p:txBody>
          <a:bodyPr/>
          <a:lstStyle/>
          <a:p>
            <a:r>
              <a:rPr lang="es-ES" altLang="es-ES" sz="2400" b="1" smtClean="0">
                <a:solidFill>
                  <a:srgbClr val="9900CC"/>
                </a:solidFill>
              </a:rPr>
              <a:t>Ventajas de la prescripción por PA</a:t>
            </a:r>
          </a:p>
          <a:p>
            <a:r>
              <a:rPr lang="es-ES" altLang="es-ES" sz="2400" b="1" smtClean="0">
                <a:solidFill>
                  <a:srgbClr val="9900CC"/>
                </a:solidFill>
              </a:rPr>
              <a:t>Núcleo calcula envase óptimo</a:t>
            </a:r>
          </a:p>
          <a:p>
            <a:r>
              <a:rPr lang="es-ES" altLang="es-ES" sz="2400" b="1" smtClean="0">
                <a:solidFill>
                  <a:srgbClr val="9900CC"/>
                </a:solidFill>
              </a:rPr>
              <a:t>Disminuye incidencias por bajas de productos</a:t>
            </a:r>
          </a:p>
          <a:p>
            <a:r>
              <a:rPr lang="es-ES" altLang="es-ES" sz="2400" b="1" smtClean="0">
                <a:solidFill>
                  <a:srgbClr val="9900CC"/>
                </a:solidFill>
              </a:rPr>
              <a:t>Excepción: No DOE</a:t>
            </a:r>
          </a:p>
          <a:p>
            <a:endParaRPr lang="es-ES" altLang="es-ES" sz="2400" b="1" smtClean="0">
              <a:solidFill>
                <a:srgbClr val="9900CC"/>
              </a:solidFill>
            </a:endParaRPr>
          </a:p>
          <a:p>
            <a:endParaRPr lang="es-ES" altLang="es-ES" sz="2400" b="1" smtClean="0">
              <a:solidFill>
                <a:srgbClr val="9900CC"/>
              </a:solidFill>
            </a:endParaRPr>
          </a:p>
          <a:p>
            <a:endParaRPr lang="es-ES" altLang="es-ES" sz="2800" b="1" smtClean="0">
              <a:solidFill>
                <a:srgbClr val="9900CC"/>
              </a:solidFill>
            </a:endParaRPr>
          </a:p>
          <a:p>
            <a:endParaRPr lang="es-ES" altLang="es-ES" b="1" smtClean="0">
              <a:solidFill>
                <a:srgbClr val="9900CC"/>
              </a:solidFill>
            </a:endParaRPr>
          </a:p>
        </p:txBody>
      </p:sp>
      <p:pic>
        <p:nvPicPr>
          <p:cNvPr id="880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32092"/>
          <a:stretch>
            <a:fillRect/>
          </a:stretch>
        </p:blipFill>
        <p:spPr bwMode="auto">
          <a:xfrm>
            <a:off x="395288" y="1125538"/>
            <a:ext cx="4887912"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88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600575"/>
            <a:ext cx="63373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88" y="68263"/>
            <a:ext cx="8870950" cy="739775"/>
          </a:xfrm>
        </p:spPr>
        <p:txBody>
          <a:bodyPr/>
          <a:lstStyle/>
          <a:p>
            <a:pPr>
              <a:defRPr/>
            </a:pPr>
            <a:r>
              <a:rPr lang="es-ES" dirty="0" smtClean="0"/>
              <a:t>PPT: Firma electrónica de prescripciones</a:t>
            </a:r>
            <a:endParaRPr lang="es-ES" dirty="0"/>
          </a:p>
        </p:txBody>
      </p:sp>
      <p:sp>
        <p:nvSpPr>
          <p:cNvPr id="89091" name="2 Marcador de contenido"/>
          <p:cNvSpPr txBox="1">
            <a:spLocks/>
          </p:cNvSpPr>
          <p:nvPr/>
        </p:nvSpPr>
        <p:spPr bwMode="auto">
          <a:xfrm>
            <a:off x="93663" y="2781300"/>
            <a:ext cx="89566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2"/>
              </a:buClr>
              <a:buSzPct val="85000"/>
              <a:buChar char="•"/>
              <a:defRPr sz="3200">
                <a:solidFill>
                  <a:srgbClr val="000099"/>
                </a:solidFill>
                <a:latin typeface="Arial" charset="0"/>
              </a:defRPr>
            </a:lvl1pPr>
            <a:lvl2pPr marL="800100" indent="-34290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r>
              <a:rPr lang="es-ES" altLang="es-ES" sz="2400" dirty="0"/>
              <a:t>El sistema identifica las prescripciones que requieren firma (icono de firma parte superior y por línea</a:t>
            </a:r>
            <a:r>
              <a:rPr lang="es-ES" altLang="es-ES" sz="2400" dirty="0" smtClean="0"/>
              <a:t>): </a:t>
            </a:r>
            <a:endParaRPr lang="es-ES" altLang="es-ES" sz="2400" dirty="0"/>
          </a:p>
          <a:p>
            <a:pPr lvl="1">
              <a:buSzPct val="85000"/>
            </a:pPr>
            <a:r>
              <a:rPr lang="es-ES" altLang="es-ES" sz="2000" dirty="0"/>
              <a:t>Prescripciones nuevas</a:t>
            </a:r>
          </a:p>
          <a:p>
            <a:pPr lvl="1">
              <a:buSzPct val="85000"/>
            </a:pPr>
            <a:r>
              <a:rPr lang="es-ES" altLang="es-ES" sz="2000" dirty="0"/>
              <a:t>Prescripciones modificadas en producto, posología o fechas (</a:t>
            </a:r>
            <a:r>
              <a:rPr lang="es-ES" altLang="es-ES" sz="2000" dirty="0" err="1"/>
              <a:t>F.Fin</a:t>
            </a:r>
            <a:r>
              <a:rPr lang="es-ES" altLang="es-ES" sz="2000" dirty="0"/>
              <a:t>/FR) </a:t>
            </a:r>
          </a:p>
          <a:p>
            <a:r>
              <a:rPr lang="es-ES" altLang="es-ES" sz="2400" dirty="0" smtClean="0"/>
              <a:t>La </a:t>
            </a:r>
            <a:r>
              <a:rPr lang="es-ES" altLang="es-ES" sz="2400" dirty="0"/>
              <a:t>firma es un requisito esencial para que la prescripción sea dispensable electrónicamente en la farmacia.</a:t>
            </a:r>
          </a:p>
          <a:p>
            <a:r>
              <a:rPr lang="es-ES" altLang="es-ES" sz="2400" dirty="0"/>
              <a:t>Firmar al finalizar. Si no se firma, al salir del MP solicitará la firma.</a:t>
            </a:r>
          </a:p>
          <a:p>
            <a:endParaRPr lang="es-ES" altLang="es-ES" sz="2400" dirty="0"/>
          </a:p>
        </p:txBody>
      </p:sp>
      <p:pic>
        <p:nvPicPr>
          <p:cNvPr id="89092" name="Picture 2"/>
          <p:cNvPicPr>
            <a:picLocks noChangeAspect="1" noChangeArrowheads="1"/>
          </p:cNvPicPr>
          <p:nvPr/>
        </p:nvPicPr>
        <p:blipFill>
          <a:blip r:embed="rId3">
            <a:extLst>
              <a:ext uri="{28A0092B-C50C-407E-A947-70E740481C1C}">
                <a14:useLocalDpi xmlns:a14="http://schemas.microsoft.com/office/drawing/2010/main" val="0"/>
              </a:ext>
            </a:extLst>
          </a:blip>
          <a:srcRect t="2" b="84300"/>
          <a:stretch>
            <a:fillRect/>
          </a:stretch>
        </p:blipFill>
        <p:spPr bwMode="auto">
          <a:xfrm>
            <a:off x="1588" y="1341438"/>
            <a:ext cx="9144000" cy="11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3" name="Picture 2" descr="firma electrónic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913" y="0"/>
            <a:ext cx="8270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3 Elipse"/>
          <p:cNvSpPr>
            <a:spLocks noChangeArrowheads="1"/>
          </p:cNvSpPr>
          <p:nvPr/>
        </p:nvSpPr>
        <p:spPr bwMode="auto">
          <a:xfrm>
            <a:off x="5105400" y="41148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nvGrpSpPr>
          <p:cNvPr id="90115" name="2 Grupo"/>
          <p:cNvGrpSpPr>
            <a:grpSpLocks/>
          </p:cNvGrpSpPr>
          <p:nvPr/>
        </p:nvGrpSpPr>
        <p:grpSpPr bwMode="auto">
          <a:xfrm>
            <a:off x="79375" y="1539875"/>
            <a:ext cx="8991600" cy="5149850"/>
            <a:chOff x="79375" y="1539875"/>
            <a:chExt cx="8991600" cy="5149850"/>
          </a:xfrm>
        </p:grpSpPr>
        <p:pic>
          <p:nvPicPr>
            <p:cNvPr id="90118" name="Picture 3" descr="P:\ESP_GRS_DGASDTF-Direccion_Tecnica_de_Farmacia\RECETA E 2012_2013\FORMACIÓN PROFESIONALES\Formación Presencial MP y RE\Formación RECETA ELECRÓNICA\Valladolid Oeste_20150924\capturas pantalla\firmar prescripciones pediente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1539875"/>
              <a:ext cx="8991600" cy="5149850"/>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19" name="4 Elipse"/>
            <p:cNvSpPr>
              <a:spLocks noChangeArrowheads="1"/>
            </p:cNvSpPr>
            <p:nvPr/>
          </p:nvSpPr>
          <p:spPr bwMode="auto">
            <a:xfrm>
              <a:off x="5104941" y="4742793"/>
              <a:ext cx="546720" cy="533400"/>
            </a:xfrm>
            <a:prstGeom prst="ellipse">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sp>
        <p:nvSpPr>
          <p:cNvPr id="8" name="1 Título"/>
          <p:cNvSpPr>
            <a:spLocks noGrp="1"/>
          </p:cNvSpPr>
          <p:nvPr>
            <p:ph type="title"/>
          </p:nvPr>
        </p:nvSpPr>
        <p:spPr>
          <a:xfrm>
            <a:off x="755650" y="115888"/>
            <a:ext cx="7786688" cy="739775"/>
          </a:xfrm>
        </p:spPr>
        <p:txBody>
          <a:bodyPr/>
          <a:lstStyle/>
          <a:p>
            <a:pPr>
              <a:defRPr/>
            </a:pPr>
            <a:r>
              <a:rPr lang="es-ES" dirty="0">
                <a:solidFill>
                  <a:schemeClr val="accent2">
                    <a:lumMod val="75000"/>
                  </a:schemeClr>
                </a:solidFill>
              </a:rPr>
              <a:t>Firma electrónica de prescripciones</a:t>
            </a:r>
          </a:p>
        </p:txBody>
      </p:sp>
      <p:pic>
        <p:nvPicPr>
          <p:cNvPr id="90117" name="Picture 2" descr="firma electrónic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1013" y="93663"/>
            <a:ext cx="8270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76275" y="115888"/>
            <a:ext cx="7786688" cy="739775"/>
          </a:xfrm>
        </p:spPr>
        <p:txBody>
          <a:bodyPr/>
          <a:lstStyle/>
          <a:p>
            <a:pPr>
              <a:defRPr/>
            </a:pPr>
            <a:r>
              <a:rPr lang="es-ES" dirty="0" smtClean="0"/>
              <a:t>Firma electrónica de prescripciones</a:t>
            </a:r>
            <a:endParaRPr lang="es-ES" dirty="0"/>
          </a:p>
        </p:txBody>
      </p:sp>
      <p:grpSp>
        <p:nvGrpSpPr>
          <p:cNvPr id="5" name="4 Grupo"/>
          <p:cNvGrpSpPr>
            <a:grpSpLocks/>
          </p:cNvGrpSpPr>
          <p:nvPr/>
        </p:nvGrpSpPr>
        <p:grpSpPr bwMode="auto">
          <a:xfrm>
            <a:off x="236538" y="973138"/>
            <a:ext cx="4702175" cy="2879725"/>
            <a:chOff x="-369888" y="973138"/>
            <a:chExt cx="4702175" cy="2879725"/>
          </a:xfrm>
        </p:grpSpPr>
        <p:grpSp>
          <p:nvGrpSpPr>
            <p:cNvPr id="91156" name="10 Grupo"/>
            <p:cNvGrpSpPr>
              <a:grpSpLocks/>
            </p:cNvGrpSpPr>
            <p:nvPr/>
          </p:nvGrpSpPr>
          <p:grpSpPr bwMode="auto">
            <a:xfrm>
              <a:off x="-369888" y="973138"/>
              <a:ext cx="4702175" cy="2879725"/>
              <a:chOff x="-25078" y="1122969"/>
              <a:chExt cx="4702071" cy="2879725"/>
            </a:xfrm>
          </p:grpSpPr>
          <p:sp>
            <p:nvSpPr>
              <p:cNvPr id="9" name="8 Elipse"/>
              <p:cNvSpPr/>
              <p:nvPr/>
            </p:nvSpPr>
            <p:spPr>
              <a:xfrm>
                <a:off x="3108578" y="3007331"/>
                <a:ext cx="696897" cy="422275"/>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Elipse"/>
              <p:cNvSpPr/>
              <p:nvPr/>
            </p:nvSpPr>
            <p:spPr>
              <a:xfrm>
                <a:off x="282890" y="2791431"/>
                <a:ext cx="219070" cy="215900"/>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1162" name="Picture 2"/>
              <p:cNvPicPr>
                <a:picLocks noChangeAspect="1" noChangeArrowheads="1"/>
              </p:cNvPicPr>
              <p:nvPr/>
            </p:nvPicPr>
            <p:blipFill>
              <a:blip r:embed="rId3">
                <a:extLst>
                  <a:ext uri="{28A0092B-C50C-407E-A947-70E740481C1C}">
                    <a14:useLocalDpi xmlns:a14="http://schemas.microsoft.com/office/drawing/2010/main" val="0"/>
                  </a:ext>
                </a:extLst>
              </a:blip>
              <a:srcRect l="4863" t="35905" r="2969" b="11574"/>
              <a:stretch>
                <a:fillRect/>
              </a:stretch>
            </p:blipFill>
            <p:spPr bwMode="auto">
              <a:xfrm>
                <a:off x="-25078" y="1122969"/>
                <a:ext cx="4702071"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1157" name="7 Grupo"/>
            <p:cNvGrpSpPr>
              <a:grpSpLocks/>
            </p:cNvGrpSpPr>
            <p:nvPr/>
          </p:nvGrpSpPr>
          <p:grpSpPr bwMode="auto">
            <a:xfrm>
              <a:off x="-61913" y="2659062"/>
              <a:ext cx="3552825" cy="620713"/>
              <a:chOff x="251520" y="1630861"/>
              <a:chExt cx="3553102" cy="621301"/>
            </a:xfrm>
          </p:grpSpPr>
          <p:sp>
            <p:nvSpPr>
              <p:cNvPr id="4" name="3 Elipse"/>
              <p:cNvSpPr/>
              <p:nvPr/>
            </p:nvSpPr>
            <p:spPr>
              <a:xfrm>
                <a:off x="3012397" y="1819953"/>
                <a:ext cx="792225" cy="432209"/>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51520" y="1630862"/>
                <a:ext cx="179401" cy="189091"/>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grpSp>
        <p:nvGrpSpPr>
          <p:cNvPr id="12" name="11 Grupo"/>
          <p:cNvGrpSpPr>
            <a:grpSpLocks/>
          </p:cNvGrpSpPr>
          <p:nvPr/>
        </p:nvGrpSpPr>
        <p:grpSpPr bwMode="auto">
          <a:xfrm>
            <a:off x="4432300" y="1169988"/>
            <a:ext cx="4522788" cy="4924425"/>
            <a:chOff x="4603750" y="1916113"/>
            <a:chExt cx="4522788" cy="4924425"/>
          </a:xfrm>
        </p:grpSpPr>
        <p:grpSp>
          <p:nvGrpSpPr>
            <p:cNvPr id="91152" name="3 Grupo"/>
            <p:cNvGrpSpPr>
              <a:grpSpLocks/>
            </p:cNvGrpSpPr>
            <p:nvPr/>
          </p:nvGrpSpPr>
          <p:grpSpPr bwMode="auto">
            <a:xfrm>
              <a:off x="4603750" y="1916113"/>
              <a:ext cx="4522788" cy="4924425"/>
              <a:chOff x="4603750" y="1916113"/>
              <a:chExt cx="4522788" cy="4924425"/>
            </a:xfrm>
          </p:grpSpPr>
          <p:pic>
            <p:nvPicPr>
              <p:cNvPr id="91154" name="Picture 2"/>
              <p:cNvPicPr>
                <a:picLocks noChangeAspect="1" noChangeArrowheads="1"/>
              </p:cNvPicPr>
              <p:nvPr/>
            </p:nvPicPr>
            <p:blipFill>
              <a:blip r:embed="rId4">
                <a:extLst>
                  <a:ext uri="{28A0092B-C50C-407E-A947-70E740481C1C}">
                    <a14:useLocalDpi xmlns:a14="http://schemas.microsoft.com/office/drawing/2010/main" val="0"/>
                  </a:ext>
                </a:extLst>
              </a:blip>
              <a:srcRect l="26666" t="5431" r="27881" b="32713"/>
              <a:stretch>
                <a:fillRect/>
              </a:stretch>
            </p:blipFill>
            <p:spPr bwMode="auto">
              <a:xfrm>
                <a:off x="4603750" y="1916113"/>
                <a:ext cx="4522788"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708525" y="5373688"/>
                <a:ext cx="4327525" cy="431800"/>
              </a:xfrm>
              <a:prstGeom prst="rect">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8" name="27 Elipse"/>
            <p:cNvSpPr/>
            <p:nvPr/>
          </p:nvSpPr>
          <p:spPr>
            <a:xfrm>
              <a:off x="5908675" y="4583113"/>
              <a:ext cx="1152525" cy="360362"/>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pic>
        <p:nvPicPr>
          <p:cNvPr id="91141" name="Picture 2" descr="firma electrónic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3888" y="22225"/>
            <a:ext cx="82708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45 Grupo"/>
          <p:cNvGrpSpPr>
            <a:grpSpLocks/>
          </p:cNvGrpSpPr>
          <p:nvPr/>
        </p:nvGrpSpPr>
        <p:grpSpPr bwMode="auto">
          <a:xfrm>
            <a:off x="298450" y="1900238"/>
            <a:ext cx="6264275" cy="4600575"/>
            <a:chOff x="189192" y="1842193"/>
            <a:chExt cx="6263310" cy="4599712"/>
          </a:xfrm>
        </p:grpSpPr>
        <p:pic>
          <p:nvPicPr>
            <p:cNvPr id="91144" name="Picture 2"/>
            <p:cNvPicPr>
              <a:picLocks noChangeAspect="1" noChangeArrowheads="1"/>
            </p:cNvPicPr>
            <p:nvPr/>
          </p:nvPicPr>
          <p:blipFill>
            <a:blip r:embed="rId6">
              <a:extLst>
                <a:ext uri="{28A0092B-C50C-407E-A947-70E740481C1C}">
                  <a14:useLocalDpi xmlns:a14="http://schemas.microsoft.com/office/drawing/2010/main" val="0"/>
                </a:ext>
              </a:extLst>
            </a:blip>
            <a:srcRect l="26543" t="5278" r="27821" b="33131"/>
            <a:stretch>
              <a:fillRect/>
            </a:stretch>
          </p:blipFill>
          <p:spPr bwMode="auto">
            <a:xfrm>
              <a:off x="189192" y="1842193"/>
              <a:ext cx="4189412" cy="45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1145" name="41 Grupo"/>
            <p:cNvGrpSpPr>
              <a:grpSpLocks/>
            </p:cNvGrpSpPr>
            <p:nvPr/>
          </p:nvGrpSpPr>
          <p:grpSpPr bwMode="auto">
            <a:xfrm>
              <a:off x="250145" y="4139192"/>
              <a:ext cx="6202357" cy="2302713"/>
              <a:chOff x="480316" y="4537825"/>
              <a:chExt cx="6202357" cy="2302713"/>
            </a:xfrm>
          </p:grpSpPr>
          <p:sp>
            <p:nvSpPr>
              <p:cNvPr id="27" name="26 Elipse"/>
              <p:cNvSpPr/>
              <p:nvPr/>
            </p:nvSpPr>
            <p:spPr>
              <a:xfrm>
                <a:off x="1670121" y="4537507"/>
                <a:ext cx="1031716" cy="258714"/>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114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316" y="5049044"/>
                <a:ext cx="10414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908" name="37907 Conector recto de flecha"/>
              <p:cNvCxnSpPr/>
              <p:nvPr/>
            </p:nvCxnSpPr>
            <p:spPr>
              <a:xfrm flipH="1">
                <a:off x="1128867" y="4810506"/>
                <a:ext cx="1085683" cy="219034"/>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1771705" y="4764477"/>
                <a:ext cx="2009465" cy="26506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1150" name="Picture 5" descr="P:\ESP_GRS_DGASDTF-Direccion_Tecnica_de_Farmacia\RECETA E 2012_2013\FORMACIÓN PROFESIONALES\Formación Presencial MP y RE\Formación RECETA ELECRÓNICA\Valladolid Oeste_20150924\capturas pantalla\firmar prescripciones pedientes 3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005" y="5300378"/>
                <a:ext cx="2877668"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1631" y="4730778"/>
                <a:ext cx="984250" cy="59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29" name="5 Imagen"/>
          <p:cNvPicPr>
            <a:picLocks noChangeAspect="1" noChangeArrowheads="1"/>
          </p:cNvPicPr>
          <p:nvPr/>
        </p:nvPicPr>
        <p:blipFill>
          <a:blip r:embed="rId10">
            <a:extLst>
              <a:ext uri="{28A0092B-C50C-407E-A947-70E740481C1C}">
                <a14:useLocalDpi xmlns:a14="http://schemas.microsoft.com/office/drawing/2010/main" val="0"/>
              </a:ext>
            </a:extLst>
          </a:blip>
          <a:srcRect l="28378" t="5750" r="28740" b="60315"/>
          <a:stretch>
            <a:fillRect/>
          </a:stretch>
        </p:blipFill>
        <p:spPr bwMode="auto">
          <a:xfrm>
            <a:off x="2282825" y="1857375"/>
            <a:ext cx="3441700" cy="224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Título"/>
          <p:cNvSpPr txBox="1">
            <a:spLocks/>
          </p:cNvSpPr>
          <p:nvPr/>
        </p:nvSpPr>
        <p:spPr>
          <a:xfrm>
            <a:off x="544513" y="233363"/>
            <a:ext cx="8107362" cy="504825"/>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altLang="es-ES" kern="0" dirty="0" smtClean="0">
                <a:solidFill>
                  <a:srgbClr val="5D5DAE"/>
                </a:solidFill>
              </a:rPr>
              <a:t>Salir del Módulo sin Firmar pendientes</a:t>
            </a:r>
          </a:p>
        </p:txBody>
      </p:sp>
      <p:grpSp>
        <p:nvGrpSpPr>
          <p:cNvPr id="92163" name="3 Grupo"/>
          <p:cNvGrpSpPr>
            <a:grpSpLocks/>
          </p:cNvGrpSpPr>
          <p:nvPr/>
        </p:nvGrpSpPr>
        <p:grpSpPr bwMode="auto">
          <a:xfrm>
            <a:off x="179388" y="823913"/>
            <a:ext cx="8574087" cy="6034087"/>
            <a:chOff x="179512" y="823644"/>
            <a:chExt cx="8574088" cy="6034355"/>
          </a:xfrm>
        </p:grpSpPr>
        <p:grpSp>
          <p:nvGrpSpPr>
            <p:cNvPr id="92164" name="2 Grupo"/>
            <p:cNvGrpSpPr>
              <a:grpSpLocks/>
            </p:cNvGrpSpPr>
            <p:nvPr/>
          </p:nvGrpSpPr>
          <p:grpSpPr bwMode="auto">
            <a:xfrm>
              <a:off x="179512" y="823644"/>
              <a:ext cx="8574088" cy="6034355"/>
              <a:chOff x="179512" y="823644"/>
              <a:chExt cx="8574088" cy="6034355"/>
            </a:xfrm>
          </p:grpSpPr>
          <p:pic>
            <p:nvPicPr>
              <p:cNvPr id="92167" name="Picture 2" descr="P:\ESP_GRS_DGASDTF-Direccion_Tecnica_de_Farmacia\RECETA E 2012_2013\FORMACIÓN PROFESIONALES\Formación Presencial MP y RE\Formación RECETA ELECRÓNICA\Valladolid Oeste_20150924\capturas pantalla\salir sin firmar 1.PNG"/>
              <p:cNvPicPr>
                <a:picLocks noChangeAspect="1" noChangeArrowheads="1"/>
              </p:cNvPicPr>
              <p:nvPr/>
            </p:nvPicPr>
            <p:blipFill>
              <a:blip r:embed="rId3">
                <a:extLst>
                  <a:ext uri="{28A0092B-C50C-407E-A947-70E740481C1C}">
                    <a14:useLocalDpi xmlns:a14="http://schemas.microsoft.com/office/drawing/2010/main" val="0"/>
                  </a:ext>
                </a:extLst>
              </a:blip>
              <a:srcRect t="2699" b="4689"/>
              <a:stretch>
                <a:fillRect/>
              </a:stretch>
            </p:blipFill>
            <p:spPr bwMode="auto">
              <a:xfrm>
                <a:off x="179512" y="836612"/>
                <a:ext cx="8574088"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8" name="3 Rectángulo redondeado"/>
              <p:cNvSpPr>
                <a:spLocks noChangeArrowheads="1"/>
              </p:cNvSpPr>
              <p:nvPr/>
            </p:nvSpPr>
            <p:spPr bwMode="auto">
              <a:xfrm>
                <a:off x="7791575" y="823644"/>
                <a:ext cx="962025" cy="582612"/>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sp>
          <p:nvSpPr>
            <p:cNvPr id="2" name="1 Elipse"/>
            <p:cNvSpPr/>
            <p:nvPr/>
          </p:nvSpPr>
          <p:spPr>
            <a:xfrm>
              <a:off x="2201987" y="1157034"/>
              <a:ext cx="287337" cy="290525"/>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Elipse"/>
            <p:cNvSpPr/>
            <p:nvPr/>
          </p:nvSpPr>
          <p:spPr>
            <a:xfrm>
              <a:off x="7882063" y="4365513"/>
              <a:ext cx="287337" cy="290526"/>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1 Grupo"/>
          <p:cNvGrpSpPr>
            <a:grpSpLocks/>
          </p:cNvGrpSpPr>
          <p:nvPr/>
        </p:nvGrpSpPr>
        <p:grpSpPr bwMode="auto">
          <a:xfrm>
            <a:off x="512763" y="981075"/>
            <a:ext cx="8402637" cy="5846763"/>
            <a:chOff x="512763" y="981075"/>
            <a:chExt cx="8402637" cy="5846981"/>
          </a:xfrm>
        </p:grpSpPr>
        <p:grpSp>
          <p:nvGrpSpPr>
            <p:cNvPr id="93194" name="2 Grupo"/>
            <p:cNvGrpSpPr>
              <a:grpSpLocks/>
            </p:cNvGrpSpPr>
            <p:nvPr/>
          </p:nvGrpSpPr>
          <p:grpSpPr bwMode="auto">
            <a:xfrm>
              <a:off x="512763" y="981075"/>
              <a:ext cx="5495925" cy="2371725"/>
              <a:chOff x="521964" y="833437"/>
              <a:chExt cx="5495925" cy="2371725"/>
            </a:xfrm>
          </p:grpSpPr>
          <p:pic>
            <p:nvPicPr>
              <p:cNvPr id="93198" name="Picture 2" descr="P:\ESP_GRS_DGASDTF-Direccion_Tecnica_de_Farmacia\RECETA E 2012_2013\FORMACIÓN PROFESIONALES\Formación Presencial MP y RE\Formación RECETA ELECRÓNICA\Valladolid Oeste_20150924\capturas pantalla\salir sin firmar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64" y="833437"/>
                <a:ext cx="5495925" cy="23717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9" name="3 Rectángulo redondeado"/>
              <p:cNvSpPr>
                <a:spLocks noChangeArrowheads="1"/>
              </p:cNvSpPr>
              <p:nvPr/>
            </p:nvSpPr>
            <p:spPr bwMode="auto">
              <a:xfrm>
                <a:off x="5172775" y="2433637"/>
                <a:ext cx="510520" cy="381000"/>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grpSp>
          <p:nvGrpSpPr>
            <p:cNvPr id="93195" name="1 Grupo"/>
            <p:cNvGrpSpPr>
              <a:grpSpLocks/>
            </p:cNvGrpSpPr>
            <p:nvPr/>
          </p:nvGrpSpPr>
          <p:grpSpPr bwMode="auto">
            <a:xfrm>
              <a:off x="3419475" y="3475256"/>
              <a:ext cx="5495925" cy="3352800"/>
              <a:chOff x="2362200" y="2864068"/>
              <a:chExt cx="5495925" cy="3352800"/>
            </a:xfrm>
          </p:grpSpPr>
          <p:pic>
            <p:nvPicPr>
              <p:cNvPr id="93196" name="Picture 3" descr="P:\ESP_GRS_DGASDTF-Direccion_Tecnica_de_Farmacia\RECETA E 2012_2013\FORMACIÓN PROFESIONALES\Formación Presencial MP y RE\Formación RECETA ELECRÓNICA\Valladolid Oeste_20150924\capturas pantalla\salir sin firmar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64068"/>
                <a:ext cx="5495925" cy="33528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7" name="4 Rectángulo redondeado"/>
              <p:cNvSpPr>
                <a:spLocks noChangeArrowheads="1"/>
              </p:cNvSpPr>
              <p:nvPr/>
            </p:nvSpPr>
            <p:spPr bwMode="auto">
              <a:xfrm>
                <a:off x="5872163" y="5486400"/>
                <a:ext cx="762000" cy="381000"/>
              </a:xfrm>
              <a:prstGeom prst="roundRect">
                <a:avLst>
                  <a:gd name="adj" fmla="val 16667"/>
                </a:avLst>
              </a:prstGeom>
              <a:noFill/>
              <a:ln w="635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grpSp>
      <p:sp>
        <p:nvSpPr>
          <p:cNvPr id="8" name="1 Título"/>
          <p:cNvSpPr txBox="1">
            <a:spLocks/>
          </p:cNvSpPr>
          <p:nvPr/>
        </p:nvSpPr>
        <p:spPr>
          <a:xfrm>
            <a:off x="561975" y="217488"/>
            <a:ext cx="8388350" cy="504825"/>
          </a:xfrm>
          <a:prstGeom prst="rect">
            <a:avLst/>
          </a:prstGeom>
        </p:spPr>
        <p:txBody>
          <a:bodyPr/>
          <a:lstStyle>
            <a:lvl1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mj-lt"/>
                <a:ea typeface="+mj-ea"/>
                <a:cs typeface="+mj-cs"/>
              </a:defRPr>
            </a:lvl1pPr>
            <a:lvl2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2pPr>
            <a:lvl3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3pPr>
            <a:lvl4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4pPr>
            <a:lvl5pPr algn="l" rtl="0" eaLnBrk="0" fontAlgn="base" hangingPunct="0">
              <a:lnSpc>
                <a:spcPct val="70000"/>
              </a:lnSpc>
              <a:spcBef>
                <a:spcPct val="0"/>
              </a:spcBef>
              <a:spcAft>
                <a:spcPct val="0"/>
              </a:spcAft>
              <a:defRPr sz="3200" b="1">
                <a:solidFill>
                  <a:srgbClr val="800080"/>
                </a:solidFill>
                <a:effectLst>
                  <a:outerShdw blurRad="38100" dist="38100" dir="2700000" algn="tl">
                    <a:srgbClr val="C0C0C0"/>
                  </a:outerShdw>
                </a:effectLst>
                <a:latin typeface="Arial" charset="0"/>
              </a:defRPr>
            </a:lvl5pPr>
            <a:lvl6pPr marL="4572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6pPr>
            <a:lvl7pPr marL="9144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7pPr>
            <a:lvl8pPr marL="13716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8pPr>
            <a:lvl9pPr marL="1828800" algn="l" rtl="0" fontAlgn="base">
              <a:lnSpc>
                <a:spcPct val="70000"/>
              </a:lnSpc>
              <a:spcBef>
                <a:spcPct val="0"/>
              </a:spcBef>
              <a:spcAft>
                <a:spcPct val="0"/>
              </a:spcAft>
              <a:defRPr sz="3600" b="1">
                <a:solidFill>
                  <a:srgbClr val="800080"/>
                </a:solidFill>
                <a:effectLst>
                  <a:outerShdw blurRad="38100" dist="38100" dir="2700000" algn="tl">
                    <a:srgbClr val="C0C0C0"/>
                  </a:outerShdw>
                </a:effectLst>
                <a:latin typeface="Arial" charset="0"/>
              </a:defRPr>
            </a:lvl9pPr>
          </a:lstStyle>
          <a:p>
            <a:pPr>
              <a:defRPr/>
            </a:pPr>
            <a:r>
              <a:rPr lang="es-ES" altLang="es-ES" kern="0" dirty="0" smtClean="0">
                <a:solidFill>
                  <a:srgbClr val="5D5DAE"/>
                </a:solidFill>
              </a:rPr>
              <a:t>Salir del Módulo sin Firmar pendientes </a:t>
            </a:r>
            <a:endParaRPr lang="es-ES" altLang="es-ES" kern="0" dirty="0" smtClean="0">
              <a:solidFill>
                <a:srgbClr val="FF0000"/>
              </a:solidFill>
            </a:endParaRPr>
          </a:p>
        </p:txBody>
      </p:sp>
      <p:grpSp>
        <p:nvGrpSpPr>
          <p:cNvPr id="9" name="8 Grupo"/>
          <p:cNvGrpSpPr>
            <a:grpSpLocks/>
          </p:cNvGrpSpPr>
          <p:nvPr/>
        </p:nvGrpSpPr>
        <p:grpSpPr bwMode="auto">
          <a:xfrm>
            <a:off x="2384425" y="931863"/>
            <a:ext cx="4244975" cy="5878512"/>
            <a:chOff x="1764292" y="202823"/>
            <a:chExt cx="4691062" cy="6638925"/>
          </a:xfrm>
        </p:grpSpPr>
        <p:pic>
          <p:nvPicPr>
            <p:cNvPr id="9318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292" y="202823"/>
              <a:ext cx="4691062"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300" y="3457575"/>
              <a:ext cx="2679700" cy="119062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3191" name="3 Rectángulo redondeado"/>
            <p:cNvSpPr>
              <a:spLocks noChangeArrowheads="1"/>
            </p:cNvSpPr>
            <p:nvPr/>
          </p:nvSpPr>
          <p:spPr bwMode="auto">
            <a:xfrm>
              <a:off x="3035300" y="4191000"/>
              <a:ext cx="2374900" cy="457200"/>
            </a:xfrm>
            <a:prstGeom prst="roundRect">
              <a:avLst>
                <a:gd name="adj" fmla="val 16667"/>
              </a:avLst>
            </a:prstGeom>
            <a:solidFill>
              <a:srgbClr val="FFFF00">
                <a:alpha val="63136"/>
              </a:srgbClr>
            </a:solidFill>
            <a:ln w="9525" algn="ctr">
              <a:solidFill>
                <a:srgbClr val="FFFF00">
                  <a:alpha val="72940"/>
                </a:srgbClr>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sp>
          <p:nvSpPr>
            <p:cNvPr id="93192" name="4 Rectángulo redondeado"/>
            <p:cNvSpPr>
              <a:spLocks noChangeArrowheads="1"/>
            </p:cNvSpPr>
            <p:nvPr/>
          </p:nvSpPr>
          <p:spPr bwMode="auto">
            <a:xfrm>
              <a:off x="1981200" y="3657600"/>
              <a:ext cx="1054100" cy="5334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sp>
          <p:nvSpPr>
            <p:cNvPr id="93193" name="7 Rectángulo redondeado"/>
            <p:cNvSpPr>
              <a:spLocks noChangeArrowheads="1"/>
            </p:cNvSpPr>
            <p:nvPr/>
          </p:nvSpPr>
          <p:spPr bwMode="auto">
            <a:xfrm>
              <a:off x="2011363" y="3954463"/>
              <a:ext cx="884237" cy="228600"/>
            </a:xfrm>
            <a:prstGeom prst="roundRect">
              <a:avLst>
                <a:gd name="adj" fmla="val 16667"/>
              </a:avLst>
            </a:prstGeom>
            <a:solidFill>
              <a:srgbClr val="FFFF00">
                <a:alpha val="63136"/>
              </a:srgbClr>
            </a:solidFill>
            <a:ln w="9525" algn="ctr">
              <a:solidFill>
                <a:srgbClr val="FFFF00">
                  <a:alpha val="72940"/>
                </a:srgbClr>
              </a:solidFill>
              <a:round/>
              <a:headEnd/>
              <a:tailEnd/>
            </a:ln>
          </p:spPr>
          <p:txBody>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a:spcBef>
                  <a:spcPct val="0"/>
                </a:spcBef>
                <a:buClrTx/>
                <a:buSzTx/>
                <a:buFontTx/>
                <a:buNone/>
              </a:pPr>
              <a:endParaRPr lang="es-ES" altLang="es-ES" sz="180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115888"/>
            <a:ext cx="8532812" cy="739775"/>
          </a:xfrm>
        </p:spPr>
        <p:txBody>
          <a:bodyPr/>
          <a:lstStyle/>
          <a:p>
            <a:pPr>
              <a:defRPr/>
            </a:pPr>
            <a:r>
              <a:rPr lang="es-ES" dirty="0" smtClean="0"/>
              <a:t>Plan Terapéutico: Proceso clínico</a:t>
            </a:r>
            <a:endParaRPr lang="es-ES" dirty="0"/>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t="1656" b="8488"/>
          <a:stretch>
            <a:fillRect/>
          </a:stretch>
        </p:blipFill>
        <p:spPr bwMode="auto">
          <a:xfrm>
            <a:off x="539750" y="765175"/>
            <a:ext cx="8256588" cy="593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210" name="2 Grupo"/>
          <p:cNvGrpSpPr>
            <a:grpSpLocks/>
          </p:cNvGrpSpPr>
          <p:nvPr/>
        </p:nvGrpSpPr>
        <p:grpSpPr bwMode="auto">
          <a:xfrm>
            <a:off x="34925" y="703263"/>
            <a:ext cx="9077325" cy="6138862"/>
            <a:chOff x="34925" y="703263"/>
            <a:chExt cx="9077325" cy="6138862"/>
          </a:xfrm>
        </p:grpSpPr>
        <p:pic>
          <p:nvPicPr>
            <p:cNvPr id="94215" name="Picture 2"/>
            <p:cNvPicPr>
              <a:picLocks noChangeAspect="1" noChangeArrowheads="1"/>
            </p:cNvPicPr>
            <p:nvPr/>
          </p:nvPicPr>
          <p:blipFill>
            <a:blip r:embed="rId3">
              <a:extLst>
                <a:ext uri="{28A0092B-C50C-407E-A947-70E740481C1C}">
                  <a14:useLocalDpi xmlns:a14="http://schemas.microsoft.com/office/drawing/2010/main" val="0"/>
                </a:ext>
              </a:extLst>
            </a:blip>
            <a:srcRect t="1778" b="13684"/>
            <a:stretch>
              <a:fillRect/>
            </a:stretch>
          </p:blipFill>
          <p:spPr bwMode="auto">
            <a:xfrm>
              <a:off x="34925" y="703263"/>
              <a:ext cx="9077325" cy="613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Elipse"/>
            <p:cNvSpPr/>
            <p:nvPr/>
          </p:nvSpPr>
          <p:spPr>
            <a:xfrm>
              <a:off x="407988" y="1074738"/>
              <a:ext cx="357187" cy="347662"/>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Elipse"/>
            <p:cNvSpPr/>
            <p:nvPr/>
          </p:nvSpPr>
          <p:spPr>
            <a:xfrm>
              <a:off x="1131888" y="1069975"/>
              <a:ext cx="355600" cy="346075"/>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5" name="1 Título"/>
          <p:cNvSpPr>
            <a:spLocks noGrp="1"/>
          </p:cNvSpPr>
          <p:nvPr>
            <p:ph type="title"/>
          </p:nvPr>
        </p:nvSpPr>
        <p:spPr>
          <a:xfrm>
            <a:off x="465138" y="68263"/>
            <a:ext cx="8602662" cy="739775"/>
          </a:xfrm>
        </p:spPr>
        <p:txBody>
          <a:bodyPr/>
          <a:lstStyle/>
          <a:p>
            <a:pPr>
              <a:defRPr/>
            </a:pPr>
            <a:r>
              <a:rPr lang="es-ES" dirty="0" smtClean="0"/>
              <a:t>PPT: Funcionalidades en Acciones</a:t>
            </a:r>
            <a:endParaRPr lang="es-ES" dirty="0">
              <a:solidFill>
                <a:srgbClr val="FF0000"/>
              </a:solidFill>
            </a:endParaRPr>
          </a:p>
        </p:txBody>
      </p:sp>
      <p:sp>
        <p:nvSpPr>
          <p:cNvPr id="6" name="5 Rectángulo"/>
          <p:cNvSpPr/>
          <p:nvPr/>
        </p:nvSpPr>
        <p:spPr bwMode="auto">
          <a:xfrm>
            <a:off x="403225" y="2295525"/>
            <a:ext cx="4170363"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285750" indent="-285750"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eaLnBrk="1" hangingPunct="1">
              <a:spcBef>
                <a:spcPct val="0"/>
              </a:spcBef>
              <a:buClrTx/>
              <a:buSzTx/>
              <a:defRPr/>
            </a:pPr>
            <a:endParaRPr lang="es-ES" altLang="es-ES" sz="1600" b="1" dirty="0" smtClean="0">
              <a:solidFill>
                <a:srgbClr val="FFFFFF"/>
              </a:solidFill>
            </a:endParaRPr>
          </a:p>
          <a:p>
            <a:pPr eaLnBrk="1" hangingPunct="1">
              <a:spcBef>
                <a:spcPct val="0"/>
              </a:spcBef>
              <a:buClrTx/>
              <a:buSzTx/>
              <a:defRPr/>
            </a:pPr>
            <a:r>
              <a:rPr lang="es-ES" altLang="es-ES" sz="1600" b="1" dirty="0" smtClean="0">
                <a:solidFill>
                  <a:srgbClr val="FFFFFF"/>
                </a:solidFill>
              </a:rPr>
              <a:t>Permitir dispensación </a:t>
            </a:r>
          </a:p>
          <a:p>
            <a:pPr eaLnBrk="1" hangingPunct="1">
              <a:spcBef>
                <a:spcPct val="0"/>
              </a:spcBef>
              <a:buClrTx/>
              <a:buSzTx/>
              <a:defRPr/>
            </a:pPr>
            <a:r>
              <a:rPr lang="es-ES" altLang="es-ES" sz="1600" b="1" dirty="0" smtClean="0">
                <a:solidFill>
                  <a:srgbClr val="FFFFFF"/>
                </a:solidFill>
              </a:rPr>
              <a:t>Gestionar periodos vacacionales </a:t>
            </a:r>
            <a:r>
              <a:rPr lang="es-ES" altLang="es-ES" sz="1400" b="1" dirty="0" smtClean="0">
                <a:solidFill>
                  <a:srgbClr val="FF0000"/>
                </a:solidFill>
              </a:rPr>
              <a:t> </a:t>
            </a:r>
          </a:p>
          <a:p>
            <a:pPr eaLnBrk="1" hangingPunct="1">
              <a:spcBef>
                <a:spcPct val="0"/>
              </a:spcBef>
              <a:buClrTx/>
              <a:buSzTx/>
              <a:defRPr/>
            </a:pPr>
            <a:endParaRPr lang="es-ES" altLang="es-ES" sz="1600" b="1" dirty="0" smtClean="0">
              <a:solidFill>
                <a:srgbClr val="FFFFFF"/>
              </a:solidFill>
            </a:endParaRPr>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588" y="1693863"/>
            <a:ext cx="760412" cy="58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Elipse"/>
          <p:cNvSpPr/>
          <p:nvPr/>
        </p:nvSpPr>
        <p:spPr>
          <a:xfrm>
            <a:off x="8382000" y="68263"/>
            <a:ext cx="730250" cy="5746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4962"/>
            <a:ext cx="8137525" cy="739775"/>
          </a:xfrm>
        </p:spPr>
        <p:txBody>
          <a:bodyPr/>
          <a:lstStyle/>
          <a:p>
            <a:pPr>
              <a:defRPr/>
            </a:pPr>
            <a:r>
              <a:rPr lang="es-ES" altLang="es-ES" dirty="0" smtClean="0">
                <a:solidFill>
                  <a:srgbClr val="5D5DAE"/>
                </a:solidFill>
              </a:rPr>
              <a:t>Dispensación interrumpida y </a:t>
            </a:r>
            <a:br>
              <a:rPr lang="es-ES" altLang="es-ES" dirty="0" smtClean="0">
                <a:solidFill>
                  <a:srgbClr val="5D5DAE"/>
                </a:solidFill>
              </a:rPr>
            </a:br>
            <a:r>
              <a:rPr lang="es-ES" altLang="es-ES" dirty="0" smtClean="0">
                <a:solidFill>
                  <a:srgbClr val="5D5DAE"/>
                </a:solidFill>
              </a:rPr>
              <a:t>Permitir dispensación    </a:t>
            </a:r>
            <a:endParaRPr lang="es-ES" altLang="es-ES" dirty="0" smtClean="0">
              <a:solidFill>
                <a:srgbClr val="FF0000"/>
              </a:solidFill>
            </a:endParaRPr>
          </a:p>
        </p:txBody>
      </p:sp>
      <p:sp>
        <p:nvSpPr>
          <p:cNvPr id="50179" name="3 Marcador de contenido"/>
          <p:cNvSpPr>
            <a:spLocks noGrp="1"/>
          </p:cNvSpPr>
          <p:nvPr>
            <p:ph idx="1"/>
          </p:nvPr>
        </p:nvSpPr>
        <p:spPr>
          <a:xfrm>
            <a:off x="539750" y="1412875"/>
            <a:ext cx="8208963" cy="4968875"/>
          </a:xfrm>
        </p:spPr>
        <p:txBody>
          <a:bodyPr/>
          <a:lstStyle/>
          <a:p>
            <a:pPr>
              <a:defRPr/>
            </a:pPr>
            <a:r>
              <a:rPr lang="es-ES" altLang="es-ES" sz="2400" dirty="0" smtClean="0"/>
              <a:t>Icono en prescripciones con ventana de dispensación cerrada por no haber retirado la medicación en el periodo establecido.</a:t>
            </a:r>
          </a:p>
          <a:p>
            <a:pPr>
              <a:defRPr/>
            </a:pPr>
            <a:r>
              <a:rPr lang="es-ES" altLang="es-ES" sz="2400" dirty="0" smtClean="0"/>
              <a:t>Gestión desde Opciones (por línea)  </a:t>
            </a:r>
          </a:p>
          <a:p>
            <a:pPr>
              <a:defRPr/>
            </a:pPr>
            <a:r>
              <a:rPr lang="es-ES" altLang="es-ES" sz="2400" dirty="0" smtClean="0"/>
              <a:t>Efectos:</a:t>
            </a:r>
          </a:p>
          <a:p>
            <a:pPr lvl="1">
              <a:defRPr/>
            </a:pPr>
            <a:r>
              <a:rPr lang="es-ES" altLang="es-ES" sz="2400" dirty="0" smtClean="0"/>
              <a:t>En PPT: desaparece el icono en la PPT manteniendo la información de la prescripción.</a:t>
            </a:r>
          </a:p>
          <a:p>
            <a:pPr lvl="1">
              <a:defRPr/>
            </a:pPr>
            <a:r>
              <a:rPr lang="es-ES" altLang="es-ES" sz="2400" dirty="0" smtClean="0"/>
              <a:t>En la farmacia: reapertura de la ventana de dispensación durante 10 días. </a:t>
            </a:r>
          </a:p>
          <a:p>
            <a:pPr marL="0" indent="0">
              <a:buFontTx/>
              <a:buNone/>
              <a:defRPr/>
            </a:pPr>
            <a:endParaRPr lang="es-ES" altLang="es-ES" sz="2800" dirty="0" smtClean="0"/>
          </a:p>
          <a:p>
            <a:pPr>
              <a:defRPr/>
            </a:pPr>
            <a:endParaRPr lang="es-ES" altLang="es-ES" dirty="0" smtClean="0"/>
          </a:p>
        </p:txBody>
      </p:sp>
      <p:sp>
        <p:nvSpPr>
          <p:cNvPr id="95236" name="2 Rectángulo"/>
          <p:cNvSpPr>
            <a:spLocks noChangeArrowheads="1"/>
          </p:cNvSpPr>
          <p:nvPr/>
        </p:nvSpPr>
        <p:spPr bwMode="auto">
          <a:xfrm>
            <a:off x="6656752" y="188640"/>
            <a:ext cx="5254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85000"/>
              <a:buChar char="•"/>
              <a:defRPr sz="3200">
                <a:solidFill>
                  <a:srgbClr val="000099"/>
                </a:solidFill>
                <a:latin typeface="Arial" charset="0"/>
              </a:defRPr>
            </a:lvl1pPr>
            <a:lvl2pPr marL="742950" indent="-285750" eaLnBrk="0" hangingPunct="0">
              <a:spcBef>
                <a:spcPct val="20000"/>
              </a:spcBef>
              <a:buClr>
                <a:schemeClr val="bg2"/>
              </a:buClr>
              <a:buSzPct val="80000"/>
              <a:buChar char="•"/>
              <a:defRPr sz="2800">
                <a:solidFill>
                  <a:srgbClr val="333399"/>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rgbClr val="333399"/>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SzPct val="85000"/>
              <a:buFont typeface="Symbol" pitchFamily="18"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85000"/>
              <a:buFont typeface="Symbol" pitchFamily="18" charset="2"/>
              <a:buChar char="-"/>
              <a:defRPr sz="2000">
                <a:solidFill>
                  <a:schemeClr val="tx1"/>
                </a:solidFill>
                <a:latin typeface="Arial" charset="0"/>
              </a:defRPr>
            </a:lvl9pPr>
          </a:lstStyle>
          <a:p>
            <a:pPr eaLnBrk="1" hangingPunct="1">
              <a:spcBef>
                <a:spcPct val="0"/>
              </a:spcBef>
              <a:buClrTx/>
              <a:buSzTx/>
              <a:buFontTx/>
              <a:buNone/>
            </a:pPr>
            <a:r>
              <a:rPr lang="es-ES" altLang="es-ES" sz="4400" b="1" dirty="0">
                <a:sym typeface="Wingdings" pitchFamily="2" charset="2"/>
              </a:rPr>
              <a:t></a:t>
            </a:r>
            <a:endParaRPr lang="es-ES" altLang="es-ES" sz="1800" dirty="0">
              <a:solidFill>
                <a:schemeClr val="tx1"/>
              </a:solidFill>
            </a:endParaRPr>
          </a:p>
        </p:txBody>
      </p:sp>
      <p:sp>
        <p:nvSpPr>
          <p:cNvPr id="5" name="3 Elipse"/>
          <p:cNvSpPr/>
          <p:nvPr/>
        </p:nvSpPr>
        <p:spPr>
          <a:xfrm>
            <a:off x="8243888" y="128588"/>
            <a:ext cx="730250"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84138"/>
            <a:ext cx="7786688" cy="739775"/>
          </a:xfrm>
        </p:spPr>
        <p:txBody>
          <a:bodyPr/>
          <a:lstStyle/>
          <a:p>
            <a:pPr>
              <a:defRPr/>
            </a:pPr>
            <a:r>
              <a:rPr lang="es-ES" dirty="0" smtClean="0"/>
              <a:t>PPT: Nuevas Funcionalidades por línea</a:t>
            </a:r>
            <a:endParaRPr lang="es-ES" dirty="0"/>
          </a:p>
        </p:txBody>
      </p:sp>
      <p:sp>
        <p:nvSpPr>
          <p:cNvPr id="96259" name="2 Marcador de contenido"/>
          <p:cNvSpPr>
            <a:spLocks noGrp="1"/>
          </p:cNvSpPr>
          <p:nvPr>
            <p:ph idx="1"/>
          </p:nvPr>
        </p:nvSpPr>
        <p:spPr>
          <a:xfrm>
            <a:off x="457200" y="1268413"/>
            <a:ext cx="8229600" cy="4598987"/>
          </a:xfrm>
        </p:spPr>
        <p:txBody>
          <a:bodyPr/>
          <a:lstStyle/>
          <a:p>
            <a:endParaRPr lang="es-ES" altLang="es-ES" smtClean="0"/>
          </a:p>
        </p:txBody>
      </p:sp>
      <p:grpSp>
        <p:nvGrpSpPr>
          <p:cNvPr id="96260" name="2 Grupo"/>
          <p:cNvGrpSpPr>
            <a:grpSpLocks/>
          </p:cNvGrpSpPr>
          <p:nvPr/>
        </p:nvGrpSpPr>
        <p:grpSpPr bwMode="auto">
          <a:xfrm>
            <a:off x="28575" y="682625"/>
            <a:ext cx="9120188" cy="6143625"/>
            <a:chOff x="28575" y="682625"/>
            <a:chExt cx="9120188" cy="6143625"/>
          </a:xfrm>
        </p:grpSpPr>
        <p:pic>
          <p:nvPicPr>
            <p:cNvPr id="96262" name="Picture 16"/>
            <p:cNvPicPr>
              <a:picLocks noChangeAspect="1" noChangeArrowheads="1"/>
            </p:cNvPicPr>
            <p:nvPr/>
          </p:nvPicPr>
          <p:blipFill>
            <a:blip r:embed="rId3">
              <a:extLst>
                <a:ext uri="{28A0092B-C50C-407E-A947-70E740481C1C}">
                  <a14:useLocalDpi xmlns:a14="http://schemas.microsoft.com/office/drawing/2010/main" val="0"/>
                </a:ext>
              </a:extLst>
            </a:blip>
            <a:srcRect t="2103" b="13686"/>
            <a:stretch>
              <a:fillRect/>
            </a:stretch>
          </p:blipFill>
          <p:spPr bwMode="auto">
            <a:xfrm>
              <a:off x="28575" y="682625"/>
              <a:ext cx="9120188"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bwMode="auto">
            <a:xfrm>
              <a:off x="6726238" y="3573463"/>
              <a:ext cx="1368425" cy="215900"/>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grpSp>
      <p:sp>
        <p:nvSpPr>
          <p:cNvPr id="7" name="6 Elipse"/>
          <p:cNvSpPr/>
          <p:nvPr/>
        </p:nvSpPr>
        <p:spPr>
          <a:xfrm>
            <a:off x="8388350" y="52388"/>
            <a:ext cx="730250"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019"/>
            <a:ext cx="7786688" cy="739775"/>
          </a:xfrm>
        </p:spPr>
        <p:txBody>
          <a:bodyPr/>
          <a:lstStyle/>
          <a:p>
            <a:pPr>
              <a:defRPr/>
            </a:pPr>
            <a:r>
              <a:rPr lang="es-ES" altLang="es-ES" dirty="0" smtClean="0">
                <a:solidFill>
                  <a:srgbClr val="5D5DAE"/>
                </a:solidFill>
              </a:rPr>
              <a:t>Opción “Borrar” </a:t>
            </a:r>
          </a:p>
        </p:txBody>
      </p:sp>
      <p:sp>
        <p:nvSpPr>
          <p:cNvPr id="28675" name="3 Marcador de contenido"/>
          <p:cNvSpPr>
            <a:spLocks noGrp="1"/>
          </p:cNvSpPr>
          <p:nvPr>
            <p:ph idx="1"/>
          </p:nvPr>
        </p:nvSpPr>
        <p:spPr>
          <a:xfrm>
            <a:off x="395288" y="1484313"/>
            <a:ext cx="8569325" cy="4679950"/>
          </a:xfrm>
        </p:spPr>
        <p:txBody>
          <a:bodyPr/>
          <a:lstStyle/>
          <a:p>
            <a:pPr marL="0" indent="0" algn="just">
              <a:buFontTx/>
              <a:buNone/>
              <a:defRPr/>
            </a:pPr>
            <a:r>
              <a:rPr lang="es-ES" altLang="es-ES" sz="2800" dirty="0" smtClean="0"/>
              <a:t>Permite borrar tanto recetas impresas como líneas de prescripción incorporadas erróneamente: </a:t>
            </a:r>
          </a:p>
          <a:p>
            <a:pPr marL="0" indent="0" algn="just">
              <a:buFontTx/>
              <a:buNone/>
              <a:defRPr/>
            </a:pPr>
            <a:endParaRPr lang="es-ES" altLang="es-ES" sz="2800" dirty="0" smtClean="0"/>
          </a:p>
          <a:p>
            <a:pPr algn="just">
              <a:defRPr/>
            </a:pPr>
            <a:r>
              <a:rPr lang="es-ES" altLang="es-ES" sz="2400" dirty="0" smtClean="0"/>
              <a:t>Receta impresa (=receta dispensada): </a:t>
            </a:r>
          </a:p>
          <a:p>
            <a:pPr lvl="1" algn="just">
              <a:defRPr/>
            </a:pPr>
            <a:r>
              <a:rPr lang="es-ES" altLang="es-ES" sz="2000" dirty="0" smtClean="0"/>
              <a:t>En </a:t>
            </a:r>
            <a:r>
              <a:rPr lang="es-ES" altLang="es-ES" sz="2000" dirty="0" err="1" smtClean="0"/>
              <a:t>Recyl</a:t>
            </a:r>
            <a:r>
              <a:rPr lang="es-ES" altLang="es-ES" sz="2000" dirty="0" smtClean="0"/>
              <a:t>, límite de 24h desde su generación (vs no </a:t>
            </a:r>
            <a:r>
              <a:rPr lang="es-ES" altLang="es-ES" sz="2000" dirty="0" err="1" smtClean="0"/>
              <a:t>Recyl</a:t>
            </a:r>
            <a:r>
              <a:rPr lang="es-ES" altLang="es-ES" sz="2000" dirty="0" smtClean="0"/>
              <a:t>: en cualquier momento). </a:t>
            </a:r>
          </a:p>
          <a:p>
            <a:pPr lvl="1" algn="just">
              <a:defRPr/>
            </a:pPr>
            <a:r>
              <a:rPr lang="es-ES" altLang="es-ES" sz="2000" dirty="0" smtClean="0"/>
              <a:t>Evita que la receta impresa por error consuma crédito.</a:t>
            </a:r>
          </a:p>
          <a:p>
            <a:pPr algn="just">
              <a:defRPr/>
            </a:pPr>
            <a:r>
              <a:rPr lang="es-ES" altLang="es-ES" sz="2400" dirty="0" smtClean="0"/>
              <a:t>Prescripción electrónica sin emisión de recetas impresas: </a:t>
            </a:r>
          </a:p>
          <a:p>
            <a:pPr lvl="1" algn="just">
              <a:defRPr/>
            </a:pPr>
            <a:r>
              <a:rPr lang="es-ES" altLang="es-ES" sz="2000" dirty="0" smtClean="0"/>
              <a:t>En cualquier momento, siempre que no haya dispensaciones asociadas.</a:t>
            </a:r>
          </a:p>
          <a:p>
            <a:pPr marL="0" indent="0" algn="just">
              <a:buFontTx/>
              <a:buNone/>
              <a:defRPr/>
            </a:pPr>
            <a:endParaRPr lang="es-ES" altLang="es-ES" sz="2800" dirty="0" smtClean="0"/>
          </a:p>
        </p:txBody>
      </p:sp>
      <p:sp>
        <p:nvSpPr>
          <p:cNvPr id="5" name="4 Elipse"/>
          <p:cNvSpPr/>
          <p:nvPr/>
        </p:nvSpPr>
        <p:spPr>
          <a:xfrm>
            <a:off x="8388350" y="115888"/>
            <a:ext cx="730250"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69900" y="4763"/>
            <a:ext cx="7786688" cy="739775"/>
          </a:xfrm>
        </p:spPr>
        <p:txBody>
          <a:bodyPr/>
          <a:lstStyle/>
          <a:p>
            <a:pPr>
              <a:defRPr/>
            </a:pPr>
            <a:r>
              <a:rPr lang="es-ES" dirty="0" smtClean="0"/>
              <a:t>PPT: Nuevas Funcionalidades por línea</a:t>
            </a:r>
            <a:endParaRPr lang="es-ES" dirty="0"/>
          </a:p>
        </p:txBody>
      </p:sp>
      <p:sp>
        <p:nvSpPr>
          <p:cNvPr id="98307" name="2 Marcador de contenido"/>
          <p:cNvSpPr>
            <a:spLocks noGrp="1"/>
          </p:cNvSpPr>
          <p:nvPr>
            <p:ph idx="1"/>
          </p:nvPr>
        </p:nvSpPr>
        <p:spPr>
          <a:xfrm>
            <a:off x="457200" y="1268413"/>
            <a:ext cx="8229600" cy="4598987"/>
          </a:xfrm>
        </p:spPr>
        <p:txBody>
          <a:bodyPr/>
          <a:lstStyle/>
          <a:p>
            <a:endParaRPr lang="es-ES" altLang="es-ES" smtClean="0"/>
          </a:p>
        </p:txBody>
      </p:sp>
      <p:grpSp>
        <p:nvGrpSpPr>
          <p:cNvPr id="98308" name="4 Grupo"/>
          <p:cNvGrpSpPr>
            <a:grpSpLocks/>
          </p:cNvGrpSpPr>
          <p:nvPr/>
        </p:nvGrpSpPr>
        <p:grpSpPr bwMode="auto">
          <a:xfrm>
            <a:off x="28575" y="682625"/>
            <a:ext cx="9120188" cy="6143625"/>
            <a:chOff x="29175" y="682095"/>
            <a:chExt cx="9120246" cy="6144373"/>
          </a:xfrm>
        </p:grpSpPr>
        <p:pic>
          <p:nvPicPr>
            <p:cNvPr id="98311" name="Picture 16"/>
            <p:cNvPicPr>
              <a:picLocks noChangeAspect="1" noChangeArrowheads="1"/>
            </p:cNvPicPr>
            <p:nvPr/>
          </p:nvPicPr>
          <p:blipFill>
            <a:blip r:embed="rId3">
              <a:extLst>
                <a:ext uri="{28A0092B-C50C-407E-A947-70E740481C1C}">
                  <a14:useLocalDpi xmlns:a14="http://schemas.microsoft.com/office/drawing/2010/main" val="0"/>
                </a:ext>
              </a:extLst>
            </a:blip>
            <a:srcRect t="2103" b="13686"/>
            <a:stretch>
              <a:fillRect/>
            </a:stretch>
          </p:blipFill>
          <p:spPr bwMode="auto">
            <a:xfrm>
              <a:off x="29175" y="682095"/>
              <a:ext cx="9120246" cy="614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Rectángulo"/>
            <p:cNvSpPr/>
            <p:nvPr/>
          </p:nvSpPr>
          <p:spPr bwMode="auto">
            <a:xfrm>
              <a:off x="6731643" y="4005138"/>
              <a:ext cx="1368434" cy="215926"/>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grpSp>
      <p:pic>
        <p:nvPicPr>
          <p:cNvPr id="9" name="3 Marcador de contenid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4225925"/>
            <a:ext cx="3398837" cy="1484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7 Elipse"/>
          <p:cNvSpPr/>
          <p:nvPr/>
        </p:nvSpPr>
        <p:spPr>
          <a:xfrm>
            <a:off x="8388350" y="36513"/>
            <a:ext cx="730250"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282575" y="115888"/>
            <a:ext cx="8388350" cy="739775"/>
          </a:xfrm>
        </p:spPr>
        <p:txBody>
          <a:bodyPr/>
          <a:lstStyle/>
          <a:p>
            <a:pPr>
              <a:defRPr/>
            </a:pPr>
            <a:r>
              <a:rPr lang="es-ES" dirty="0"/>
              <a:t>Receta adicional (vs Reimpresión receta)</a:t>
            </a:r>
          </a:p>
        </p:txBody>
      </p:sp>
      <p:sp>
        <p:nvSpPr>
          <p:cNvPr id="52227" name="3 Marcador de contenido"/>
          <p:cNvSpPr>
            <a:spLocks noGrp="1"/>
          </p:cNvSpPr>
          <p:nvPr>
            <p:ph idx="1"/>
          </p:nvPr>
        </p:nvSpPr>
        <p:spPr>
          <a:xfrm>
            <a:off x="107950" y="1052513"/>
            <a:ext cx="9036050" cy="5927725"/>
          </a:xfrm>
        </p:spPr>
        <p:txBody>
          <a:bodyPr/>
          <a:lstStyle/>
          <a:p>
            <a:pPr marL="0" indent="0" algn="ctr">
              <a:buFontTx/>
              <a:buNone/>
              <a:defRPr/>
            </a:pPr>
            <a:r>
              <a:rPr lang="es-ES" altLang="es-ES" sz="2800" u="sng" dirty="0" smtClean="0"/>
              <a:t>Similitudes</a:t>
            </a:r>
          </a:p>
          <a:p>
            <a:pPr>
              <a:defRPr/>
            </a:pPr>
            <a:r>
              <a:rPr lang="es-ES" altLang="es-ES" sz="2400" dirty="0" smtClean="0"/>
              <a:t>Receta impresa</a:t>
            </a:r>
          </a:p>
          <a:p>
            <a:pPr>
              <a:defRPr/>
            </a:pPr>
            <a:r>
              <a:rPr lang="es-ES" altLang="es-ES" sz="2400" dirty="0" smtClean="0"/>
              <a:t>Sin impacto en </a:t>
            </a:r>
            <a:r>
              <a:rPr lang="es-ES" altLang="es-ES" sz="2400" dirty="0" err="1" smtClean="0"/>
              <a:t>cronogramado</a:t>
            </a:r>
            <a:r>
              <a:rPr lang="es-ES" altLang="es-ES" sz="2400" dirty="0" smtClean="0"/>
              <a:t> (no consume crédito) ni en cálculo de adherencia</a:t>
            </a:r>
          </a:p>
          <a:p>
            <a:pPr marL="0" indent="0">
              <a:buFontTx/>
              <a:buNone/>
              <a:defRPr/>
            </a:pPr>
            <a:endParaRPr lang="es-ES" altLang="es-ES" sz="1200" dirty="0" smtClean="0"/>
          </a:p>
          <a:p>
            <a:pPr marL="0" indent="0" algn="ctr">
              <a:buFontTx/>
              <a:buNone/>
              <a:defRPr/>
            </a:pPr>
            <a:r>
              <a:rPr lang="es-ES" altLang="es-ES" sz="2800" u="sng" dirty="0" smtClean="0"/>
              <a:t>Diferencias</a:t>
            </a:r>
            <a:endParaRPr lang="es-ES" altLang="es-ES" sz="2800" dirty="0" smtClean="0"/>
          </a:p>
          <a:p>
            <a:pPr>
              <a:defRPr/>
            </a:pPr>
            <a:r>
              <a:rPr lang="es-ES" altLang="es-ES" sz="2400" dirty="0" smtClean="0"/>
              <a:t>Debe existir alguna dispensación electrónica previa</a:t>
            </a:r>
          </a:p>
          <a:p>
            <a:pPr>
              <a:defRPr/>
            </a:pPr>
            <a:r>
              <a:rPr lang="es-ES" altLang="es-ES" sz="2400" dirty="0" smtClean="0"/>
              <a:t>Impresión en cualquier momento (reimpresión en 24h)</a:t>
            </a:r>
          </a:p>
          <a:p>
            <a:pPr>
              <a:defRPr/>
            </a:pPr>
            <a:r>
              <a:rPr lang="es-ES" altLang="es-ES" sz="2400" dirty="0" smtClean="0"/>
              <a:t>Límite por prescripción/ año</a:t>
            </a:r>
          </a:p>
          <a:p>
            <a:pPr>
              <a:defRPr/>
            </a:pPr>
            <a:r>
              <a:rPr lang="es-ES" altLang="es-ES" sz="2400" dirty="0" smtClean="0"/>
              <a:t>Justificar motivo: </a:t>
            </a:r>
          </a:p>
          <a:p>
            <a:pPr lvl="2">
              <a:buFont typeface="Wingdings" pitchFamily="2" charset="2"/>
              <a:buChar char="q"/>
              <a:defRPr/>
            </a:pPr>
            <a:r>
              <a:rPr lang="es-ES" altLang="es-ES" sz="2000" dirty="0" smtClean="0">
                <a:solidFill>
                  <a:srgbClr val="000099"/>
                </a:solidFill>
              </a:rPr>
              <a:t>Rotura envase</a:t>
            </a:r>
          </a:p>
          <a:p>
            <a:pPr lvl="2">
              <a:buFont typeface="Wingdings" pitchFamily="2" charset="2"/>
              <a:buChar char="q"/>
              <a:defRPr/>
            </a:pPr>
            <a:r>
              <a:rPr lang="es-ES" altLang="es-ES" sz="2000" dirty="0" smtClean="0">
                <a:solidFill>
                  <a:srgbClr val="000099"/>
                </a:solidFill>
              </a:rPr>
              <a:t>Pérdida</a:t>
            </a:r>
          </a:p>
          <a:p>
            <a:pPr lvl="2">
              <a:buFont typeface="Wingdings" pitchFamily="2" charset="2"/>
              <a:buChar char="q"/>
              <a:defRPr/>
            </a:pPr>
            <a:r>
              <a:rPr lang="es-ES" altLang="es-ES" sz="2000" dirty="0" smtClean="0">
                <a:solidFill>
                  <a:srgbClr val="000099"/>
                </a:solidFill>
              </a:rPr>
              <a:t>Otros (texto libre)</a:t>
            </a:r>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941888"/>
            <a:ext cx="323532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5" name="4 Elipse"/>
          <p:cNvSpPr/>
          <p:nvPr/>
        </p:nvSpPr>
        <p:spPr>
          <a:xfrm>
            <a:off x="8388350" y="115888"/>
            <a:ext cx="730250" cy="5762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354" name="3 Grupo"/>
          <p:cNvGrpSpPr>
            <a:grpSpLocks/>
          </p:cNvGrpSpPr>
          <p:nvPr/>
        </p:nvGrpSpPr>
        <p:grpSpPr bwMode="auto">
          <a:xfrm>
            <a:off x="95250" y="755650"/>
            <a:ext cx="8978900" cy="6119813"/>
            <a:chOff x="94596" y="756425"/>
            <a:chExt cx="8980254" cy="6119733"/>
          </a:xfrm>
        </p:grpSpPr>
        <p:pic>
          <p:nvPicPr>
            <p:cNvPr id="100358" name="Picture 2"/>
            <p:cNvPicPr>
              <a:picLocks noChangeAspect="1" noChangeArrowheads="1"/>
            </p:cNvPicPr>
            <p:nvPr/>
          </p:nvPicPr>
          <p:blipFill>
            <a:blip r:embed="rId3">
              <a:extLst>
                <a:ext uri="{28A0092B-C50C-407E-A947-70E740481C1C}">
                  <a14:useLocalDpi xmlns:a14="http://schemas.microsoft.com/office/drawing/2010/main" val="0"/>
                </a:ext>
              </a:extLst>
            </a:blip>
            <a:srcRect t="2103" b="12717"/>
            <a:stretch>
              <a:fillRect/>
            </a:stretch>
          </p:blipFill>
          <p:spPr bwMode="auto">
            <a:xfrm>
              <a:off x="94596" y="756425"/>
              <a:ext cx="8980254" cy="611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bwMode="auto">
            <a:xfrm>
              <a:off x="7307697" y="6642798"/>
              <a:ext cx="1224147" cy="215897"/>
            </a:xfrm>
            <a:prstGeom prst="rect">
              <a:avLst/>
            </a:prstGeom>
            <a:solidFill>
              <a:schemeClr val="accent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grpSp>
      <p:sp>
        <p:nvSpPr>
          <p:cNvPr id="7" name="1 Título"/>
          <p:cNvSpPr>
            <a:spLocks noGrp="1"/>
          </p:cNvSpPr>
          <p:nvPr>
            <p:ph type="title"/>
          </p:nvPr>
        </p:nvSpPr>
        <p:spPr>
          <a:xfrm>
            <a:off x="323850" y="15875"/>
            <a:ext cx="7786688" cy="739775"/>
          </a:xfrm>
        </p:spPr>
        <p:txBody>
          <a:bodyPr/>
          <a:lstStyle/>
          <a:p>
            <a:pPr>
              <a:defRPr/>
            </a:pPr>
            <a:r>
              <a:rPr lang="es-ES" dirty="0"/>
              <a:t>PPT: </a:t>
            </a:r>
            <a:r>
              <a:rPr lang="es-ES" dirty="0" smtClean="0"/>
              <a:t>Nuevas Funcionalidades por línea</a:t>
            </a:r>
            <a:endParaRPr lang="es-ES" dirty="0"/>
          </a:p>
        </p:txBody>
      </p:sp>
      <p:pic>
        <p:nvPicPr>
          <p:cNvPr id="8" name="7 Imagen"/>
          <p:cNvPicPr>
            <a:picLocks noChangeAspect="1" noChangeArrowheads="1"/>
          </p:cNvPicPr>
          <p:nvPr/>
        </p:nvPicPr>
        <p:blipFill>
          <a:blip r:embed="rId4">
            <a:extLst>
              <a:ext uri="{28A0092B-C50C-407E-A947-70E740481C1C}">
                <a14:useLocalDpi xmlns:a14="http://schemas.microsoft.com/office/drawing/2010/main" val="0"/>
              </a:ext>
            </a:extLst>
          </a:blip>
          <a:srcRect l="3819" t="4869" r="2939" b="8960"/>
          <a:stretch>
            <a:fillRect/>
          </a:stretch>
        </p:blipFill>
        <p:spPr bwMode="auto">
          <a:xfrm>
            <a:off x="2005013" y="4292600"/>
            <a:ext cx="5157787"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3 Elipse"/>
          <p:cNvSpPr/>
          <p:nvPr/>
        </p:nvSpPr>
        <p:spPr>
          <a:xfrm>
            <a:off x="8343900" y="47625"/>
            <a:ext cx="730250" cy="576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02754" y="123031"/>
            <a:ext cx="7713662" cy="947737"/>
          </a:xfrm>
        </p:spPr>
        <p:txBody>
          <a:bodyPr/>
          <a:lstStyle/>
          <a:p>
            <a:pPr>
              <a:defRPr/>
            </a:pPr>
            <a:r>
              <a:rPr lang="es-ES" dirty="0" smtClean="0"/>
              <a:t>INFO: Información sobre Bloqueo.</a:t>
            </a:r>
            <a:br>
              <a:rPr lang="es-ES" dirty="0" smtClean="0"/>
            </a:br>
            <a:r>
              <a:rPr lang="es-ES" dirty="0" smtClean="0"/>
              <a:t>El bloqueo cautelar.</a:t>
            </a:r>
            <a:endParaRPr lang="es-ES" b="0" dirty="0">
              <a:effectLst/>
            </a:endParaRPr>
          </a:p>
        </p:txBody>
      </p:sp>
      <p:sp>
        <p:nvSpPr>
          <p:cNvPr id="55299" name="3 Marcador de contenido"/>
          <p:cNvSpPr>
            <a:spLocks noGrp="1"/>
          </p:cNvSpPr>
          <p:nvPr>
            <p:ph idx="1"/>
          </p:nvPr>
        </p:nvSpPr>
        <p:spPr>
          <a:xfrm>
            <a:off x="323850" y="1268413"/>
            <a:ext cx="8818563" cy="5561012"/>
          </a:xfrm>
        </p:spPr>
        <p:txBody>
          <a:bodyPr/>
          <a:lstStyle/>
          <a:p>
            <a:pPr marL="0" indent="0">
              <a:buFontTx/>
              <a:buNone/>
              <a:defRPr/>
            </a:pPr>
            <a:r>
              <a:rPr lang="es-ES" altLang="es-ES" sz="2800" dirty="0" smtClean="0"/>
              <a:t>Bloqueos del profesional (reversibles):</a:t>
            </a:r>
          </a:p>
          <a:p>
            <a:pPr>
              <a:defRPr/>
            </a:pPr>
            <a:r>
              <a:rPr lang="es-ES" altLang="es-ES" sz="2800" dirty="0" smtClean="0"/>
              <a:t>Bloqueo del médico: cierra la prescripción.</a:t>
            </a:r>
          </a:p>
          <a:p>
            <a:pPr>
              <a:defRPr/>
            </a:pPr>
            <a:r>
              <a:rPr lang="es-ES" altLang="es-ES" sz="2800" dirty="0" smtClean="0"/>
              <a:t>Bloqueo “Cautelar” del farmacéutico: ante sospecha de posibles consecuencias negativas para la salud (error, efecto adverso, interacción potencialmente grave…):</a:t>
            </a:r>
          </a:p>
          <a:p>
            <a:pPr lvl="1">
              <a:defRPr/>
            </a:pPr>
            <a:r>
              <a:rPr lang="es-ES" altLang="es-ES" sz="2400" dirty="0" smtClean="0"/>
              <a:t>Impide la dispensación en todas las farmacias hasta la actuación del médico. </a:t>
            </a:r>
          </a:p>
          <a:p>
            <a:pPr lvl="1">
              <a:defRPr/>
            </a:pPr>
            <a:r>
              <a:rPr lang="es-ES" altLang="es-ES" sz="2400" dirty="0" smtClean="0"/>
              <a:t>Gestión en “Información de bloqueo”: </a:t>
            </a:r>
          </a:p>
          <a:p>
            <a:pPr lvl="2">
              <a:defRPr/>
            </a:pPr>
            <a:r>
              <a:rPr lang="es-ES" altLang="es-ES" dirty="0" smtClean="0"/>
              <a:t>Aceptación: cierre de la prescripción. </a:t>
            </a:r>
          </a:p>
          <a:p>
            <a:pPr lvl="2">
              <a:defRPr/>
            </a:pPr>
            <a:r>
              <a:rPr lang="es-ES" altLang="es-ES" dirty="0" smtClean="0"/>
              <a:t>Rechazo: desbloqueo y vuelve a ser dispensable sin posibilidad de más bloqueos cautelares.</a:t>
            </a:r>
          </a:p>
        </p:txBody>
      </p:sp>
      <p:sp>
        <p:nvSpPr>
          <p:cNvPr id="5" name="3 Elipse"/>
          <p:cNvSpPr/>
          <p:nvPr/>
        </p:nvSpPr>
        <p:spPr>
          <a:xfrm>
            <a:off x="8316416" y="22225"/>
            <a:ext cx="730250" cy="5746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1 Título"/>
          <p:cNvSpPr>
            <a:spLocks noGrp="1"/>
          </p:cNvSpPr>
          <p:nvPr>
            <p:ph type="title"/>
          </p:nvPr>
        </p:nvSpPr>
        <p:spPr>
          <a:xfrm>
            <a:off x="755650" y="115888"/>
            <a:ext cx="8208963" cy="739775"/>
          </a:xfrm>
        </p:spPr>
        <p:txBody>
          <a:bodyPr/>
          <a:lstStyle/>
          <a:p>
            <a:pPr>
              <a:defRPr/>
            </a:pPr>
            <a:r>
              <a:rPr lang="es-ES" sz="2800" dirty="0" smtClean="0"/>
              <a:t>Formulario de receta en </a:t>
            </a:r>
            <a:r>
              <a:rPr lang="es-ES" sz="2800" dirty="0" err="1" smtClean="0"/>
              <a:t>Recyl</a:t>
            </a:r>
            <a:endParaRPr lang="es-ES" sz="2800" dirty="0"/>
          </a:p>
        </p:txBody>
      </p:sp>
      <p:grpSp>
        <p:nvGrpSpPr>
          <p:cNvPr id="102403" name="4 Grupo"/>
          <p:cNvGrpSpPr>
            <a:grpSpLocks/>
          </p:cNvGrpSpPr>
          <p:nvPr/>
        </p:nvGrpSpPr>
        <p:grpSpPr bwMode="auto">
          <a:xfrm>
            <a:off x="47625" y="958850"/>
            <a:ext cx="9012238" cy="5851525"/>
            <a:chOff x="47489" y="958140"/>
            <a:chExt cx="9011680" cy="5852562"/>
          </a:xfrm>
        </p:grpSpPr>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b="18819"/>
            <a:stretch>
              <a:fillRect/>
            </a:stretch>
          </p:blipFill>
          <p:spPr bwMode="auto">
            <a:xfrm>
              <a:off x="47489" y="958140"/>
              <a:ext cx="9011680" cy="58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5795471" y="1915573"/>
              <a:ext cx="3168454" cy="1968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altLang="es-ES" b="1" dirty="0">
                <a:solidFill>
                  <a:schemeClr val="bg1"/>
                </a:solidFill>
              </a:endParaRPr>
            </a:p>
            <a:p>
              <a:pPr>
                <a:defRPr/>
              </a:pPr>
              <a:r>
                <a:rPr lang="es-ES" altLang="es-ES" b="1" dirty="0">
                  <a:solidFill>
                    <a:schemeClr val="bg1"/>
                  </a:solidFill>
                </a:rPr>
                <a:t>Desaparece:</a:t>
              </a:r>
            </a:p>
            <a:p>
              <a:pPr marL="285750" indent="-285750">
                <a:buFont typeface="Arial" panose="020B0604020202020204" pitchFamily="34" charset="0"/>
                <a:buChar char="•"/>
                <a:defRPr/>
              </a:pPr>
              <a:r>
                <a:rPr lang="es-ES" altLang="es-ES" b="1" dirty="0">
                  <a:solidFill>
                    <a:schemeClr val="bg1"/>
                  </a:solidFill>
                </a:rPr>
                <a:t>Impresora. Excepción: visado.</a:t>
              </a:r>
            </a:p>
            <a:p>
              <a:pPr marL="285750" indent="-285750">
                <a:buFont typeface="Arial" panose="020B0604020202020204" pitchFamily="34" charset="0"/>
                <a:buChar char="•"/>
                <a:defRPr/>
              </a:pPr>
              <a:r>
                <a:rPr lang="es-ES" altLang="es-ES" b="1" dirty="0">
                  <a:solidFill>
                    <a:schemeClr val="bg1"/>
                  </a:solidFill>
                </a:rPr>
                <a:t>Nº recetas a imprimir y Duración recetas impresas.</a:t>
              </a:r>
            </a:p>
            <a:p>
              <a:pPr>
                <a:defRPr/>
              </a:pPr>
              <a:endParaRPr lang="es-ES" altLang="es-ES" b="1" dirty="0">
                <a:solidFill>
                  <a:schemeClr val="bg1"/>
                </a:solidFill>
              </a:endParaRPr>
            </a:p>
          </p:txBody>
        </p:sp>
        <p:sp>
          <p:nvSpPr>
            <p:cNvPr id="9" name="8 Elipse"/>
            <p:cNvSpPr/>
            <p:nvPr/>
          </p:nvSpPr>
          <p:spPr bwMode="auto">
            <a:xfrm>
              <a:off x="7289216" y="1485283"/>
              <a:ext cx="595276" cy="287389"/>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S">
                <a:solidFill>
                  <a:srgbClr val="FFFFFF"/>
                </a:solidFill>
              </a:endParaRPr>
            </a:p>
          </p:txBody>
        </p:sp>
        <p:cxnSp>
          <p:nvCxnSpPr>
            <p:cNvPr id="10" name="9 Conector recto"/>
            <p:cNvCxnSpPr/>
            <p:nvPr/>
          </p:nvCxnSpPr>
          <p:spPr bwMode="auto">
            <a:xfrm>
              <a:off x="1619017" y="4724357"/>
              <a:ext cx="122388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126818" y="116632"/>
            <a:ext cx="9036496" cy="648072"/>
          </a:xfrm>
        </p:spPr>
        <p:txBody>
          <a:bodyPr/>
          <a:lstStyle/>
          <a:p>
            <a:pPr>
              <a:buClr>
                <a:schemeClr val="bg2"/>
              </a:buClr>
              <a:buSzPct val="85000"/>
              <a:defRPr/>
            </a:pPr>
            <a:r>
              <a:rPr lang="es-ES" altLang="es-ES" dirty="0" smtClean="0">
                <a:solidFill>
                  <a:srgbClr val="5D5DAE"/>
                </a:solidFill>
              </a:rPr>
              <a:t>Operaciones en prescripciones electrónicas</a:t>
            </a:r>
            <a:endParaRPr lang="es-ES" altLang="es-ES" dirty="0" smtClean="0">
              <a:solidFill>
                <a:schemeClr val="tx1"/>
              </a:solidFill>
            </a:endParaRPr>
          </a:p>
        </p:txBody>
      </p:sp>
      <p:sp>
        <p:nvSpPr>
          <p:cNvPr id="103427" name="2 Marcador de contenido"/>
          <p:cNvSpPr>
            <a:spLocks noGrp="1"/>
          </p:cNvSpPr>
          <p:nvPr>
            <p:ph idx="1"/>
          </p:nvPr>
        </p:nvSpPr>
        <p:spPr>
          <a:xfrm>
            <a:off x="186617" y="692696"/>
            <a:ext cx="8640762" cy="3888432"/>
          </a:xfrm>
        </p:spPr>
        <p:txBody>
          <a:bodyPr/>
          <a:lstStyle/>
          <a:p>
            <a:pPr lvl="1">
              <a:lnSpc>
                <a:spcPct val="150000"/>
              </a:lnSpc>
            </a:pPr>
            <a:r>
              <a:rPr lang="es-ES" altLang="es-ES" sz="2200" dirty="0" smtClean="0"/>
              <a:t>Imprimir recetas: Receta impresa= Receta dispensada</a:t>
            </a:r>
          </a:p>
          <a:p>
            <a:pPr lvl="1">
              <a:lnSpc>
                <a:spcPct val="150000"/>
              </a:lnSpc>
            </a:pPr>
            <a:r>
              <a:rPr lang="es-ES" altLang="es-ES" sz="2200" dirty="0" smtClean="0"/>
              <a:t>Reimprimir recetas impresas</a:t>
            </a:r>
          </a:p>
          <a:p>
            <a:pPr lvl="1">
              <a:lnSpc>
                <a:spcPct val="150000"/>
              </a:lnSpc>
            </a:pPr>
            <a:r>
              <a:rPr lang="es-ES" altLang="es-ES" sz="2200" dirty="0" smtClean="0"/>
              <a:t>Borrar recetas impresas (24h)</a:t>
            </a:r>
          </a:p>
          <a:p>
            <a:pPr lvl="1">
              <a:lnSpc>
                <a:spcPct val="150000"/>
              </a:lnSpc>
            </a:pPr>
            <a:r>
              <a:rPr lang="es-ES" altLang="es-ES" sz="2200" dirty="0" smtClean="0"/>
              <a:t>Borrar la prescripción siempre que no tenga dispensaciones electrónicas</a:t>
            </a:r>
          </a:p>
          <a:p>
            <a:pPr lvl="1">
              <a:lnSpc>
                <a:spcPct val="150000"/>
              </a:lnSpc>
            </a:pPr>
            <a:r>
              <a:rPr lang="es-ES" altLang="es-ES" sz="2200" dirty="0" smtClean="0"/>
              <a:t>Bloquear/Desbloquear prescripciones</a:t>
            </a:r>
          </a:p>
          <a:p>
            <a:pPr lvl="1">
              <a:lnSpc>
                <a:spcPct val="150000"/>
              </a:lnSpc>
            </a:pPr>
            <a:r>
              <a:rPr lang="es-ES" altLang="es-ES" sz="2200" dirty="0" smtClean="0"/>
              <a:t>Cerrar prescripciones</a:t>
            </a:r>
          </a:p>
          <a:p>
            <a:pPr lvl="1">
              <a:lnSpc>
                <a:spcPct val="150000"/>
              </a:lnSpc>
            </a:pPr>
            <a:endParaRPr lang="es-ES" altLang="es-ES" sz="2200" dirty="0" smtClean="0"/>
          </a:p>
        </p:txBody>
      </p:sp>
      <p:sp>
        <p:nvSpPr>
          <p:cNvPr id="3" name="2 Rectángulo"/>
          <p:cNvSpPr/>
          <p:nvPr/>
        </p:nvSpPr>
        <p:spPr>
          <a:xfrm>
            <a:off x="24754" y="4815734"/>
            <a:ext cx="8964488" cy="444289"/>
          </a:xfrm>
          <a:prstGeom prst="rect">
            <a:avLst/>
          </a:prstGeom>
        </p:spPr>
        <p:txBody>
          <a:bodyPr wrap="square">
            <a:spAutoFit/>
          </a:bodyPr>
          <a:lstStyle/>
          <a:p>
            <a:pPr eaLnBrk="0" hangingPunct="0">
              <a:lnSpc>
                <a:spcPct val="70000"/>
              </a:lnSpc>
              <a:buClr>
                <a:schemeClr val="bg2"/>
              </a:buClr>
              <a:buSzPct val="85000"/>
              <a:defRPr/>
            </a:pPr>
            <a:r>
              <a:rPr lang="es-ES" altLang="es-ES" sz="3200" b="1" dirty="0" smtClean="0">
                <a:solidFill>
                  <a:srgbClr val="5D5DAE"/>
                </a:solidFill>
                <a:effectLst>
                  <a:outerShdw blurRad="38100" dist="38100" dir="2700000" algn="tl">
                    <a:srgbClr val="C0C0C0"/>
                  </a:outerShdw>
                </a:effectLst>
                <a:latin typeface="+mj-lt"/>
                <a:ea typeface="+mj-ea"/>
                <a:cs typeface="+mj-cs"/>
              </a:rPr>
              <a:t>Cambios relevantes del MP en Hospital </a:t>
            </a:r>
            <a:r>
              <a:rPr lang="es-ES" altLang="es-ES" sz="3200" b="1" dirty="0" err="1" smtClean="0">
                <a:solidFill>
                  <a:srgbClr val="5D5DAE"/>
                </a:solidFill>
                <a:effectLst>
                  <a:outerShdw blurRad="38100" dist="38100" dir="2700000" algn="tl">
                    <a:srgbClr val="C0C0C0"/>
                  </a:outerShdw>
                </a:effectLst>
                <a:latin typeface="+mj-lt"/>
                <a:ea typeface="+mj-ea"/>
                <a:cs typeface="+mj-cs"/>
              </a:rPr>
              <a:t>Recyl</a:t>
            </a:r>
            <a:endParaRPr lang="es-ES" sz="3200" b="1" dirty="0">
              <a:solidFill>
                <a:srgbClr val="5D5DAE"/>
              </a:solidFill>
              <a:effectLst>
                <a:outerShdw blurRad="38100" dist="38100" dir="2700000" algn="tl">
                  <a:srgbClr val="C0C0C0"/>
                </a:outerShdw>
              </a:effectLst>
              <a:latin typeface="+mj-lt"/>
              <a:ea typeface="+mj-ea"/>
              <a:cs typeface="+mj-cs"/>
            </a:endParaRPr>
          </a:p>
        </p:txBody>
      </p:sp>
      <p:sp>
        <p:nvSpPr>
          <p:cNvPr id="4" name="3 Rectángulo"/>
          <p:cNvSpPr/>
          <p:nvPr/>
        </p:nvSpPr>
        <p:spPr>
          <a:xfrm>
            <a:off x="251520" y="5445224"/>
            <a:ext cx="6480720" cy="1175706"/>
          </a:xfrm>
          <a:prstGeom prst="rect">
            <a:avLst/>
          </a:prstGeom>
        </p:spPr>
        <p:txBody>
          <a:bodyPr wrap="square">
            <a:spAutoFit/>
          </a:bodyPr>
          <a:lstStyle/>
          <a:p>
            <a:pPr marL="742950" lvl="1" indent="-285750" eaLnBrk="0" hangingPunct="0">
              <a:lnSpc>
                <a:spcPct val="150000"/>
              </a:lnSpc>
              <a:spcBef>
                <a:spcPct val="20000"/>
              </a:spcBef>
              <a:buClr>
                <a:schemeClr val="bg2"/>
              </a:buClr>
              <a:buSzPct val="80000"/>
              <a:buChar char="•"/>
              <a:defRPr/>
            </a:pPr>
            <a:r>
              <a:rPr lang="es-ES" altLang="es-ES" sz="2200" dirty="0">
                <a:solidFill>
                  <a:srgbClr val="333399"/>
                </a:solidFill>
                <a:latin typeface="+mn-lt"/>
              </a:rPr>
              <a:t>BOTONES: Firma electrónica</a:t>
            </a:r>
          </a:p>
          <a:p>
            <a:pPr marL="742950" lvl="1" indent="-285750" eaLnBrk="0" hangingPunct="0">
              <a:lnSpc>
                <a:spcPct val="150000"/>
              </a:lnSpc>
              <a:spcBef>
                <a:spcPct val="20000"/>
              </a:spcBef>
              <a:buClr>
                <a:schemeClr val="bg2"/>
              </a:buClr>
              <a:buSzPct val="80000"/>
              <a:buChar char="•"/>
              <a:defRPr/>
            </a:pPr>
            <a:r>
              <a:rPr lang="es-ES" altLang="es-ES" sz="2200" dirty="0">
                <a:solidFill>
                  <a:srgbClr val="333399"/>
                </a:solidFill>
                <a:latin typeface="+mn-lt"/>
              </a:rPr>
              <a:t>PRESCRIPCIÓN POR SCPA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38100"/>
            <a:ext cx="8516937" cy="739775"/>
          </a:xfrm>
        </p:spPr>
        <p:txBody>
          <a:bodyPr/>
          <a:lstStyle/>
          <a:p>
            <a:pPr>
              <a:defRPr/>
            </a:pPr>
            <a:r>
              <a:rPr lang="es-ES" dirty="0" smtClean="0"/>
              <a:t>Plan Terapéutico: Ayudas al profesional</a:t>
            </a:r>
            <a:endParaRPr lang="es-ES" dirty="0"/>
          </a:p>
        </p:txBody>
      </p:sp>
      <p:grpSp>
        <p:nvGrpSpPr>
          <p:cNvPr id="31747" name="2 Grupo"/>
          <p:cNvGrpSpPr>
            <a:grpSpLocks/>
          </p:cNvGrpSpPr>
          <p:nvPr/>
        </p:nvGrpSpPr>
        <p:grpSpPr bwMode="auto">
          <a:xfrm>
            <a:off x="0" y="727075"/>
            <a:ext cx="9144000" cy="6130925"/>
            <a:chOff x="0" y="727075"/>
            <a:chExt cx="9144000" cy="6130925"/>
          </a:xfrm>
        </p:grpSpPr>
        <p:grpSp>
          <p:nvGrpSpPr>
            <p:cNvPr id="31748" name="3 Grupo"/>
            <p:cNvGrpSpPr>
              <a:grpSpLocks/>
            </p:cNvGrpSpPr>
            <p:nvPr/>
          </p:nvGrpSpPr>
          <p:grpSpPr bwMode="auto">
            <a:xfrm>
              <a:off x="0" y="727075"/>
              <a:ext cx="9144000" cy="6130925"/>
              <a:chOff x="13648" y="727602"/>
              <a:chExt cx="9144694" cy="6130398"/>
            </a:xfrm>
          </p:grpSpPr>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b="12772"/>
              <a:stretch>
                <a:fillRect/>
              </a:stretch>
            </p:blipFill>
            <p:spPr bwMode="auto">
              <a:xfrm>
                <a:off x="196928" y="727602"/>
                <a:ext cx="8784976" cy="613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96" y="756652"/>
                <a:ext cx="695763" cy="50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5843" y="763336"/>
                <a:ext cx="542950" cy="4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859" y="1484784"/>
                <a:ext cx="1381189" cy="122897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6816" y="1490896"/>
                <a:ext cx="1162104" cy="6192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5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9067" y="1795868"/>
                <a:ext cx="552476" cy="20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5208" y="2013917"/>
                <a:ext cx="1438342" cy="140045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5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2996" y="1819685"/>
                <a:ext cx="723934" cy="1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8"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6644" y="1991812"/>
                <a:ext cx="1571698" cy="50492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759"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13150" y="5184488"/>
                <a:ext cx="1009697" cy="1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8" y="1106305"/>
                <a:ext cx="733459" cy="15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1"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59061" y="3298528"/>
                <a:ext cx="657256" cy="33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2"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2052" y="4302976"/>
                <a:ext cx="1485969" cy="1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3"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6268" y="3630844"/>
                <a:ext cx="943019" cy="16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4"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36268" y="2483090"/>
                <a:ext cx="571527" cy="17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5"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2871" y="6066000"/>
                <a:ext cx="1104952" cy="33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66"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0172" y="970848"/>
                <a:ext cx="581052" cy="29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749"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0152" y="4082430"/>
              <a:ext cx="964877" cy="22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786687" cy="739775"/>
          </a:xfrm>
        </p:spPr>
        <p:txBody>
          <a:bodyPr/>
          <a:lstStyle/>
          <a:p>
            <a:pPr>
              <a:defRPr/>
            </a:pPr>
            <a:r>
              <a:rPr lang="es-ES" sz="3400" dirty="0" smtClean="0"/>
              <a:t>En desarrollo actual: </a:t>
            </a:r>
            <a:endParaRPr lang="es-ES" sz="3400" dirty="0"/>
          </a:p>
        </p:txBody>
      </p:sp>
      <p:sp>
        <p:nvSpPr>
          <p:cNvPr id="105475" name="2 Marcador de contenido"/>
          <p:cNvSpPr>
            <a:spLocks noGrp="1"/>
          </p:cNvSpPr>
          <p:nvPr>
            <p:ph idx="1"/>
          </p:nvPr>
        </p:nvSpPr>
        <p:spPr>
          <a:xfrm>
            <a:off x="468312" y="1628775"/>
            <a:ext cx="8424167" cy="3886200"/>
          </a:xfrm>
        </p:spPr>
        <p:txBody>
          <a:bodyPr/>
          <a:lstStyle/>
          <a:p>
            <a:r>
              <a:rPr lang="es-ES" altLang="es-ES" dirty="0" smtClean="0"/>
              <a:t>RE para casi todos los productos:</a:t>
            </a:r>
          </a:p>
          <a:p>
            <a:pPr lvl="1"/>
            <a:r>
              <a:rPr lang="es-ES" altLang="es-ES" dirty="0" smtClean="0"/>
              <a:t>Visados</a:t>
            </a:r>
          </a:p>
          <a:p>
            <a:pPr lvl="1"/>
            <a:r>
              <a:rPr lang="es-ES" altLang="es-ES" dirty="0" smtClean="0"/>
              <a:t>Fórmulas magistrales</a:t>
            </a:r>
          </a:p>
          <a:p>
            <a:r>
              <a:rPr lang="es-ES" altLang="es-ES" dirty="0" smtClean="0"/>
              <a:t>Nuevas funcionalidades: mensajería.</a:t>
            </a:r>
          </a:p>
          <a:p>
            <a:r>
              <a:rPr lang="es-ES" altLang="es-ES" dirty="0" smtClean="0"/>
              <a:t>Mejoras del sistema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32" r="12154" b="16894"/>
          <a:stretch/>
        </p:blipFill>
        <p:spPr bwMode="auto">
          <a:xfrm>
            <a:off x="1039633" y="764704"/>
            <a:ext cx="7114850" cy="607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a:spLocks noGrp="1"/>
          </p:cNvSpPr>
          <p:nvPr>
            <p:ph type="title"/>
          </p:nvPr>
        </p:nvSpPr>
        <p:spPr>
          <a:xfrm>
            <a:off x="395536" y="188640"/>
            <a:ext cx="8532812" cy="621035"/>
          </a:xfrm>
        </p:spPr>
        <p:txBody>
          <a:bodyPr/>
          <a:lstStyle/>
          <a:p>
            <a:pPr>
              <a:buClr>
                <a:schemeClr val="bg2"/>
              </a:buClr>
              <a:buSzPct val="85000"/>
              <a:defRPr/>
            </a:pPr>
            <a:r>
              <a:rPr lang="es-ES" dirty="0" smtClean="0"/>
              <a:t>Portal del medicamento: formación y </a:t>
            </a:r>
            <a:r>
              <a:rPr lang="es-ES" dirty="0" err="1" smtClean="0"/>
              <a:t>docs</a:t>
            </a:r>
            <a:endParaRPr lang="es-ES" dirty="0"/>
          </a:p>
        </p:txBody>
      </p:sp>
    </p:spTree>
    <p:extLst>
      <p:ext uri="{BB962C8B-B14F-4D97-AF65-F5344CB8AC3E}">
        <p14:creationId xmlns:p14="http://schemas.microsoft.com/office/powerpoint/2010/main" val="2833538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l="19241" t="15630" r="21637" b="6573"/>
          <a:stretch>
            <a:fillRect/>
          </a:stretch>
        </p:blipFill>
        <p:spPr bwMode="auto">
          <a:xfrm>
            <a:off x="2205038" y="1268413"/>
            <a:ext cx="4949825" cy="520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a:spLocks noGrp="1"/>
          </p:cNvSpPr>
          <p:nvPr>
            <p:ph type="title"/>
          </p:nvPr>
        </p:nvSpPr>
        <p:spPr>
          <a:xfrm>
            <a:off x="755650" y="115888"/>
            <a:ext cx="8280400" cy="739775"/>
          </a:xfrm>
        </p:spPr>
        <p:txBody>
          <a:bodyPr/>
          <a:lstStyle/>
          <a:p>
            <a:pPr>
              <a:defRPr/>
            </a:pPr>
            <a:r>
              <a:rPr lang="es-ES" dirty="0" smtClean="0"/>
              <a:t>Acceso desde el Portal del medicamento</a:t>
            </a:r>
            <a:endParaRPr lang="es-ES" dirty="0"/>
          </a:p>
        </p:txBody>
      </p:sp>
      <p:pic>
        <p:nvPicPr>
          <p:cNvPr id="23556" name="3 Imagen" descr="Descripción: FIRMA_LOGO portal medicamento3_PRUEBA3">
            <a:hlinkClick r:id="rId4"/>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7446"/>
          <a:stretch>
            <a:fillRect/>
          </a:stretch>
        </p:blipFill>
        <p:spPr bwMode="auto">
          <a:xfrm>
            <a:off x="2124075" y="765175"/>
            <a:ext cx="5111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779838" y="4221163"/>
            <a:ext cx="1800225" cy="244792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6038454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remove" grpId="0" nodeType="with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115888"/>
            <a:ext cx="7786688" cy="739775"/>
          </a:xfrm>
        </p:spPr>
        <p:txBody>
          <a:bodyPr/>
          <a:lstStyle/>
          <a:p>
            <a:pPr>
              <a:defRPr/>
            </a:pPr>
            <a:r>
              <a:rPr lang="es-ES" dirty="0" smtClean="0"/>
              <a:t>Formación online</a:t>
            </a:r>
            <a:endParaRPr lang="es-ES" dirty="0"/>
          </a:p>
        </p:txBody>
      </p:sp>
      <p:sp>
        <p:nvSpPr>
          <p:cNvPr id="3" name="2 Marcador de contenido"/>
          <p:cNvSpPr>
            <a:spLocks noGrp="1"/>
          </p:cNvSpPr>
          <p:nvPr>
            <p:ph idx="1"/>
          </p:nvPr>
        </p:nvSpPr>
        <p:spPr>
          <a:xfrm>
            <a:off x="323850" y="1052513"/>
            <a:ext cx="8229600" cy="5634037"/>
          </a:xfrm>
        </p:spPr>
        <p:txBody>
          <a:bodyPr/>
          <a:lstStyle/>
          <a:p>
            <a:pPr marL="0" indent="0">
              <a:buFontTx/>
              <a:buNone/>
              <a:defRPr/>
            </a:pPr>
            <a:r>
              <a:rPr lang="es-ES" sz="2800" dirty="0" smtClean="0"/>
              <a:t>Acceso a los módulos de Formación del Campus virtual:</a:t>
            </a:r>
          </a:p>
          <a:p>
            <a:pPr>
              <a:defRPr/>
            </a:pPr>
            <a:r>
              <a:rPr lang="es-ES" sz="2400" dirty="0" smtClean="0"/>
              <a:t>Portal de Sanidad de Castilla y León/ Profesionales:  (</a:t>
            </a:r>
            <a:r>
              <a:rPr lang="es-ES" sz="2400" dirty="0" smtClean="0">
                <a:hlinkClick r:id="rId3"/>
              </a:rPr>
              <a:t>http://campus.saludcastillayleon.es:8080/Campus/</a:t>
            </a:r>
            <a:r>
              <a:rPr lang="es-ES" sz="2400" dirty="0" smtClean="0"/>
              <a:t>)</a:t>
            </a:r>
            <a:endParaRPr lang="es-ES" sz="2400" dirty="0"/>
          </a:p>
          <a:p>
            <a:pPr>
              <a:defRPr/>
            </a:pPr>
            <a:r>
              <a:rPr lang="es-ES" sz="2400" dirty="0" smtClean="0"/>
              <a:t>Portal del medicamento: (</a:t>
            </a:r>
            <a:r>
              <a:rPr lang="es-ES" sz="2400" dirty="0" smtClean="0">
                <a:hlinkClick r:id="rId4"/>
              </a:rPr>
              <a:t>http://www.saludcastillayleon.es/portalmedicamento/es</a:t>
            </a:r>
            <a:r>
              <a:rPr lang="es-ES" sz="2400" dirty="0" smtClean="0"/>
              <a:t>)</a:t>
            </a:r>
          </a:p>
          <a:p>
            <a:pPr marL="0" indent="0">
              <a:buFontTx/>
              <a:buNone/>
              <a:defRPr/>
            </a:pPr>
            <a:endParaRPr lang="es-ES" sz="2400" dirty="0" smtClean="0"/>
          </a:p>
          <a:p>
            <a:pPr marL="0" indent="0">
              <a:buFontTx/>
              <a:buNone/>
              <a:defRPr/>
            </a:pPr>
            <a:endParaRPr lang="es-ES" sz="2400" dirty="0" smtClean="0"/>
          </a:p>
          <a:p>
            <a:pPr marL="0" indent="0">
              <a:buFontTx/>
              <a:buNone/>
              <a:defRPr/>
            </a:pPr>
            <a:endParaRPr lang="es-ES" sz="2400" dirty="0"/>
          </a:p>
          <a:p>
            <a:pPr marL="0" indent="0">
              <a:buFontTx/>
              <a:buNone/>
              <a:defRPr/>
            </a:pPr>
            <a:endParaRPr lang="es-ES" sz="2400" dirty="0" smtClean="0"/>
          </a:p>
          <a:p>
            <a:pPr marL="0" indent="0">
              <a:buFontTx/>
              <a:buNone/>
              <a:defRPr/>
            </a:pPr>
            <a:endParaRPr lang="es-ES" sz="2400" dirty="0"/>
          </a:p>
          <a:p>
            <a:pPr marL="0" indent="0">
              <a:buFontTx/>
              <a:buNone/>
              <a:defRPr/>
            </a:pPr>
            <a:endParaRPr lang="es-ES" sz="2400" dirty="0"/>
          </a:p>
          <a:p>
            <a:pPr marL="0" indent="0">
              <a:buFontTx/>
              <a:buNone/>
              <a:defRPr/>
            </a:pPr>
            <a:r>
              <a:rPr lang="es-ES" sz="2400" dirty="0" smtClean="0"/>
              <a:t> </a:t>
            </a:r>
            <a:endParaRPr lang="es-ES" sz="2000" dirty="0"/>
          </a:p>
        </p:txBody>
      </p:sp>
      <p:pic>
        <p:nvPicPr>
          <p:cNvPr id="22532" name="Picture 2"/>
          <p:cNvPicPr>
            <a:picLocks noChangeAspect="1" noChangeArrowheads="1"/>
          </p:cNvPicPr>
          <p:nvPr/>
        </p:nvPicPr>
        <p:blipFill>
          <a:blip r:embed="rId5"/>
          <a:srcRect t="12186" b="41473"/>
          <a:stretch>
            <a:fillRect/>
          </a:stretch>
        </p:blipFill>
        <p:spPr bwMode="auto">
          <a:xfrm>
            <a:off x="971550" y="4097338"/>
            <a:ext cx="7056438" cy="26162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06445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498" name="Picture 5"/>
          <p:cNvPicPr>
            <a:picLocks noChangeAspect="1" noChangeArrowheads="1"/>
          </p:cNvPicPr>
          <p:nvPr/>
        </p:nvPicPr>
        <p:blipFill>
          <a:blip r:embed="rId3">
            <a:extLst>
              <a:ext uri="{28A0092B-C50C-407E-A947-70E740481C1C}">
                <a14:useLocalDpi xmlns:a14="http://schemas.microsoft.com/office/drawing/2010/main" val="0"/>
              </a:ext>
            </a:extLst>
          </a:blip>
          <a:srcRect b="35106"/>
          <a:stretch>
            <a:fillRect/>
          </a:stretch>
        </p:blipFill>
        <p:spPr bwMode="auto">
          <a:xfrm>
            <a:off x="-46038" y="2146300"/>
            <a:ext cx="9236076"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611188" y="147638"/>
            <a:ext cx="8601075" cy="739775"/>
          </a:xfrm>
        </p:spPr>
        <p:txBody>
          <a:bodyPr/>
          <a:lstStyle/>
          <a:p>
            <a:pPr>
              <a:defRPr/>
            </a:pPr>
            <a:r>
              <a:rPr lang="es-ES" dirty="0" smtClean="0"/>
              <a:t>Plan terapéutico: Búsqueda de producto</a:t>
            </a:r>
            <a:endParaRPr lang="es-ES" sz="2800" dirty="0"/>
          </a:p>
        </p:txBody>
      </p:sp>
      <p:grpSp>
        <p:nvGrpSpPr>
          <p:cNvPr id="32771" name="2 Grupo"/>
          <p:cNvGrpSpPr>
            <a:grpSpLocks/>
          </p:cNvGrpSpPr>
          <p:nvPr/>
        </p:nvGrpSpPr>
        <p:grpSpPr bwMode="auto">
          <a:xfrm>
            <a:off x="395288" y="765175"/>
            <a:ext cx="8496300" cy="5927725"/>
            <a:chOff x="468313" y="1123719"/>
            <a:chExt cx="8353425" cy="5712055"/>
          </a:xfrm>
        </p:grpSpPr>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t="1755" b="12772"/>
            <a:stretch>
              <a:fillRect/>
            </a:stretch>
          </p:blipFill>
          <p:spPr bwMode="auto">
            <a:xfrm>
              <a:off x="468313" y="1123719"/>
              <a:ext cx="8351837" cy="571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6198025" y="1484738"/>
              <a:ext cx="2623713" cy="237110"/>
            </a:xfrm>
            <a:prstGeom prst="rect">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 name="5 Elipse"/>
            <p:cNvSpPr/>
            <p:nvPr/>
          </p:nvSpPr>
          <p:spPr>
            <a:xfrm>
              <a:off x="5782851" y="1461792"/>
              <a:ext cx="358985" cy="289121"/>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1 Título"/>
          <p:cNvSpPr>
            <a:spLocks noGrp="1"/>
          </p:cNvSpPr>
          <p:nvPr>
            <p:ph type="title"/>
          </p:nvPr>
        </p:nvSpPr>
        <p:spPr>
          <a:xfrm>
            <a:off x="179388" y="52388"/>
            <a:ext cx="8964612" cy="739775"/>
          </a:xfrm>
        </p:spPr>
        <p:txBody>
          <a:bodyPr/>
          <a:lstStyle/>
          <a:p>
            <a:pPr>
              <a:defRPr/>
            </a:pPr>
            <a:r>
              <a:rPr lang="es-ES" dirty="0" smtClean="0"/>
              <a:t>   Plan Terapéutico: Búsqueda básica</a:t>
            </a:r>
            <a:endParaRPr lang="es-ES" altLang="es-ES" dirty="0" smtClean="0"/>
          </a:p>
        </p:txBody>
      </p:sp>
      <p:grpSp>
        <p:nvGrpSpPr>
          <p:cNvPr id="33795" name="2 Grupo"/>
          <p:cNvGrpSpPr>
            <a:grpSpLocks/>
          </p:cNvGrpSpPr>
          <p:nvPr/>
        </p:nvGrpSpPr>
        <p:grpSpPr bwMode="auto">
          <a:xfrm>
            <a:off x="468313" y="765175"/>
            <a:ext cx="8307387" cy="5843588"/>
            <a:chOff x="467544" y="764704"/>
            <a:chExt cx="8307883" cy="5843587"/>
          </a:xfrm>
        </p:grpSpPr>
        <p:pic>
          <p:nvPicPr>
            <p:cNvPr id="33796" name="Picture 6"/>
            <p:cNvPicPr>
              <a:picLocks noChangeAspect="1" noChangeArrowheads="1"/>
            </p:cNvPicPr>
            <p:nvPr/>
          </p:nvPicPr>
          <p:blipFill>
            <a:blip r:embed="rId3">
              <a:extLst>
                <a:ext uri="{28A0092B-C50C-407E-A947-70E740481C1C}">
                  <a14:useLocalDpi xmlns:a14="http://schemas.microsoft.com/office/drawing/2010/main" val="0"/>
                </a:ext>
              </a:extLst>
            </a:blip>
            <a:srcRect t="2338" b="8687"/>
            <a:stretch>
              <a:fillRect/>
            </a:stretch>
          </p:blipFill>
          <p:spPr bwMode="auto">
            <a:xfrm>
              <a:off x="467544" y="764704"/>
              <a:ext cx="8208962" cy="58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bwMode="auto">
            <a:xfrm>
              <a:off x="5939983" y="1052042"/>
              <a:ext cx="2835444" cy="10080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25993</TotalTime>
  <Words>6138</Words>
  <Application>Microsoft Office PowerPoint</Application>
  <PresentationFormat>Presentación en pantalla (4:3)</PresentationFormat>
  <Paragraphs>610</Paragraphs>
  <Slides>74</Slides>
  <Notes>70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74</vt:i4>
      </vt:variant>
    </vt:vector>
  </HeadingPairs>
  <TitlesOfParts>
    <vt:vector size="82" baseType="lpstr">
      <vt:lpstr>Arial</vt:lpstr>
      <vt:lpstr>Arial Black</vt:lpstr>
      <vt:lpstr>Berlin Sans FB Demi</vt:lpstr>
      <vt:lpstr>Courier New</vt:lpstr>
      <vt:lpstr>Symbol</vt:lpstr>
      <vt:lpstr>Times New Roman</vt:lpstr>
      <vt:lpstr>Wingdings</vt:lpstr>
      <vt:lpstr>Píxel</vt:lpstr>
      <vt:lpstr>Nuevo Módulo de Prescripción  y  Sistema de Receta Electrónica de Sacyl (RECYL)</vt:lpstr>
      <vt:lpstr>Esquema</vt:lpstr>
      <vt:lpstr>Acceso al MP a través de Jimena 3</vt:lpstr>
      <vt:lpstr>Acceso al MP a través de Jimena 4</vt:lpstr>
      <vt:lpstr>Plan Terapéutico: Principio activo</vt:lpstr>
      <vt:lpstr>Plan Terapéutico: Proceso clínico</vt:lpstr>
      <vt:lpstr>Plan Terapéutico: Ayudas al profesional</vt:lpstr>
      <vt:lpstr>Plan terapéutico: Búsqueda de producto</vt:lpstr>
      <vt:lpstr>   Plan Terapéutico: Búsqueda básica</vt:lpstr>
      <vt:lpstr>Prescripción por CPA</vt:lpstr>
      <vt:lpstr>Pantalla de Búsqueda avanzada</vt:lpstr>
      <vt:lpstr>Prescripción de Fórmulas M y Otros</vt:lpstr>
      <vt:lpstr>Pantalla del Formulario de receta</vt:lpstr>
      <vt:lpstr>Pantalla del Formulario de receta</vt:lpstr>
      <vt:lpstr>Formulario de receta: Pauta por envases</vt:lpstr>
      <vt:lpstr>Presentación de PowerPoint</vt:lpstr>
      <vt:lpstr> Formulario de receta: Pauta oftálmica/ótica/nasal </vt:lpstr>
      <vt:lpstr>Formulario de receta: Pauta “Si precisa”</vt:lpstr>
      <vt:lpstr>Formulario de receta: Otras pautas</vt:lpstr>
      <vt:lpstr>Formulario de receta: Combo financiación</vt:lpstr>
      <vt:lpstr>Presentación de PowerPoint</vt:lpstr>
      <vt:lpstr>Presentación de PowerPoint</vt:lpstr>
      <vt:lpstr>Formulario de receta: Importancia de las fechas</vt:lpstr>
      <vt:lpstr>Importancia de las fechas y sus lógicas</vt:lpstr>
      <vt:lpstr>En Recyl cambia la unidad de prescripción</vt:lpstr>
      <vt:lpstr>Fecha fin y Fecha de renovación</vt:lpstr>
      <vt:lpstr>Fecha Fin en el Formulario de receta</vt:lpstr>
      <vt:lpstr>Fecha Renovación en el Formulario de receta (AP)</vt:lpstr>
      <vt:lpstr>Fecha Renovación en Formulario de receta (Hospital)</vt:lpstr>
      <vt:lpstr>Fecha Renovación y TMR (AP y Nefro) </vt:lpstr>
      <vt:lpstr>Incongruencias en las fechas del Formulario: Mensajes</vt:lpstr>
      <vt:lpstr>Las Fechas en el Plan terapéutico</vt:lpstr>
      <vt:lpstr>Pantalla del Plan terapéutico</vt:lpstr>
      <vt:lpstr>Pantalla de Búsqueda avanzada</vt:lpstr>
      <vt:lpstr>Sistema de receta electrónica (RE)</vt:lpstr>
      <vt:lpstr>Sistema de receta electrónica (RE)</vt:lpstr>
      <vt:lpstr>Prescripción en RE</vt:lpstr>
      <vt:lpstr>Dispensación en RE</vt:lpstr>
      <vt:lpstr>Cronogramado: ventana de dispensación</vt:lpstr>
      <vt:lpstr>Prescripciones No Recyl</vt:lpstr>
      <vt:lpstr>Dispensación en farmacia (interfaz genérica)</vt:lpstr>
      <vt:lpstr>Cambios en Módulo de Prescripción:    Paciente Recyl atendido en Hospital No Recyl </vt:lpstr>
      <vt:lpstr>Cambios en Plan terapéutico</vt:lpstr>
      <vt:lpstr>Presentación de PowerPoint</vt:lpstr>
      <vt:lpstr>Hoja de medicación: Importancia en Recyl</vt:lpstr>
      <vt:lpstr>Hoja de medicación: Impresión “a demanda”</vt:lpstr>
      <vt:lpstr>Presentación de PowerPoint</vt:lpstr>
      <vt:lpstr>Prescripción SCPA en Plan Terapéutico </vt:lpstr>
      <vt:lpstr>Información adicional en Paciente Recyl</vt:lpstr>
      <vt:lpstr>INFO: Dispensaciones realizadas</vt:lpstr>
      <vt:lpstr>INFO: Datos próxima dispensación</vt:lpstr>
      <vt:lpstr>Paciente Recyl en Hospital Recyl  (FUTURO) </vt:lpstr>
      <vt:lpstr>Pantalla Plan Terapéutico en paciente Recyl</vt:lpstr>
      <vt:lpstr>Nuevas funcionalidades: Prescripción por SCPA</vt:lpstr>
      <vt:lpstr>PPT: Firma electrónica de prescripciones</vt:lpstr>
      <vt:lpstr>Firma electrónica de prescripciones</vt:lpstr>
      <vt:lpstr>Firma electrónica de prescripciones</vt:lpstr>
      <vt:lpstr>Presentación de PowerPoint</vt:lpstr>
      <vt:lpstr>Presentación de PowerPoint</vt:lpstr>
      <vt:lpstr>PPT: Funcionalidades en Acciones</vt:lpstr>
      <vt:lpstr>Dispensación interrumpida y  Permitir dispensación    </vt:lpstr>
      <vt:lpstr>PPT: Nuevas Funcionalidades por línea</vt:lpstr>
      <vt:lpstr>Opción “Borrar” </vt:lpstr>
      <vt:lpstr>PPT: Nuevas Funcionalidades por línea</vt:lpstr>
      <vt:lpstr>Receta adicional (vs Reimpresión receta)</vt:lpstr>
      <vt:lpstr>PPT: Nuevas Funcionalidades por línea</vt:lpstr>
      <vt:lpstr>INFO: Información sobre Bloqueo. El bloqueo cautelar.</vt:lpstr>
      <vt:lpstr>Formulario de receta en Recyl</vt:lpstr>
      <vt:lpstr>Operaciones en prescripciones electrónicas</vt:lpstr>
      <vt:lpstr>En desarrollo actual: </vt:lpstr>
      <vt:lpstr>Portal del medicamento: formación y docs</vt:lpstr>
      <vt:lpstr>Acceso desde el Portal del medicamento</vt:lpstr>
      <vt:lpstr>Formación online</vt:lpstr>
      <vt:lpstr>Presentación de PowerPoint</vt:lpstr>
    </vt:vector>
  </TitlesOfParts>
  <Company>JUNTA DE CASTILLA Y LEON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Marta María Méndez Liron</cp:lastModifiedBy>
  <cp:revision>1511</cp:revision>
  <cp:lastPrinted>2016-02-03T17:58:41Z</cp:lastPrinted>
  <dcterms:created xsi:type="dcterms:W3CDTF">2009-10-19T16:40:35Z</dcterms:created>
  <dcterms:modified xsi:type="dcterms:W3CDTF">2023-11-09T07:30:45Z</dcterms:modified>
</cp:coreProperties>
</file>