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modernComment_108_ADD65AAE.xml" ContentType="application/vnd.ms-powerpoint.comments+xml"/>
  <Override PartName="/ppt/comments/modernComment_105_6149FD7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7" r:id="rId2"/>
    <p:sldId id="256" r:id="rId3"/>
    <p:sldId id="258" r:id="rId4"/>
    <p:sldId id="277" r:id="rId5"/>
    <p:sldId id="263" r:id="rId6"/>
    <p:sldId id="260" r:id="rId7"/>
    <p:sldId id="264" r:id="rId8"/>
    <p:sldId id="261" r:id="rId9"/>
    <p:sldId id="265" r:id="rId10"/>
    <p:sldId id="270" r:id="rId11"/>
    <p:sldId id="268" r:id="rId12"/>
    <p:sldId id="283" r:id="rId13"/>
    <p:sldId id="266" r:id="rId14"/>
    <p:sldId id="271" r:id="rId15"/>
    <p:sldId id="281" r:id="rId16"/>
    <p:sldId id="282" r:id="rId17"/>
    <p:sldId id="285" r:id="rId18"/>
    <p:sldId id="286" r:id="rId19"/>
    <p:sldId id="284" r:id="rId20"/>
    <p:sldId id="257" r:id="rId2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24BD27-0DCF-B25C-4693-9171A3D6389B}" name="Jimenez Arribas, Beatriz Teresa" initials="JABT" userId="S::12376742M@saludcastillayleon.es::f5b71e2f-e006-4007-bb44-1359cc175276" providerId="AD"/>
  <p188:author id="{B384E1EC-DE1D-D81B-25A3-8F8460E0AA3D}" name="Garcia Ortiz, Alejandra" initials="GOA" userId="S::12370886Z@saludcastillayleon.es::9bda05dd-df30-4641-a3cc-28f33fcd07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9999"/>
    <a:srgbClr val="006666"/>
    <a:srgbClr val="006699"/>
    <a:srgbClr val="E07806"/>
    <a:srgbClr val="E7F8FD"/>
    <a:srgbClr val="DDFFFF"/>
    <a:srgbClr val="E6AF00"/>
    <a:srgbClr val="8094AE"/>
    <a:srgbClr val="A8B6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4007" autoAdjust="0"/>
  </p:normalViewPr>
  <p:slideViewPr>
    <p:cSldViewPr snapToGrid="0">
      <p:cViewPr varScale="1">
        <p:scale>
          <a:sx n="107" d="100"/>
          <a:sy n="107"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0" i="0" u="none" strike="noStrike" kern="1200" spc="0" baseline="0" dirty="0">
                <a:solidFill>
                  <a:srgbClr val="006666"/>
                </a:solidFill>
                <a:latin typeface="+mn-lt"/>
                <a:ea typeface="+mn-ea"/>
                <a:cs typeface="Arial" panose="020B0604020202020204" pitchFamily="34" charset="0"/>
              </a:defRPr>
            </a:pPr>
            <a:r>
              <a:rPr lang="en-US" sz="1600" b="0" kern="1200" dirty="0">
                <a:solidFill>
                  <a:srgbClr val="006666"/>
                </a:solidFill>
                <a:latin typeface="+mn-lt"/>
                <a:ea typeface="+mn-ea"/>
                <a:cs typeface="Arial" panose="020B0604020202020204" pitchFamily="34" charset="0"/>
              </a:rPr>
              <a:t>% DDD de macrólidos vs total DDD de </a:t>
            </a:r>
            <a:r>
              <a:rPr lang="en-US" sz="1600" b="0" kern="1200" dirty="0" err="1">
                <a:solidFill>
                  <a:srgbClr val="006666"/>
                </a:solidFill>
                <a:latin typeface="+mn-lt"/>
                <a:ea typeface="+mn-ea"/>
                <a:cs typeface="Arial" panose="020B0604020202020204" pitchFamily="34" charset="0"/>
              </a:rPr>
              <a:t>antibióticos</a:t>
            </a:r>
            <a:r>
              <a:rPr lang="en-US" sz="1600" b="0" kern="1200" dirty="0">
                <a:solidFill>
                  <a:srgbClr val="006666"/>
                </a:solidFill>
                <a:latin typeface="+mn-lt"/>
                <a:ea typeface="+mn-ea"/>
                <a:cs typeface="Arial" panose="020B0604020202020204" pitchFamily="34" charset="0"/>
              </a:rPr>
              <a:t>  (</a:t>
            </a:r>
            <a:r>
              <a:rPr lang="en-US" sz="1600" b="0" kern="1200" dirty="0" err="1">
                <a:solidFill>
                  <a:srgbClr val="006666"/>
                </a:solidFill>
                <a:latin typeface="+mn-lt"/>
                <a:ea typeface="+mn-ea"/>
                <a:cs typeface="Arial" panose="020B0604020202020204" pitchFamily="34" charset="0"/>
              </a:rPr>
              <a:t>enero</a:t>
            </a:r>
            <a:r>
              <a:rPr lang="en-US" sz="1600" b="0" kern="1200" dirty="0">
                <a:solidFill>
                  <a:srgbClr val="006666"/>
                </a:solidFill>
                <a:latin typeface="+mn-lt"/>
                <a:ea typeface="+mn-ea"/>
                <a:cs typeface="Arial" panose="020B0604020202020204" pitchFamily="34" charset="0"/>
              </a:rPr>
              <a:t> a </a:t>
            </a:r>
            <a:r>
              <a:rPr lang="en-US" sz="1600" b="0" kern="1200" dirty="0" err="1">
                <a:solidFill>
                  <a:srgbClr val="006666"/>
                </a:solidFill>
                <a:latin typeface="+mn-lt"/>
                <a:ea typeface="+mn-ea"/>
                <a:cs typeface="Arial" panose="020B0604020202020204" pitchFamily="34" charset="0"/>
              </a:rPr>
              <a:t>junio</a:t>
            </a:r>
            <a:r>
              <a:rPr lang="en-US" sz="1600" b="0" kern="1200" dirty="0">
                <a:solidFill>
                  <a:srgbClr val="006666"/>
                </a:solidFill>
                <a:latin typeface="+mn-lt"/>
                <a:ea typeface="+mn-ea"/>
                <a:cs typeface="Arial" panose="020B0604020202020204" pitchFamily="34" charset="0"/>
              </a:rPr>
              <a:t> de 2023)</a:t>
            </a:r>
          </a:p>
        </c:rich>
      </c:tx>
      <c:overlay val="0"/>
      <c:spPr>
        <a:noFill/>
        <a:ln>
          <a:noFill/>
        </a:ln>
        <a:effectLst/>
      </c:spPr>
      <c:txPr>
        <a:bodyPr rot="0" spcFirstLastPara="1" vertOverflow="ellipsis" vert="horz" wrap="square" anchor="ctr" anchorCtr="1"/>
        <a:lstStyle/>
        <a:p>
          <a:pPr>
            <a:defRPr lang="en-US" sz="1600" b="0" i="0" u="none" strike="noStrike" kern="1200" spc="0" baseline="0" dirty="0">
              <a:solidFill>
                <a:srgbClr val="006666"/>
              </a:solidFill>
              <a:latin typeface="+mn-lt"/>
              <a:ea typeface="+mn-ea"/>
              <a:cs typeface="Arial" panose="020B0604020202020204" pitchFamily="34" charset="0"/>
            </a:defRPr>
          </a:pPr>
          <a:endParaRPr lang="es-ES"/>
        </a:p>
      </c:txPr>
    </c:title>
    <c:autoTitleDeleted val="0"/>
    <c:plotArea>
      <c:layout>
        <c:manualLayout>
          <c:layoutTarget val="inner"/>
          <c:xMode val="edge"/>
          <c:yMode val="edge"/>
          <c:x val="7.2753564667292839E-2"/>
          <c:y val="0.10223981681036959"/>
          <c:w val="0.91671450767650697"/>
          <c:h val="0.83898622168376347"/>
        </c:manualLayout>
      </c:layout>
      <c:barChart>
        <c:barDir val="col"/>
        <c:grouping val="clustered"/>
        <c:varyColors val="0"/>
        <c:ser>
          <c:idx val="0"/>
          <c:order val="0"/>
          <c:tx>
            <c:strRef>
              <c:f>'GSA (19)'!$N$7</c:f>
              <c:strCache>
                <c:ptCount val="1"/>
                <c:pt idx="0">
                  <c:v>% Macrólidos DDD</c:v>
                </c:pt>
              </c:strCache>
            </c:strRef>
          </c:tx>
          <c:spPr>
            <a:solidFill>
              <a:srgbClr val="006666"/>
            </a:solidFill>
            <a:ln>
              <a:noFill/>
            </a:ln>
            <a:effectLst/>
            <a:scene3d>
              <a:camera prst="orthographicFront"/>
              <a:lightRig rig="threePt" dir="t"/>
            </a:scene3d>
            <a:sp3d>
              <a:bevelT w="190500" h="38100"/>
            </a:sp3d>
          </c:spPr>
          <c:invertIfNegative val="0"/>
          <c:dLbls>
            <c:spPr>
              <a:noFill/>
              <a:ln>
                <a:noFill/>
              </a:ln>
              <a:effectLst>
                <a:softEdge rad="127000"/>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70C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'GSA (19)'!$B$8:$C$19</c:f>
              <c:strCache>
                <c:ptCount val="12"/>
                <c:pt idx="0">
                  <c:v>GSA Ávila</c:v>
                </c:pt>
                <c:pt idx="1">
                  <c:v>GSA Burgos</c:v>
                </c:pt>
                <c:pt idx="2">
                  <c:v>GSA León</c:v>
                </c:pt>
                <c:pt idx="3">
                  <c:v>GSA El Bierzo</c:v>
                </c:pt>
                <c:pt idx="4">
                  <c:v>GSA Palencia</c:v>
                </c:pt>
                <c:pt idx="5">
                  <c:v>GSA Salamanca</c:v>
                </c:pt>
                <c:pt idx="6">
                  <c:v>GSA Segovia</c:v>
                </c:pt>
                <c:pt idx="7">
                  <c:v>GSA Soria</c:v>
                </c:pt>
                <c:pt idx="8">
                  <c:v>GSA Valladolid Oeste</c:v>
                </c:pt>
                <c:pt idx="9">
                  <c:v>GSA Valladolid Este</c:v>
                </c:pt>
                <c:pt idx="10">
                  <c:v>GSA Zamora</c:v>
                </c:pt>
                <c:pt idx="11">
                  <c:v>CyL</c:v>
                </c:pt>
              </c:strCache>
            </c:strRef>
          </c:cat>
          <c:val>
            <c:numRef>
              <c:f>'GSA (19)'!$N$8:$N$19</c:f>
              <c:numCache>
                <c:formatCode>0.00\ %</c:formatCode>
                <c:ptCount val="12"/>
                <c:pt idx="0">
                  <c:v>0.10970666291490939</c:v>
                </c:pt>
                <c:pt idx="1">
                  <c:v>0.14957462657840667</c:v>
                </c:pt>
                <c:pt idx="2">
                  <c:v>0.13235337321643567</c:v>
                </c:pt>
                <c:pt idx="3">
                  <c:v>0.13454915812393592</c:v>
                </c:pt>
                <c:pt idx="4">
                  <c:v>0.11594885901213556</c:v>
                </c:pt>
                <c:pt idx="5">
                  <c:v>0.12129446053591068</c:v>
                </c:pt>
                <c:pt idx="6">
                  <c:v>0.10345528069426733</c:v>
                </c:pt>
                <c:pt idx="7">
                  <c:v>0.11924974860348921</c:v>
                </c:pt>
                <c:pt idx="8">
                  <c:v>0.11591420128228369</c:v>
                </c:pt>
                <c:pt idx="9">
                  <c:v>0.10708373060092662</c:v>
                </c:pt>
                <c:pt idx="10">
                  <c:v>0.13757924744617345</c:v>
                </c:pt>
                <c:pt idx="11">
                  <c:v>0.12515707653988598</c:v>
                </c:pt>
              </c:numCache>
            </c:numRef>
          </c:val>
          <c:extLst>
            <c:ext xmlns:c16="http://schemas.microsoft.com/office/drawing/2014/chart" uri="{C3380CC4-5D6E-409C-BE32-E72D297353CC}">
              <c16:uniqueId val="{00000000-2EBE-4113-B5C4-1FDD9F8243D7}"/>
            </c:ext>
          </c:extLst>
        </c:ser>
        <c:ser>
          <c:idx val="1"/>
          <c:order val="1"/>
          <c:tx>
            <c:strRef>
              <c:f>'GSA (19)'!$O$7</c:f>
              <c:strCache>
                <c:ptCount val="1"/>
                <c:pt idx="0">
                  <c:v>Desv % Consumo de Macrólidos DDD</c:v>
                </c:pt>
              </c:strCache>
            </c:strRef>
          </c:tx>
          <c:spPr>
            <a:solidFill>
              <a:srgbClr val="A8B6C8"/>
            </a:solidFill>
            <a:ln>
              <a:noFill/>
            </a:ln>
            <a:effectLst/>
            <a:scene3d>
              <a:camera prst="orthographicFront"/>
              <a:lightRig rig="threePt" dir="t"/>
            </a:scene3d>
            <a:sp3d>
              <a:bevelT w="190500" h="38100"/>
            </a:sp3d>
          </c:spPr>
          <c:invertIfNegative val="0"/>
          <c:cat>
            <c:strRef>
              <c:f>'GSA (19)'!$B$8:$C$19</c:f>
              <c:strCache>
                <c:ptCount val="12"/>
                <c:pt idx="0">
                  <c:v>GSA Ávila</c:v>
                </c:pt>
                <c:pt idx="1">
                  <c:v>GSA Burgos</c:v>
                </c:pt>
                <c:pt idx="2">
                  <c:v>GSA León</c:v>
                </c:pt>
                <c:pt idx="3">
                  <c:v>GSA El Bierzo</c:v>
                </c:pt>
                <c:pt idx="4">
                  <c:v>GSA Palencia</c:v>
                </c:pt>
                <c:pt idx="5">
                  <c:v>GSA Salamanca</c:v>
                </c:pt>
                <c:pt idx="6">
                  <c:v>GSA Segovia</c:v>
                </c:pt>
                <c:pt idx="7">
                  <c:v>GSA Soria</c:v>
                </c:pt>
                <c:pt idx="8">
                  <c:v>GSA Valladolid Oeste</c:v>
                </c:pt>
                <c:pt idx="9">
                  <c:v>GSA Valladolid Este</c:v>
                </c:pt>
                <c:pt idx="10">
                  <c:v>GSA Zamora</c:v>
                </c:pt>
                <c:pt idx="11">
                  <c:v>CyL</c:v>
                </c:pt>
              </c:strCache>
            </c:strRef>
          </c:cat>
          <c:val>
            <c:numRef>
              <c:f>'GSA (19)'!$O$8:$O$18</c:f>
              <c:numCache>
                <c:formatCode>0.00\ %</c:formatCode>
                <c:ptCount val="11"/>
                <c:pt idx="0">
                  <c:v>-0.12344818249292304</c:v>
                </c:pt>
                <c:pt idx="1">
                  <c:v>0.19509524122464728</c:v>
                </c:pt>
                <c:pt idx="2">
                  <c:v>5.7498120565770229E-2</c:v>
                </c:pt>
                <c:pt idx="3">
                  <c:v>7.5042353526504804E-2</c:v>
                </c:pt>
                <c:pt idx="4">
                  <c:v>-7.3573287123048739E-2</c:v>
                </c:pt>
                <c:pt idx="5">
                  <c:v>-3.0862146278595161E-2</c:v>
                </c:pt>
                <c:pt idx="6">
                  <c:v>-0.17339647461885668</c:v>
                </c:pt>
                <c:pt idx="7">
                  <c:v>-4.719931225394338E-2</c:v>
                </c:pt>
                <c:pt idx="8">
                  <c:v>-7.3850200988489031E-2</c:v>
                </c:pt>
                <c:pt idx="9">
                  <c:v>-0.14440530602518198</c:v>
                </c:pt>
                <c:pt idx="10">
                  <c:v>9.9252645153697583E-2</c:v>
                </c:pt>
              </c:numCache>
            </c:numRef>
          </c:val>
          <c:extLst>
            <c:ext xmlns:c16="http://schemas.microsoft.com/office/drawing/2014/chart" uri="{C3380CC4-5D6E-409C-BE32-E72D297353CC}">
              <c16:uniqueId val="{00000001-2EBE-4113-B5C4-1FDD9F8243D7}"/>
            </c:ext>
          </c:extLst>
        </c:ser>
        <c:dLbls>
          <c:showLegendKey val="0"/>
          <c:showVal val="0"/>
          <c:showCatName val="0"/>
          <c:showSerName val="0"/>
          <c:showPercent val="0"/>
          <c:showBubbleSize val="0"/>
        </c:dLbls>
        <c:gapWidth val="60"/>
        <c:overlap val="11"/>
        <c:axId val="1942740255"/>
        <c:axId val="1942748895"/>
      </c:barChart>
      <c:catAx>
        <c:axId val="194274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b" anchorCtr="1"/>
          <a:lstStyle/>
          <a:p>
            <a:pPr>
              <a:defRPr sz="1200" b="0" i="0" u="none" strike="noStrike" kern="1200" baseline="0">
                <a:solidFill>
                  <a:srgbClr val="006699"/>
                </a:solidFill>
                <a:latin typeface="+mn-lt"/>
                <a:ea typeface="+mn-ea"/>
                <a:cs typeface="+mn-cs"/>
              </a:defRPr>
            </a:pPr>
            <a:endParaRPr lang="es-ES"/>
          </a:p>
        </c:txPr>
        <c:crossAx val="1942748895"/>
        <c:crosses val="autoZero"/>
        <c:auto val="1"/>
        <c:lblAlgn val="ctr"/>
        <c:lblOffset val="100"/>
        <c:noMultiLvlLbl val="0"/>
      </c:catAx>
      <c:valAx>
        <c:axId val="1942748895"/>
        <c:scaling>
          <c:orientation val="minMax"/>
        </c:scaling>
        <c:delete val="0"/>
        <c:axPos val="l"/>
        <c:majorGridlines>
          <c:spPr>
            <a:ln w="9525" cap="flat" cmpd="sng" algn="ctr">
              <a:solidFill>
                <a:sysClr val="window" lastClr="FFFFFF">
                  <a:lumMod val="75000"/>
                </a:sysClr>
              </a:solidFill>
              <a:prstDash val="sysDot"/>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6699"/>
                </a:solidFill>
                <a:latin typeface="+mn-lt"/>
                <a:ea typeface="+mn-ea"/>
                <a:cs typeface="+mn-cs"/>
              </a:defRPr>
            </a:pPr>
            <a:endParaRPr lang="es-ES"/>
          </a:p>
        </c:txPr>
        <c:crossAx val="1942740255"/>
        <c:crosses val="autoZero"/>
        <c:crossBetween val="between"/>
      </c:valAx>
      <c:spPr>
        <a:noFill/>
        <a:ln w="12700">
          <a:solidFill>
            <a:srgbClr val="E7E6E6"/>
          </a:solidFill>
          <a:prstDash val="solid"/>
        </a:ln>
        <a:effectLst/>
      </c:spPr>
    </c:plotArea>
    <c:legend>
      <c:legendPos val="b"/>
      <c:legendEntry>
        <c:idx val="0"/>
        <c:txPr>
          <a:bodyPr rot="0" spcFirstLastPara="1" vertOverflow="ellipsis" vert="horz" wrap="square" anchor="ctr" anchorCtr="1"/>
          <a:lstStyle/>
          <a:p>
            <a:pPr>
              <a:defRPr sz="1400" b="0" i="0" u="none" strike="noStrike" kern="1200" baseline="0">
                <a:solidFill>
                  <a:srgbClr val="006666"/>
                </a:solidFill>
                <a:latin typeface="+mn-lt"/>
                <a:ea typeface="+mn-ea"/>
                <a:cs typeface="+mn-cs"/>
              </a:defRPr>
            </a:pPr>
            <a:endParaRPr lang="es-ES"/>
          </a:p>
        </c:txPr>
      </c:legendEntry>
      <c:legendEntry>
        <c:idx val="1"/>
        <c:txPr>
          <a:bodyPr rot="0" spcFirstLastPara="1" vertOverflow="ellipsis" vert="horz" wrap="square" anchor="ctr" anchorCtr="1"/>
          <a:lstStyle/>
          <a:p>
            <a:pPr>
              <a:defRPr sz="1400" b="1" i="0" u="none" strike="noStrike" kern="1200" baseline="0">
                <a:solidFill>
                  <a:schemeClr val="tx2">
                    <a:lumMod val="60000"/>
                    <a:lumOff val="40000"/>
                  </a:schemeClr>
                </a:solidFill>
                <a:latin typeface="+mn-lt"/>
                <a:ea typeface="+mn-ea"/>
                <a:cs typeface="+mn-cs"/>
              </a:defRPr>
            </a:pPr>
            <a:endParaRPr lang="es-ES"/>
          </a:p>
        </c:txPr>
      </c:legendEntry>
      <c:layout>
        <c:manualLayout>
          <c:xMode val="edge"/>
          <c:yMode val="edge"/>
          <c:x val="0.21377829710903873"/>
          <c:y val="0.92969402386726951"/>
          <c:w val="0.57283265137692918"/>
          <c:h val="5.8234036880249689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6666"/>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6699"/>
      </a:solid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5_6149FD78.xml><?xml version="1.0" encoding="utf-8"?>
<p188:cmLst xmlns:a="http://schemas.openxmlformats.org/drawingml/2006/main" xmlns:r="http://schemas.openxmlformats.org/officeDocument/2006/relationships" xmlns:p188="http://schemas.microsoft.com/office/powerpoint/2018/8/main">
  <p188:cm id="{2FA908A1-075C-454B-9E67-D02A5F9ECE88}" authorId="{B384E1EC-DE1D-D81B-25A3-8F8460E0AA3D}" created="2023-10-05T11:17:54.675">
    <ac:deMkLst xmlns:ac="http://schemas.microsoft.com/office/drawing/2013/main/command">
      <pc:docMk xmlns:pc="http://schemas.microsoft.com/office/powerpoint/2013/main/command"/>
      <pc:sldMk xmlns:pc="http://schemas.microsoft.com/office/powerpoint/2013/main/command" cId="1632238968" sldId="261"/>
      <ac:spMk id="8" creationId="{46F37210-DE07-5C5A-3CAF-44838B9BD40D}"/>
    </ac:deMkLst>
    <p188:txBody>
      <a:bodyPr/>
      <a:lstStyle/>
      <a:p>
        <a:r>
          <a:rPr lang="es-ES"/>
          <a:t>Tamaño de lertra ajuste?</a:t>
        </a:r>
      </a:p>
    </p188:txBody>
  </p188:cm>
  <p188:cm id="{CDBAEF13-4523-49FC-B354-1A679F35DF37}" authorId="{FB24BD27-0DCF-B25C-4693-9171A3D6389B}" created="2023-10-10T06:55:13.463">
    <pc:sldMkLst xmlns:pc="http://schemas.microsoft.com/office/powerpoint/2013/main/command">
      <pc:docMk/>
      <pc:sldMk cId="1632238968" sldId="261"/>
    </pc:sldMkLst>
    <p188:txBody>
      <a:bodyPr/>
      <a:lstStyle/>
      <a:p>
        <a:r>
          <a:rPr lang="es-ES"/>
          <a:t>Ver qué se pone</a:t>
        </a:r>
      </a:p>
    </p188:txBody>
  </p188:cm>
</p188:cmLst>
</file>

<file path=ppt/comments/modernComment_108_ADD65AAE.xml><?xml version="1.0" encoding="utf-8"?>
<p188:cmLst xmlns:a="http://schemas.openxmlformats.org/drawingml/2006/main" xmlns:r="http://schemas.openxmlformats.org/officeDocument/2006/relationships" xmlns:p188="http://schemas.microsoft.com/office/powerpoint/2018/8/main">
  <p188:cm id="{291EE218-B3B5-44D1-BD98-682B89B9D315}" authorId="{FB24BD27-0DCF-B25C-4693-9171A3D6389B}" created="2023-10-10T06:43:46.562">
    <ac:txMkLst xmlns:ac="http://schemas.microsoft.com/office/drawing/2013/main/command">
      <pc:docMk xmlns:pc="http://schemas.microsoft.com/office/powerpoint/2013/main/command"/>
      <pc:sldMk xmlns:pc="http://schemas.microsoft.com/office/powerpoint/2013/main/command" cId="2916506286" sldId="264"/>
      <ac:spMk id="4" creationId="{48B6090A-7250-50CB-2D1C-0B94DCD701AE}"/>
      <ac:txMk cp="1130" len="22">
        <ac:context len="1296" hash="3228148593"/>
      </ac:txMk>
    </ac:txMkLst>
    <p188:pos x="2496932" y="4426392"/>
    <p188:txBody>
      <a:bodyPr/>
      <a:lstStyle/>
      <a:p>
        <a:r>
          <a:rPr lang="es-ES"/>
          <a:t>Se podría poner enlace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4CDE0-32D1-494F-82A1-E3A4DB449DC5}" type="datetimeFigureOut">
              <a:rPr lang="es-ES" smtClean="0"/>
              <a:t>13/10/2023</a:t>
            </a:fld>
            <a:endParaRPr lang="es-ES"/>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252D4-D8F2-4074-83C8-0BFF67558DD6}" type="slidenum">
              <a:rPr lang="es-ES" smtClean="0"/>
              <a:t>‹Nº›</a:t>
            </a:fld>
            <a:endParaRPr lang="es-ES"/>
          </a:p>
        </p:txBody>
      </p:sp>
    </p:spTree>
    <p:extLst>
      <p:ext uri="{BB962C8B-B14F-4D97-AF65-F5344CB8AC3E}">
        <p14:creationId xmlns:p14="http://schemas.microsoft.com/office/powerpoint/2010/main" val="81951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C252D4-D8F2-4074-83C8-0BFF67558DD6}" type="slidenum">
              <a:rPr lang="es-ES" smtClean="0"/>
              <a:t>4</a:t>
            </a:fld>
            <a:endParaRPr lang="es-ES"/>
          </a:p>
        </p:txBody>
      </p:sp>
    </p:spTree>
    <p:extLst>
      <p:ext uri="{BB962C8B-B14F-4D97-AF65-F5344CB8AC3E}">
        <p14:creationId xmlns:p14="http://schemas.microsoft.com/office/powerpoint/2010/main" val="126140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C252D4-D8F2-4074-83C8-0BFF67558DD6}" type="slidenum">
              <a:rPr lang="es-ES" smtClean="0"/>
              <a:t>9</a:t>
            </a:fld>
            <a:endParaRPr lang="es-ES"/>
          </a:p>
        </p:txBody>
      </p:sp>
    </p:spTree>
    <p:extLst>
      <p:ext uri="{BB962C8B-B14F-4D97-AF65-F5344CB8AC3E}">
        <p14:creationId xmlns:p14="http://schemas.microsoft.com/office/powerpoint/2010/main" val="105239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Poner solo el título de la imagen</a:t>
            </a:r>
          </a:p>
          <a:p>
            <a:r>
              <a:rPr lang="es-ES" dirty="0"/>
              <a:t>Separar en dos la tabla para proyectarla</a:t>
            </a:r>
          </a:p>
          <a:p>
            <a:endParaRPr lang="es-ES" dirty="0"/>
          </a:p>
        </p:txBody>
      </p:sp>
      <p:sp>
        <p:nvSpPr>
          <p:cNvPr id="4" name="Marcador de número de diapositiva 3"/>
          <p:cNvSpPr>
            <a:spLocks noGrp="1"/>
          </p:cNvSpPr>
          <p:nvPr>
            <p:ph type="sldNum" sz="quarter" idx="5"/>
          </p:nvPr>
        </p:nvSpPr>
        <p:spPr/>
        <p:txBody>
          <a:bodyPr/>
          <a:lstStyle/>
          <a:p>
            <a:fld id="{EAC252D4-D8F2-4074-83C8-0BFF67558DD6}" type="slidenum">
              <a:rPr lang="es-ES" smtClean="0"/>
              <a:t>13</a:t>
            </a:fld>
            <a:endParaRPr lang="es-ES"/>
          </a:p>
        </p:txBody>
      </p:sp>
    </p:spTree>
    <p:extLst>
      <p:ext uri="{BB962C8B-B14F-4D97-AF65-F5344CB8AC3E}">
        <p14:creationId xmlns:p14="http://schemas.microsoft.com/office/powerpoint/2010/main" val="194894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1810B42-D86C-4584-828B-9CB339F35FE2}" type="datetimeFigureOut">
              <a:rPr lang="es-ES" smtClean="0"/>
              <a:t>13/10/2023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131363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810B42-D86C-4584-828B-9CB339F35FE2}" type="datetimeFigureOut">
              <a:rPr lang="es-ES" smtClean="0"/>
              <a:t>13/10/2023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336052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810B42-D86C-4584-828B-9CB339F35FE2}" type="datetimeFigureOut">
              <a:rPr lang="es-ES" smtClean="0"/>
              <a:t>13/10/2023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237765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810B42-D86C-4584-828B-9CB339F35FE2}" type="datetimeFigureOut">
              <a:rPr lang="es-ES" smtClean="0"/>
              <a:t>13/10/2023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20216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810B42-D86C-4584-828B-9CB339F35FE2}" type="datetimeFigureOut">
              <a:rPr lang="es-ES" smtClean="0"/>
              <a:t>13/10/2023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2776132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1810B42-D86C-4584-828B-9CB339F35FE2}" type="datetimeFigureOut">
              <a:rPr lang="es-ES" smtClean="0"/>
              <a:t>13/10/2023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91908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810B42-D86C-4584-828B-9CB339F35FE2}" type="datetimeFigureOut">
              <a:rPr lang="es-ES" smtClean="0"/>
              <a:t>13/10/2023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182325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810B42-D86C-4584-828B-9CB339F35FE2}" type="datetimeFigureOut">
              <a:rPr lang="es-ES" smtClean="0"/>
              <a:t>13/10/2023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200138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10B42-D86C-4584-828B-9CB339F35FE2}" type="datetimeFigureOut">
              <a:rPr lang="es-ES" smtClean="0"/>
              <a:t>13/10/2023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145689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810B42-D86C-4584-828B-9CB339F35FE2}" type="datetimeFigureOut">
              <a:rPr lang="es-ES" smtClean="0"/>
              <a:t>13/10/2023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353845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810B42-D86C-4584-828B-9CB339F35FE2}" type="datetimeFigureOut">
              <a:rPr lang="es-ES" smtClean="0"/>
              <a:t>13/10/2023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1E15BD-9BE2-42D9-AB4D-1C0E2194383D}" type="slidenum">
              <a:rPr lang="es-ES" smtClean="0"/>
              <a:t>‹Nº›</a:t>
            </a:fld>
            <a:endParaRPr lang="es-ES"/>
          </a:p>
        </p:txBody>
      </p:sp>
    </p:spTree>
    <p:extLst>
      <p:ext uri="{BB962C8B-B14F-4D97-AF65-F5344CB8AC3E}">
        <p14:creationId xmlns:p14="http://schemas.microsoft.com/office/powerpoint/2010/main" val="23383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10B42-D86C-4584-828B-9CB339F35FE2}" type="datetimeFigureOut">
              <a:rPr lang="es-ES" smtClean="0"/>
              <a:t>13/10/2023</a:t>
            </a:fld>
            <a:endParaRPr lang="es-E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E15BD-9BE2-42D9-AB4D-1C0E2194383D}" type="slidenum">
              <a:rPr lang="es-ES" smtClean="0"/>
              <a:t>‹Nº›</a:t>
            </a:fld>
            <a:endParaRPr lang="es-ES"/>
          </a:p>
        </p:txBody>
      </p:sp>
    </p:spTree>
    <p:extLst>
      <p:ext uri="{BB962C8B-B14F-4D97-AF65-F5344CB8AC3E}">
        <p14:creationId xmlns:p14="http://schemas.microsoft.com/office/powerpoint/2010/main" val="333973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08_ADD65AAE.xml"/><Relationship Id="rId1" Type="http://schemas.openxmlformats.org/officeDocument/2006/relationships/slideLayout" Target="../slideLayouts/slideLayout2.xml"/><Relationship Id="rId5" Type="http://schemas.openxmlformats.org/officeDocument/2006/relationships/hyperlink" Target="https://pixabay.com/es/peligro-advertencia-se%C3%B1ales-34250/"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microsoft.com/office/2018/10/relationships/comments" Target="../comments/modernComment_105_6149FD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ima.aemps.es/cima/publico/lista.html?idpractiv1=2049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ima.aemps.es/cima/publico/lista.html?idpractiv1=7019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EB10A6-0015-B7D6-5609-0C0BD95AEF56}"/>
              </a:ext>
            </a:extLst>
          </p:cNvPr>
          <p:cNvSpPr>
            <a:spLocks noGrp="1"/>
          </p:cNvSpPr>
          <p:nvPr>
            <p:ph type="title"/>
          </p:nvPr>
        </p:nvSpPr>
        <p:spPr>
          <a:xfrm>
            <a:off x="681038" y="445818"/>
            <a:ext cx="8543925" cy="496480"/>
          </a:xfrm>
        </p:spPr>
        <p:txBody>
          <a:bodyPr>
            <a:normAutofit fontScale="90000"/>
          </a:bodyPr>
          <a:lstStyle/>
          <a:p>
            <a:br>
              <a:rPr lang="es-ES" sz="1800" kern="1200" dirty="0">
                <a:solidFill>
                  <a:srgbClr val="2F5496"/>
                </a:solidFill>
                <a:effectLst/>
                <a:latin typeface="Arial" panose="020B0604020202020204" pitchFamily="34"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EEC278EC-3BC6-E70B-FAF7-3ED2C087FDF8}"/>
              </a:ext>
            </a:extLst>
          </p:cNvPr>
          <p:cNvSpPr>
            <a:spLocks noGrp="1"/>
          </p:cNvSpPr>
          <p:nvPr>
            <p:ph idx="1"/>
          </p:nvPr>
        </p:nvSpPr>
        <p:spPr>
          <a:xfrm>
            <a:off x="1315617" y="2740508"/>
            <a:ext cx="7165910" cy="3551718"/>
          </a:xfrm>
          <a:solidFill>
            <a:srgbClr val="009999">
              <a:alpha val="14902"/>
            </a:srgb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0" indent="0" algn="just">
              <a:buNone/>
            </a:pPr>
            <a:r>
              <a:rPr lang="es-ES" sz="1800" kern="1200" dirty="0">
                <a:solidFill>
                  <a:srgbClr val="000000"/>
                </a:solidFill>
                <a:effectLst/>
                <a:ea typeface="Times New Roman" panose="02020603050405020304" pitchFamily="18" charset="0"/>
              </a:rPr>
              <a:t> </a:t>
            </a:r>
            <a:endParaRPr lang="es-ES" sz="1800" dirty="0">
              <a:effectLst/>
              <a:ea typeface="Times New Roman" panose="02020603050405020304" pitchFamily="18" charset="0"/>
            </a:endParaRPr>
          </a:p>
          <a:p>
            <a:pPr marL="0" indent="0" algn="just">
              <a:lnSpc>
                <a:spcPct val="107000"/>
              </a:lnSpc>
              <a:spcBef>
                <a:spcPts val="240"/>
              </a:spcBef>
              <a:spcAft>
                <a:spcPts val="240"/>
              </a:spcAft>
              <a:buNone/>
            </a:pPr>
            <a:r>
              <a:rPr lang="es-ES" sz="1800" b="1" kern="100" dirty="0">
                <a:solidFill>
                  <a:srgbClr val="000000"/>
                </a:solidFill>
                <a:effectLst/>
                <a:ea typeface="Calibri" panose="020F0502020204030204" pitchFamily="34" charset="0"/>
                <a:cs typeface="Times New Roman" panose="02020603050405020304" pitchFamily="18" charset="0"/>
              </a:rPr>
              <a:t>Los antibióticos</a:t>
            </a:r>
            <a:r>
              <a:rPr lang="es-ES" sz="1800" b="1" kern="100" dirty="0">
                <a:solidFill>
                  <a:srgbClr val="000000"/>
                </a:solidFill>
                <a:ea typeface="Calibri" panose="020F0502020204030204" pitchFamily="34" charset="0"/>
                <a:cs typeface="Times New Roman" panose="02020603050405020304" pitchFamily="18" charset="0"/>
              </a:rPr>
              <a:t> </a:t>
            </a:r>
            <a:r>
              <a:rPr lang="es-ES" sz="1800" b="1" kern="100" dirty="0">
                <a:solidFill>
                  <a:srgbClr val="000000"/>
                </a:solidFill>
                <a:effectLst/>
                <a:ea typeface="Calibri" panose="020F0502020204030204" pitchFamily="34" charset="0"/>
                <a:cs typeface="Times New Roman" panose="02020603050405020304" pitchFamily="18" charset="0"/>
              </a:rPr>
              <a:t>deben prescribirse con una sospecha clara y fundada de que hay una infección bacteriana y de que el paciente mejorará cuando se lo tome.</a:t>
            </a:r>
            <a:endParaRPr lang="es-ES" sz="1800" kern="100" dirty="0">
              <a:effectLst/>
              <a:ea typeface="Calibri" panose="020F0502020204030204" pitchFamily="34" charset="0"/>
              <a:cs typeface="Times New Roman" panose="02020603050405020304" pitchFamily="18" charset="0"/>
            </a:endParaRPr>
          </a:p>
          <a:p>
            <a:pPr marL="0" indent="0" algn="just">
              <a:lnSpc>
                <a:spcPct val="107000"/>
              </a:lnSpc>
              <a:spcBef>
                <a:spcPts val="240"/>
              </a:spcBef>
              <a:spcAft>
                <a:spcPts val="240"/>
              </a:spcAft>
              <a:buNone/>
            </a:pPr>
            <a:r>
              <a:rPr lang="es-ES" sz="1800" kern="100" dirty="0">
                <a:solidFill>
                  <a:srgbClr val="000000"/>
                </a:solidFill>
                <a:effectLst/>
                <a:ea typeface="Calibri" panose="020F0502020204030204" pitchFamily="34" charset="0"/>
                <a:cs typeface="Times New Roman" panose="02020603050405020304" pitchFamily="18" charset="0"/>
              </a:rPr>
              <a:t> </a:t>
            </a:r>
            <a:endParaRPr lang="es-ES" sz="1800" kern="100" dirty="0">
              <a:effectLst/>
              <a:ea typeface="Calibri" panose="020F0502020204030204" pitchFamily="34" charset="0"/>
              <a:cs typeface="Times New Roman" panose="02020603050405020304" pitchFamily="18" charset="0"/>
            </a:endParaRPr>
          </a:p>
          <a:p>
            <a:pPr marL="0" indent="0" algn="just">
              <a:lnSpc>
                <a:spcPct val="107000"/>
              </a:lnSpc>
              <a:spcBef>
                <a:spcPts val="240"/>
              </a:spcBef>
              <a:spcAft>
                <a:spcPts val="240"/>
              </a:spcAft>
              <a:buNone/>
            </a:pPr>
            <a:r>
              <a:rPr lang="es-ES" sz="1800" kern="100" dirty="0">
                <a:solidFill>
                  <a:srgbClr val="000000"/>
                </a:solidFill>
                <a:effectLst/>
                <a:ea typeface="Calibri" panose="020F0502020204030204" pitchFamily="34" charset="0"/>
                <a:cs typeface="Times New Roman" panose="02020603050405020304" pitchFamily="18" charset="0"/>
              </a:rPr>
              <a:t>Si prescribimos antibióticos "por dar algo" estaremos cometiendo dos importantes errores:</a:t>
            </a:r>
            <a:endParaRPr lang="es-ES" sz="1800" kern="100" dirty="0">
              <a:effectLst/>
              <a:ea typeface="Calibri" panose="020F0502020204030204" pitchFamily="34" charset="0"/>
              <a:cs typeface="Times New Roman" panose="02020603050405020304" pitchFamily="18" charset="0"/>
            </a:endParaRPr>
          </a:p>
          <a:p>
            <a:pPr lvl="1" algn="just">
              <a:lnSpc>
                <a:spcPct val="107000"/>
              </a:lnSpc>
              <a:spcBef>
                <a:spcPts val="600"/>
              </a:spcBef>
              <a:spcAft>
                <a:spcPts val="240"/>
              </a:spcAft>
            </a:pPr>
            <a:r>
              <a:rPr lang="es-ES" sz="1800" kern="100" dirty="0">
                <a:solidFill>
                  <a:srgbClr val="000000"/>
                </a:solidFill>
                <a:effectLst/>
                <a:ea typeface="Calibri" panose="020F0502020204030204" pitchFamily="34" charset="0"/>
                <a:cs typeface="Times New Roman" panose="02020603050405020304" pitchFamily="18" charset="0"/>
              </a:rPr>
              <a:t>Estaremos </a:t>
            </a:r>
            <a:r>
              <a:rPr lang="es-ES" sz="1800" b="1" kern="100" dirty="0">
                <a:solidFill>
                  <a:srgbClr val="000000"/>
                </a:solidFill>
                <a:effectLst/>
                <a:ea typeface="Calibri" panose="020F0502020204030204" pitchFamily="34" charset="0"/>
                <a:cs typeface="Times New Roman" panose="02020603050405020304" pitchFamily="18" charset="0"/>
              </a:rPr>
              <a:t>exponiendo al paciente a los efectos secundarios de un fármaco que no necesita</a:t>
            </a:r>
            <a:r>
              <a:rPr lang="es-ES" sz="1800" kern="100" dirty="0">
                <a:solidFill>
                  <a:srgbClr val="000000"/>
                </a:solidFill>
                <a:effectLst/>
                <a:ea typeface="Calibri" panose="020F0502020204030204" pitchFamily="34" charset="0"/>
                <a:cs typeface="Times New Roman" panose="02020603050405020304" pitchFamily="18" charset="0"/>
              </a:rPr>
              <a:t>. </a:t>
            </a:r>
            <a:endParaRPr lang="es-ES" sz="1800" kern="100" dirty="0">
              <a:effectLst/>
              <a:ea typeface="Calibri" panose="020F0502020204030204" pitchFamily="34" charset="0"/>
              <a:cs typeface="Times New Roman" panose="02020603050405020304" pitchFamily="18" charset="0"/>
            </a:endParaRPr>
          </a:p>
          <a:p>
            <a:pPr lvl="1" algn="just">
              <a:lnSpc>
                <a:spcPct val="107000"/>
              </a:lnSpc>
              <a:spcBef>
                <a:spcPts val="600"/>
              </a:spcBef>
              <a:spcAft>
                <a:spcPts val="240"/>
              </a:spcAft>
            </a:pPr>
            <a:r>
              <a:rPr lang="es-ES" sz="1800" kern="100" dirty="0">
                <a:solidFill>
                  <a:srgbClr val="000000"/>
                </a:solidFill>
                <a:effectLst/>
                <a:ea typeface="Calibri" panose="020F0502020204030204" pitchFamily="34" charset="0"/>
                <a:cs typeface="Times New Roman" panose="02020603050405020304" pitchFamily="18" charset="0"/>
              </a:rPr>
              <a:t>Estaremos contribuyendo al </a:t>
            </a:r>
            <a:r>
              <a:rPr lang="es-ES" sz="1800" b="1" kern="100" dirty="0">
                <a:solidFill>
                  <a:srgbClr val="000000"/>
                </a:solidFill>
                <a:effectLst/>
                <a:ea typeface="Calibri" panose="020F0502020204030204" pitchFamily="34" charset="0"/>
                <a:cs typeface="Times New Roman" panose="02020603050405020304" pitchFamily="18" charset="0"/>
              </a:rPr>
              <a:t>aumento de las resistencias bacterianas a los antibióticos</a:t>
            </a:r>
            <a:r>
              <a:rPr lang="es-ES" sz="1800" kern="100" dirty="0">
                <a:solidFill>
                  <a:srgbClr val="000000"/>
                </a:solidFill>
                <a:effectLst/>
                <a:ea typeface="Calibri" panose="020F0502020204030204" pitchFamily="34" charset="0"/>
                <a:cs typeface="Times New Roman" panose="02020603050405020304" pitchFamily="18" charset="0"/>
              </a:rPr>
              <a:t> al prescribirlo en infecciones que no se necesitan. </a:t>
            </a:r>
            <a:endParaRPr lang="es-ES" sz="1800" kern="100" dirty="0">
              <a:effectLst/>
              <a:ea typeface="Calibri" panose="020F0502020204030204" pitchFamily="34" charset="0"/>
              <a:cs typeface="Times New Roman" panose="02020603050405020304" pitchFamily="18" charset="0"/>
            </a:endParaRPr>
          </a:p>
          <a:p>
            <a:pPr marL="0" indent="0" algn="just">
              <a:lnSpc>
                <a:spcPct val="107000"/>
              </a:lnSpc>
              <a:spcBef>
                <a:spcPts val="240"/>
              </a:spcBef>
              <a:spcAft>
                <a:spcPts val="240"/>
              </a:spcAft>
              <a:buNone/>
            </a:pPr>
            <a:endParaRPr lang="es-ES" sz="1500" kern="100" dirty="0">
              <a:solidFill>
                <a:srgbClr val="000000"/>
              </a:solidFill>
              <a:effectLst/>
              <a:ea typeface="Calibri" panose="020F0502020204030204" pitchFamily="34" charset="0"/>
              <a:cs typeface="Times New Roman" panose="02020603050405020304" pitchFamily="18" charset="0"/>
            </a:endParaRPr>
          </a:p>
          <a:p>
            <a:pPr marL="0" indent="0" algn="just">
              <a:lnSpc>
                <a:spcPct val="107000"/>
              </a:lnSpc>
              <a:spcBef>
                <a:spcPts val="240"/>
              </a:spcBef>
              <a:spcAft>
                <a:spcPts val="240"/>
              </a:spcAft>
              <a:buNone/>
            </a:pPr>
            <a:r>
              <a:rPr lang="es-ES" sz="1800" kern="100" dirty="0">
                <a:solidFill>
                  <a:srgbClr val="000000"/>
                </a:solidFill>
                <a:ea typeface="Calibri" panose="020F0502020204030204" pitchFamily="34" charset="0"/>
                <a:cs typeface="Times New Roman" panose="02020603050405020304" pitchFamily="18" charset="0"/>
              </a:rPr>
              <a:t>E</a:t>
            </a:r>
            <a:r>
              <a:rPr lang="es-ES" sz="1800" kern="100" dirty="0">
                <a:solidFill>
                  <a:srgbClr val="000000"/>
                </a:solidFill>
                <a:effectLst/>
                <a:ea typeface="Calibri" panose="020F0502020204030204" pitchFamily="34" charset="0"/>
                <a:cs typeface="Times New Roman" panose="02020603050405020304" pitchFamily="18" charset="0"/>
              </a:rPr>
              <a:t>ste es un problema muy grave a nivel mundial que puede dar lugar a que antibióticos que ahora son excelentes para tratar cierto tipo de infecciones dejen de ser eficaces y no sirvan para nada en el futuro.</a:t>
            </a:r>
            <a:r>
              <a:rPr lang="es-ES" sz="1800" kern="1200" dirty="0">
                <a:solidFill>
                  <a:srgbClr val="000000"/>
                </a:solidFill>
                <a:effectLst/>
                <a:ea typeface="Times New Roman" panose="02020603050405020304" pitchFamily="18" charset="0"/>
              </a:rPr>
              <a:t> </a:t>
            </a:r>
            <a:endParaRPr lang="es-ES" sz="1800" dirty="0">
              <a:effectLst/>
              <a:ea typeface="Times New Roman" panose="02020603050405020304" pitchFamily="18" charset="0"/>
            </a:endParaRPr>
          </a:p>
          <a:p>
            <a:pPr algn="just"/>
            <a:endParaRPr lang="es-ES" dirty="0"/>
          </a:p>
        </p:txBody>
      </p:sp>
      <p:sp>
        <p:nvSpPr>
          <p:cNvPr id="5" name="CuadroTexto 4">
            <a:extLst>
              <a:ext uri="{FF2B5EF4-FFF2-40B4-BE49-F238E27FC236}">
                <a16:creationId xmlns:a16="http://schemas.microsoft.com/office/drawing/2014/main" id="{B440F531-976F-8605-0D54-163E97856FD0}"/>
              </a:ext>
            </a:extLst>
          </p:cNvPr>
          <p:cNvSpPr txBox="1"/>
          <p:nvPr/>
        </p:nvSpPr>
        <p:spPr>
          <a:xfrm>
            <a:off x="681038" y="1330351"/>
            <a:ext cx="8543925" cy="1077218"/>
          </a:xfrm>
          <a:prstGeom prst="rect">
            <a:avLst/>
          </a:prstGeom>
          <a:noFill/>
        </p:spPr>
        <p:txBody>
          <a:bodyPr wrap="square">
            <a:spAutoFit/>
          </a:bodyPr>
          <a:lstStyle/>
          <a:p>
            <a:pPr algn="just"/>
            <a:r>
              <a:rPr lang="es-ES" sz="1600" kern="1200" dirty="0">
                <a:solidFill>
                  <a:srgbClr val="000000"/>
                </a:solidFill>
                <a:effectLst/>
                <a:ea typeface="Times New Roman" panose="02020603050405020304" pitchFamily="18" charset="0"/>
              </a:rPr>
              <a:t>Una Asesoría es un proceso mediante el cual el experto en antibióticos evalúa con el prescriptor un tratamiento antibiótico concreto considerando las características clínicas específicas del paciente para el que fue prescrito, para determinar conjuntamente si es o no apropiado y qué aspectos de la prescripción pueden ser mejorados.</a:t>
            </a:r>
            <a:endParaRPr lang="es-ES" sz="1600" dirty="0"/>
          </a:p>
        </p:txBody>
      </p:sp>
      <p:sp>
        <p:nvSpPr>
          <p:cNvPr id="6" name="CuadroTexto 5">
            <a:extLst>
              <a:ext uri="{FF2B5EF4-FFF2-40B4-BE49-F238E27FC236}">
                <a16:creationId xmlns:a16="http://schemas.microsoft.com/office/drawing/2014/main" id="{1E520B18-31E8-96D1-2E84-8ED6BF6664AA}"/>
              </a:ext>
            </a:extLst>
          </p:cNvPr>
          <p:cNvSpPr txBox="1"/>
          <p:nvPr/>
        </p:nvSpPr>
        <p:spPr>
          <a:xfrm>
            <a:off x="0" y="166415"/>
            <a:ext cx="9906000" cy="830997"/>
          </a:xfrm>
          <a:prstGeom prst="rect">
            <a:avLst/>
          </a:prstGeom>
          <a:noFill/>
        </p:spPr>
        <p:txBody>
          <a:bodyPr wrap="square">
            <a:spAutoFit/>
          </a:bodyPr>
          <a:lstStyle/>
          <a:p>
            <a:pPr lvl="0" algn="ctr" eaLnBrk="0" fontAlgn="base" hangingPunct="0">
              <a:spcBef>
                <a:spcPct val="0"/>
              </a:spcBef>
              <a:spcAft>
                <a:spcPts val="800"/>
              </a:spcAft>
            </a:pPr>
            <a:r>
              <a:rPr lang="es-ES" altLang="es-ES" sz="2800" b="1" dirty="0">
                <a:solidFill>
                  <a:srgbClr val="006666"/>
                </a:solidFill>
                <a:latin typeface="Calibri" panose="020F0502020204030204" pitchFamily="34" charset="0"/>
                <a:cs typeface="Calibri" panose="020F0502020204030204" pitchFamily="34" charset="0"/>
              </a:rPr>
              <a:t>Asesoría de azitromicina</a:t>
            </a:r>
            <a:br>
              <a:rPr lang="es-ES" altLang="es-ES" sz="2800" b="1" dirty="0">
                <a:solidFill>
                  <a:srgbClr val="006666"/>
                </a:solidFill>
                <a:latin typeface="Calibri" panose="020F0502020204030204" pitchFamily="34" charset="0"/>
                <a:cs typeface="Calibri" panose="020F0502020204030204" pitchFamily="34" charset="0"/>
              </a:rPr>
            </a:br>
            <a:r>
              <a:rPr lang="es-ES" altLang="es-ES" sz="2000" dirty="0">
                <a:solidFill>
                  <a:srgbClr val="006666"/>
                </a:solidFill>
                <a:latin typeface="Calibri" panose="020F0502020204030204" pitchFamily="34" charset="0"/>
                <a:cs typeface="Calibri" panose="020F0502020204030204" pitchFamily="34" charset="0"/>
              </a:rPr>
              <a:t>PROA de Atención Primaria de …….</a:t>
            </a:r>
            <a:endParaRPr lang="es-ES" altLang="es-ES" sz="2800" dirty="0">
              <a:solidFill>
                <a:srgbClr val="006666"/>
              </a:solidFill>
              <a:latin typeface="Calibri" panose="020F0502020204030204" pitchFamily="34" charset="0"/>
              <a:cs typeface="Calibri" panose="020F0502020204030204" pitchFamily="34" charset="0"/>
            </a:endParaRPr>
          </a:p>
        </p:txBody>
      </p:sp>
      <p:pic>
        <p:nvPicPr>
          <p:cNvPr id="4" name="Picture 8">
            <a:extLst>
              <a:ext uri="{FF2B5EF4-FFF2-40B4-BE49-F238E27FC236}">
                <a16:creationId xmlns:a16="http://schemas.microsoft.com/office/drawing/2014/main" id="{C62F9631-5D0E-A108-978B-5388CA09FF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612" y="82963"/>
            <a:ext cx="1028700" cy="5087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D314C0AA-FFB9-585E-9408-7B3740C4ACD3}"/>
              </a:ext>
            </a:extLst>
          </p:cNvPr>
          <p:cNvPicPr>
            <a:picLocks noChangeAspect="1"/>
          </p:cNvPicPr>
          <p:nvPr/>
        </p:nvPicPr>
        <p:blipFill>
          <a:blip r:embed="rId3"/>
          <a:stretch>
            <a:fillRect/>
          </a:stretch>
        </p:blipFill>
        <p:spPr>
          <a:xfrm>
            <a:off x="0" y="51153"/>
            <a:ext cx="1782147" cy="490541"/>
          </a:xfrm>
          <a:prstGeom prst="rect">
            <a:avLst/>
          </a:prstGeom>
        </p:spPr>
      </p:pic>
    </p:spTree>
    <p:extLst>
      <p:ext uri="{BB962C8B-B14F-4D97-AF65-F5344CB8AC3E}">
        <p14:creationId xmlns:p14="http://schemas.microsoft.com/office/powerpoint/2010/main" val="45185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5C9CB-E18D-FBDF-426F-01D5929F6EE1}"/>
              </a:ext>
            </a:extLst>
          </p:cNvPr>
          <p:cNvSpPr>
            <a:spLocks noGrp="1"/>
          </p:cNvSpPr>
          <p:nvPr>
            <p:ph type="title"/>
          </p:nvPr>
        </p:nvSpPr>
        <p:spPr>
          <a:xfrm>
            <a:off x="609385" y="269649"/>
            <a:ext cx="8543925" cy="424732"/>
          </a:xfrm>
          <a:noFill/>
        </p:spPr>
        <p:txBody>
          <a:bodyPr wrap="square">
            <a:spAutoFit/>
          </a:bodyPr>
          <a:lstStyle/>
          <a:p>
            <a:pPr algn="ctr" defTabSz="457200"/>
            <a:r>
              <a:rPr lang="es-ES" sz="2400" b="1" dirty="0">
                <a:solidFill>
                  <a:srgbClr val="006666"/>
                </a:solidFill>
                <a:latin typeface="+mn-lt"/>
                <a:cs typeface="Arial" panose="020B0604020202020204" pitchFamily="34" charset="0"/>
              </a:rPr>
              <a:t>Consumo de azitromicina en el área</a:t>
            </a:r>
          </a:p>
        </p:txBody>
      </p:sp>
      <p:sp>
        <p:nvSpPr>
          <p:cNvPr id="5" name="CuadroTexto 4">
            <a:extLst>
              <a:ext uri="{FF2B5EF4-FFF2-40B4-BE49-F238E27FC236}">
                <a16:creationId xmlns:a16="http://schemas.microsoft.com/office/drawing/2014/main" id="{04893ACA-F2CC-B165-AC95-D015984BCE4C}"/>
              </a:ext>
            </a:extLst>
          </p:cNvPr>
          <p:cNvSpPr txBox="1"/>
          <p:nvPr/>
        </p:nvSpPr>
        <p:spPr>
          <a:xfrm>
            <a:off x="466531" y="1359898"/>
            <a:ext cx="8756962" cy="4524315"/>
          </a:xfrm>
          <a:prstGeom prst="rect">
            <a:avLst/>
          </a:prstGeom>
          <a:noFill/>
        </p:spPr>
        <p:txBody>
          <a:bodyPr wrap="square">
            <a:spAutoFit/>
          </a:bodyPr>
          <a:lstStyle/>
          <a:p>
            <a:pPr marL="285750" indent="-285750" algn="just">
              <a:spcBef>
                <a:spcPts val="1200"/>
              </a:spcBef>
              <a:spcAft>
                <a:spcPts val="120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En el periodo </a:t>
            </a:r>
            <a:r>
              <a:rPr lang="es-ES" sz="1600" dirty="0">
                <a:solidFill>
                  <a:srgbClr val="006666"/>
                </a:solidFill>
                <a:ea typeface="Times New Roman" panose="02020603050405020304" pitchFamily="18" charset="0"/>
                <a:cs typeface="Arial" panose="020B0604020202020204" pitchFamily="34" charset="0"/>
              </a:rPr>
              <a:t>enero-junio de 2023 </a:t>
            </a:r>
            <a:r>
              <a:rPr lang="es-ES" sz="1600" dirty="0">
                <a:ea typeface="Times New Roman" panose="02020603050405020304" pitchFamily="18" charset="0"/>
                <a:cs typeface="Arial" panose="020B0604020202020204" pitchFamily="34" charset="0"/>
              </a:rPr>
              <a:t>se han dispensado en Valladolid Oeste más de 13 mil envases de azitromicina a 10 mil pacientes, siendo el antibiótico más consumido después de la amoxicilina. Supone el 20% del total de envases</a:t>
            </a:r>
          </a:p>
          <a:p>
            <a:pPr marL="285750" indent="-285750" algn="just">
              <a:spcBef>
                <a:spcPts val="1200"/>
              </a:spcBef>
              <a:spcAft>
                <a:spcPts val="120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La DHD aj, es decir, cuántos de cada 1000 habitantes están consumiendo una DDD de azitromicina al día, es de 1,35; lo que supone un incremento del 29,26% </a:t>
            </a:r>
          </a:p>
          <a:p>
            <a:pPr marL="285750" indent="-285750" algn="just">
              <a:spcBef>
                <a:spcPts val="1200"/>
              </a:spcBef>
              <a:spcAft>
                <a:spcPts val="120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Los procesos clínicos para los que se ha prescrito el antibiótico son, con gran diferencia,  las enfermedades y los síntomas y signos respiratorios (&gt;70%),  fundamentalmente las del tracto respiratorio superior y, en mucho menor medida, las neumonías tanto en niños como en adultos</a:t>
            </a:r>
          </a:p>
          <a:p>
            <a:pPr marL="285750" indent="-285750" algn="just">
              <a:spcBef>
                <a:spcPts val="1200"/>
              </a:spcBef>
              <a:spcAft>
                <a:spcPts val="120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El diagnóstico de faringoamigdalitis se registró en  2.295 pacientes y el de catarro/cefalea o fiebre en 1.727</a:t>
            </a:r>
          </a:p>
          <a:p>
            <a:pPr marL="285750" indent="-285750" algn="just">
              <a:spcBef>
                <a:spcPts val="1200"/>
              </a:spcBef>
              <a:spcAft>
                <a:spcPts val="1200"/>
              </a:spcAft>
              <a:buFont typeface="Arial" panose="020B0604020202020204" pitchFamily="34" charset="0"/>
              <a:buChar char="•"/>
            </a:pPr>
            <a:r>
              <a:rPr lang="es-ES" sz="1600" dirty="0">
                <a:ea typeface="Times New Roman" panose="02020603050405020304" pitchFamily="18" charset="0"/>
                <a:cs typeface="Arial" panose="020B0604020202020204" pitchFamily="34" charset="0"/>
              </a:rPr>
              <a:t>Otros de los diagnósticos asociados con mayor frecuencia a la prescripción de azitromicina fueron las actividades preventivas (8,21% de pacientes) y la infección vírica (2,41% de los pacientes). </a:t>
            </a:r>
            <a:br>
              <a:rPr lang="es-ES" sz="1600" dirty="0">
                <a:ea typeface="Times New Roman" panose="02020603050405020304" pitchFamily="18" charset="0"/>
                <a:cs typeface="Arial" panose="020B0604020202020204" pitchFamily="34" charset="0"/>
              </a:rPr>
            </a:br>
            <a:r>
              <a:rPr lang="es-ES" sz="1600" dirty="0">
                <a:ea typeface="Times New Roman" panose="02020603050405020304" pitchFamily="18" charset="0"/>
                <a:cs typeface="Arial" panose="020B0604020202020204" pitchFamily="34" charset="0"/>
              </a:rPr>
              <a:t>91 pacientes tienen un diagnóstico Covid-19</a:t>
            </a:r>
            <a:endParaRPr lang="es-ES" sz="1600" dirty="0">
              <a:effectLst/>
              <a:ea typeface="Times New Roman" panose="02020603050405020304" pitchFamily="18" charset="0"/>
              <a:cs typeface="Arial" panose="020B0604020202020204" pitchFamily="34" charset="0"/>
            </a:endParaRPr>
          </a:p>
        </p:txBody>
      </p:sp>
      <p:sp>
        <p:nvSpPr>
          <p:cNvPr id="3" name="CuadroTexto 2">
            <a:extLst>
              <a:ext uri="{FF2B5EF4-FFF2-40B4-BE49-F238E27FC236}">
                <a16:creationId xmlns:a16="http://schemas.microsoft.com/office/drawing/2014/main" id="{930C218B-AE8B-A035-2972-230EB71ECF66}"/>
              </a:ext>
            </a:extLst>
          </p:cNvPr>
          <p:cNvSpPr txBox="1"/>
          <p:nvPr/>
        </p:nvSpPr>
        <p:spPr>
          <a:xfrm rot="1283305">
            <a:off x="7528739" y="670508"/>
            <a:ext cx="2170481" cy="408623"/>
          </a:xfrm>
          <a:prstGeom prst="roundRect">
            <a:avLst/>
          </a:prstGeom>
          <a:solidFill>
            <a:srgbClr val="C00000">
              <a:alpha val="50000"/>
            </a:srgbClr>
          </a:solidFill>
          <a:ln>
            <a:solidFill>
              <a:srgbClr val="C00000"/>
            </a:solidFill>
          </a:ln>
        </p:spPr>
        <p:style>
          <a:lnRef idx="0">
            <a:scrgbClr r="0" g="0" b="0"/>
          </a:lnRef>
          <a:fillRef idx="0">
            <a:scrgbClr r="0" g="0" b="0"/>
          </a:fillRef>
          <a:effectRef idx="0">
            <a:scrgbClr r="0" g="0" b="0"/>
          </a:effectRef>
          <a:fontRef idx="minor">
            <a:schemeClr val="lt1"/>
          </a:fontRef>
        </p:style>
        <p:txBody>
          <a:bodyPr wrap="none" rtlCol="0">
            <a:spAutoFit/>
          </a:bodyPr>
          <a:lstStyle/>
          <a:p>
            <a:r>
              <a:rPr lang="es-ES" dirty="0">
                <a:solidFill>
                  <a:schemeClr val="bg1"/>
                </a:solidFill>
              </a:rPr>
              <a:t>GAP Valladolid Oeste</a:t>
            </a:r>
          </a:p>
        </p:txBody>
      </p:sp>
    </p:spTree>
    <p:extLst>
      <p:ext uri="{BB962C8B-B14F-4D97-AF65-F5344CB8AC3E}">
        <p14:creationId xmlns:p14="http://schemas.microsoft.com/office/powerpoint/2010/main" val="384574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4A95B-A359-8AC5-1203-7F33278CF612}"/>
              </a:ext>
            </a:extLst>
          </p:cNvPr>
          <p:cNvSpPr>
            <a:spLocks noGrp="1"/>
          </p:cNvSpPr>
          <p:nvPr>
            <p:ph type="title"/>
          </p:nvPr>
        </p:nvSpPr>
        <p:spPr>
          <a:xfrm>
            <a:off x="681037" y="89532"/>
            <a:ext cx="8543925" cy="424732"/>
          </a:xfrm>
          <a:noFill/>
        </p:spPr>
        <p:txBody>
          <a:bodyPr vert="horz" wrap="square" lIns="91440" tIns="45720" rIns="91440" bIns="45720" rtlCol="0" anchor="ctr">
            <a:spAutoFit/>
          </a:bodyPr>
          <a:lstStyle/>
          <a:p>
            <a:pPr algn="ctr" defTabSz="457200"/>
            <a:r>
              <a:rPr lang="es-ES" sz="2400" b="1" dirty="0">
                <a:solidFill>
                  <a:srgbClr val="006666"/>
                </a:solidFill>
                <a:latin typeface="+mn-lt"/>
                <a:cs typeface="Arial" panose="020B0604020202020204" pitchFamily="34" charset="0"/>
              </a:rPr>
              <a:t>¿Cómo vamos a realizar la asesoría?</a:t>
            </a:r>
          </a:p>
        </p:txBody>
      </p:sp>
      <p:sp>
        <p:nvSpPr>
          <p:cNvPr id="3" name="Marcador de contenido 2">
            <a:extLst>
              <a:ext uri="{FF2B5EF4-FFF2-40B4-BE49-F238E27FC236}">
                <a16:creationId xmlns:a16="http://schemas.microsoft.com/office/drawing/2014/main" id="{4D86A39C-F6E0-3D01-3522-39AC3BCB2945}"/>
              </a:ext>
            </a:extLst>
          </p:cNvPr>
          <p:cNvSpPr>
            <a:spLocks noGrp="1"/>
          </p:cNvSpPr>
          <p:nvPr>
            <p:ph idx="1"/>
          </p:nvPr>
        </p:nvSpPr>
        <p:spPr>
          <a:xfrm>
            <a:off x="513183" y="1516032"/>
            <a:ext cx="8901405" cy="4912760"/>
          </a:xfrm>
          <a:ln>
            <a:solidFill>
              <a:srgbClr val="009999"/>
            </a:solidFill>
          </a:ln>
        </p:spPr>
        <p:txBody>
          <a:bodyPr>
            <a:noAutofit/>
          </a:bodyPr>
          <a:lstStyle/>
          <a:p>
            <a:pPr marL="269875" indent="-269875" algn="just">
              <a:buClr>
                <a:srgbClr val="009999"/>
              </a:buClr>
              <a:buSzPct val="135000"/>
              <a:buFont typeface="Wingdings" panose="05000000000000000000" pitchFamily="2" charset="2"/>
              <a:buChar char=""/>
            </a:pPr>
            <a:r>
              <a:rPr lang="es-ES" sz="1300" kern="1200" dirty="0">
                <a:solidFill>
                  <a:srgbClr val="000000"/>
                </a:solidFill>
                <a:effectLst/>
                <a:ea typeface="Times New Roman" panose="02020603050405020304" pitchFamily="18" charset="0"/>
              </a:rPr>
              <a:t>En una </a:t>
            </a:r>
            <a:r>
              <a:rPr lang="es-ES" sz="1300" b="1" kern="1200" dirty="0">
                <a:solidFill>
                  <a:srgbClr val="009999"/>
                </a:solidFill>
                <a:effectLst/>
                <a:ea typeface="Times New Roman" panose="02020603050405020304" pitchFamily="18" charset="0"/>
              </a:rPr>
              <a:t>primera sesión docente</a:t>
            </a:r>
            <a:r>
              <a:rPr lang="es-ES" sz="1300" kern="1200" dirty="0">
                <a:solidFill>
                  <a:srgbClr val="000000"/>
                </a:solidFill>
                <a:effectLst/>
                <a:ea typeface="Times New Roman" panose="02020603050405020304" pitchFamily="18" charset="0"/>
              </a:rPr>
              <a:t>, el responsable PROA del centro de salud presenta el procedimiento y contenido de </a:t>
            </a:r>
            <a:r>
              <a:rPr lang="es-ES" sz="1300" dirty="0">
                <a:solidFill>
                  <a:srgbClr val="000000"/>
                </a:solidFill>
                <a:ea typeface="Times New Roman" panose="02020603050405020304" pitchFamily="18" charset="0"/>
              </a:rPr>
              <a:t>la asesoría </a:t>
            </a:r>
            <a:r>
              <a:rPr lang="es-ES" sz="1300" kern="1200" dirty="0">
                <a:solidFill>
                  <a:srgbClr val="000000"/>
                </a:solidFill>
                <a:effectLst/>
                <a:ea typeface="Times New Roman" panose="02020603050405020304" pitchFamily="18" charset="0"/>
              </a:rPr>
              <a:t>a los profesionales del EAP.</a:t>
            </a:r>
          </a:p>
          <a:p>
            <a:pPr marL="541338" indent="-269875" algn="just">
              <a:buNone/>
            </a:pPr>
            <a:r>
              <a:rPr lang="es-ES" sz="1300" dirty="0">
                <a:solidFill>
                  <a:srgbClr val="000000"/>
                </a:solidFill>
                <a:ea typeface="Times New Roman" panose="02020603050405020304" pitchFamily="18" charset="0"/>
              </a:rPr>
              <a:t>A cada médico se le entrega:</a:t>
            </a:r>
            <a:endParaRPr lang="es-ES" sz="1300" dirty="0">
              <a:effectLst/>
              <a:ea typeface="Times New Roman" panose="02020603050405020304" pitchFamily="18" charset="0"/>
            </a:endParaRPr>
          </a:p>
          <a:p>
            <a:pPr marL="801688" lvl="1" indent="-174625" algn="just">
              <a:spcBef>
                <a:spcPts val="200"/>
              </a:spcBef>
            </a:pPr>
            <a:r>
              <a:rPr lang="es-ES" sz="1300" b="1" kern="1200" dirty="0">
                <a:solidFill>
                  <a:srgbClr val="000000"/>
                </a:solidFill>
                <a:effectLst/>
                <a:ea typeface="Times New Roman" panose="02020603050405020304" pitchFamily="18" charset="0"/>
              </a:rPr>
              <a:t>Ficha: </a:t>
            </a:r>
            <a:r>
              <a:rPr lang="es-ES" sz="1300" dirty="0">
                <a:solidFill>
                  <a:srgbClr val="000000"/>
                </a:solidFill>
                <a:ea typeface="Times New Roman" panose="02020603050405020304" pitchFamily="18" charset="0"/>
              </a:rPr>
              <a:t>documento impreso</a:t>
            </a:r>
            <a:r>
              <a:rPr lang="es-ES" sz="1300" kern="1200" dirty="0">
                <a:solidFill>
                  <a:srgbClr val="000000"/>
                </a:solidFill>
                <a:effectLst/>
                <a:ea typeface="Times New Roman" panose="02020603050405020304" pitchFamily="18" charset="0"/>
              </a:rPr>
              <a:t> de asesoría del antibiótico (azitromicina)</a:t>
            </a:r>
          </a:p>
          <a:p>
            <a:pPr marL="801688" lvl="1" indent="-174625" algn="just">
              <a:spcBef>
                <a:spcPts val="200"/>
              </a:spcBef>
            </a:pPr>
            <a:r>
              <a:rPr lang="es-ES" sz="1300" b="1" dirty="0">
                <a:solidFill>
                  <a:srgbClr val="000000"/>
                </a:solidFill>
                <a:ea typeface="Times New Roman" panose="02020603050405020304" pitchFamily="18" charset="0"/>
              </a:rPr>
              <a:t>Preguntas clave</a:t>
            </a:r>
            <a:r>
              <a:rPr lang="es-ES" sz="1300" dirty="0">
                <a:solidFill>
                  <a:srgbClr val="000000"/>
                </a:solidFill>
                <a:ea typeface="Times New Roman" panose="02020603050405020304" pitchFamily="18" charset="0"/>
              </a:rPr>
              <a:t>, con su motivación,</a:t>
            </a:r>
            <a:r>
              <a:rPr lang="es-ES" sz="1300" b="1" dirty="0">
                <a:solidFill>
                  <a:srgbClr val="000000"/>
                </a:solidFill>
                <a:ea typeface="Times New Roman" panose="02020603050405020304" pitchFamily="18" charset="0"/>
              </a:rPr>
              <a:t> </a:t>
            </a:r>
            <a:r>
              <a:rPr lang="es-ES" sz="1300" dirty="0">
                <a:solidFill>
                  <a:srgbClr val="000000"/>
                </a:solidFill>
                <a:ea typeface="Times New Roman" panose="02020603050405020304" pitchFamily="18" charset="0"/>
              </a:rPr>
              <a:t>para la realización de la asesoría</a:t>
            </a:r>
          </a:p>
          <a:p>
            <a:pPr marL="801688" lvl="1" indent="-174625" algn="just">
              <a:spcBef>
                <a:spcPts val="200"/>
              </a:spcBef>
            </a:pPr>
            <a:r>
              <a:rPr lang="es-ES" sz="1300" kern="1200" dirty="0">
                <a:solidFill>
                  <a:srgbClr val="000000"/>
                </a:solidFill>
                <a:effectLst/>
                <a:ea typeface="Times New Roman" panose="02020603050405020304" pitchFamily="18" charset="0"/>
              </a:rPr>
              <a:t>El </a:t>
            </a:r>
            <a:r>
              <a:rPr lang="es-ES" sz="1300" b="1" kern="1200" dirty="0">
                <a:solidFill>
                  <a:srgbClr val="000000"/>
                </a:solidFill>
                <a:effectLst/>
                <a:ea typeface="Times New Roman" panose="02020603050405020304" pitchFamily="18" charset="0"/>
              </a:rPr>
              <a:t>listado de </a:t>
            </a:r>
            <a:r>
              <a:rPr lang="es-ES" sz="1300" b="1" dirty="0">
                <a:solidFill>
                  <a:srgbClr val="000000"/>
                </a:solidFill>
                <a:ea typeface="Times New Roman" panose="02020603050405020304" pitchFamily="18" charset="0"/>
              </a:rPr>
              <a:t>los pacientes </a:t>
            </a:r>
            <a:r>
              <a:rPr lang="es-ES" sz="1300" dirty="0">
                <a:solidFill>
                  <a:srgbClr val="000000"/>
                </a:solidFill>
                <a:ea typeface="Times New Roman" panose="02020603050405020304" pitchFamily="18" charset="0"/>
              </a:rPr>
              <a:t>que </a:t>
            </a:r>
            <a:r>
              <a:rPr lang="es-ES" sz="1300" kern="1200" dirty="0">
                <a:solidFill>
                  <a:srgbClr val="000000"/>
                </a:solidFill>
                <a:effectLst/>
                <a:ea typeface="Times New Roman" panose="02020603050405020304" pitchFamily="18" charset="0"/>
              </a:rPr>
              <a:t>han tenido alguna prescripción del antibiótico (azitromicina) en el periodo de estudio</a:t>
            </a:r>
            <a:endParaRPr lang="es-ES" sz="1300" dirty="0">
              <a:solidFill>
                <a:srgbClr val="000000"/>
              </a:solidFill>
              <a:ea typeface="Times New Roman" panose="02020603050405020304" pitchFamily="18" charset="0"/>
            </a:endParaRPr>
          </a:p>
          <a:p>
            <a:pPr marL="801688" lvl="1" indent="-174625" algn="just">
              <a:spcBef>
                <a:spcPts val="200"/>
              </a:spcBef>
            </a:pPr>
            <a:r>
              <a:rPr lang="es-ES" sz="1300" b="1" dirty="0">
                <a:solidFill>
                  <a:srgbClr val="000000"/>
                </a:solidFill>
                <a:effectLst/>
                <a:ea typeface="Times New Roman" panose="02020603050405020304" pitchFamily="18" charset="0"/>
              </a:rPr>
              <a:t>Plantilla con las respuestas </a:t>
            </a:r>
            <a:r>
              <a:rPr lang="es-ES" sz="1300" b="1" dirty="0">
                <a:solidFill>
                  <a:srgbClr val="000000"/>
                </a:solidFill>
                <a:ea typeface="Times New Roman" panose="02020603050405020304" pitchFamily="18" charset="0"/>
              </a:rPr>
              <a:t>correctas</a:t>
            </a:r>
            <a:r>
              <a:rPr lang="es-ES" sz="1300" dirty="0">
                <a:solidFill>
                  <a:srgbClr val="000000"/>
                </a:solidFill>
                <a:effectLst/>
                <a:ea typeface="Times New Roman" panose="02020603050405020304" pitchFamily="18" charset="0"/>
              </a:rPr>
              <a:t>:</a:t>
            </a:r>
            <a:r>
              <a:rPr lang="es-ES" sz="1300" dirty="0">
                <a:solidFill>
                  <a:srgbClr val="000000"/>
                </a:solidFill>
              </a:rPr>
              <a:t> facilita la comprobación de las actuaciones que coinciden con las propuestas de la Guía</a:t>
            </a:r>
            <a:endParaRPr lang="es-ES" sz="1300" dirty="0">
              <a:solidFill>
                <a:srgbClr val="000000"/>
              </a:solidFill>
              <a:effectLst/>
              <a:ea typeface="Times New Roman" panose="02020603050405020304" pitchFamily="18" charset="0"/>
            </a:endParaRPr>
          </a:p>
          <a:p>
            <a:pPr marL="801688" lvl="1" indent="-174625" algn="just">
              <a:spcBef>
                <a:spcPts val="200"/>
              </a:spcBef>
            </a:pPr>
            <a:r>
              <a:rPr lang="es-ES" sz="1300" b="1" dirty="0">
                <a:solidFill>
                  <a:srgbClr val="000000"/>
                </a:solidFill>
                <a:ea typeface="Times New Roman" panose="02020603050405020304" pitchFamily="18" charset="0"/>
              </a:rPr>
              <a:t>Tabla de resultados </a:t>
            </a:r>
            <a:r>
              <a:rPr lang="es-ES" sz="1300" dirty="0">
                <a:solidFill>
                  <a:srgbClr val="000000"/>
                </a:solidFill>
                <a:ea typeface="Times New Roman" panose="02020603050405020304" pitchFamily="18" charset="0"/>
              </a:rPr>
              <a:t>de la asesoría en los pacientes de un cupo</a:t>
            </a:r>
            <a:endParaRPr lang="es-ES" sz="1300" dirty="0">
              <a:solidFill>
                <a:srgbClr val="000000"/>
              </a:solidFill>
              <a:effectLst/>
              <a:ea typeface="Times New Roman" panose="02020603050405020304" pitchFamily="18" charset="0"/>
            </a:endParaRPr>
          </a:p>
          <a:p>
            <a:pPr marL="269875" indent="-269875" algn="just">
              <a:spcAft>
                <a:spcPts val="300"/>
              </a:spcAft>
              <a:buClr>
                <a:srgbClr val="009999"/>
              </a:buClr>
              <a:buSzPct val="135000"/>
              <a:buFont typeface="Wingdings" panose="05000000000000000000" pitchFamily="2" charset="2"/>
              <a:buChar char=""/>
            </a:pPr>
            <a:r>
              <a:rPr lang="es-ES" sz="1300" kern="1200" dirty="0">
                <a:solidFill>
                  <a:srgbClr val="000000"/>
                </a:solidFill>
                <a:effectLst/>
                <a:ea typeface="Times New Roman" panose="02020603050405020304" pitchFamily="18" charset="0"/>
              </a:rPr>
              <a:t>Se </a:t>
            </a:r>
            <a:r>
              <a:rPr lang="es-ES" sz="1300" b="1" kern="1200" dirty="0">
                <a:solidFill>
                  <a:srgbClr val="009999"/>
                </a:solidFill>
                <a:effectLst/>
                <a:ea typeface="Times New Roman" panose="02020603050405020304" pitchFamily="18" charset="0"/>
              </a:rPr>
              <a:t>revisan las historias clínicas </a:t>
            </a:r>
            <a:r>
              <a:rPr lang="es-ES" sz="1300" kern="1200" dirty="0">
                <a:solidFill>
                  <a:srgbClr val="000000"/>
                </a:solidFill>
                <a:effectLst/>
                <a:ea typeface="Times New Roman" panose="02020603050405020304" pitchFamily="18" charset="0"/>
              </a:rPr>
              <a:t>de al menos 5 pacientes y se contesta al cuestionario para cada uno de ellos (tabla de resultados), con alguna de estas modalidades: </a:t>
            </a:r>
          </a:p>
          <a:p>
            <a:pPr marL="801688">
              <a:spcBef>
                <a:spcPts val="200"/>
              </a:spcBef>
            </a:pPr>
            <a:r>
              <a:rPr lang="es-ES" sz="1300" kern="1200" dirty="0">
                <a:solidFill>
                  <a:srgbClr val="000000"/>
                </a:solidFill>
                <a:effectLst/>
                <a:ea typeface="Times New Roman" panose="02020603050405020304" pitchFamily="18" charset="0"/>
              </a:rPr>
              <a:t>Cada </a:t>
            </a:r>
            <a:r>
              <a:rPr lang="es-ES" sz="1300" dirty="0">
                <a:solidFill>
                  <a:srgbClr val="000000"/>
                </a:solidFill>
              </a:rPr>
              <a:t>profesional realiza un </a:t>
            </a:r>
            <a:r>
              <a:rPr lang="es-ES" sz="1300" b="1" dirty="0">
                <a:solidFill>
                  <a:srgbClr val="000000"/>
                </a:solidFill>
              </a:rPr>
              <a:t>autoanálisis</a:t>
            </a:r>
          </a:p>
          <a:p>
            <a:pPr marL="801688">
              <a:spcBef>
                <a:spcPts val="200"/>
              </a:spcBef>
            </a:pPr>
            <a:r>
              <a:rPr lang="es-ES" sz="1300" dirty="0">
                <a:solidFill>
                  <a:srgbClr val="000000"/>
                </a:solidFill>
              </a:rPr>
              <a:t>Se realiza una </a:t>
            </a:r>
            <a:r>
              <a:rPr lang="es-ES" sz="1300" b="1" dirty="0">
                <a:solidFill>
                  <a:srgbClr val="000000"/>
                </a:solidFill>
              </a:rPr>
              <a:t>evaluación cruzada </a:t>
            </a:r>
            <a:r>
              <a:rPr lang="es-ES" sz="1300" dirty="0">
                <a:solidFill>
                  <a:srgbClr val="000000"/>
                </a:solidFill>
              </a:rPr>
              <a:t>(cada cupo analiza los de otro)</a:t>
            </a:r>
          </a:p>
          <a:p>
            <a:pPr marL="801688">
              <a:spcBef>
                <a:spcPts val="200"/>
              </a:spcBef>
            </a:pPr>
            <a:r>
              <a:rPr lang="es-ES" sz="1300" dirty="0">
                <a:solidFill>
                  <a:srgbClr val="000000"/>
                </a:solidFill>
              </a:rPr>
              <a:t>El </a:t>
            </a:r>
            <a:r>
              <a:rPr lang="es-ES" sz="1300" b="1" dirty="0">
                <a:solidFill>
                  <a:srgbClr val="000000"/>
                </a:solidFill>
              </a:rPr>
              <a:t>responsable</a:t>
            </a:r>
            <a:r>
              <a:rPr lang="es-ES" sz="1300" dirty="0">
                <a:solidFill>
                  <a:srgbClr val="000000"/>
                </a:solidFill>
              </a:rPr>
              <a:t> analiza con el médico de cada cupo o selecciona aquellos con más prescripción de azitromicina</a:t>
            </a:r>
          </a:p>
          <a:p>
            <a:pPr marL="801688">
              <a:spcBef>
                <a:spcPts val="200"/>
              </a:spcBef>
            </a:pPr>
            <a:r>
              <a:rPr lang="es-ES" sz="1300" dirty="0">
                <a:solidFill>
                  <a:srgbClr val="000000"/>
                </a:solidFill>
              </a:rPr>
              <a:t>Los </a:t>
            </a:r>
            <a:r>
              <a:rPr lang="es-ES" sz="1300" b="1" dirty="0">
                <a:solidFill>
                  <a:srgbClr val="000000"/>
                </a:solidFill>
              </a:rPr>
              <a:t>médicos residentes </a:t>
            </a:r>
            <a:r>
              <a:rPr lang="es-ES" sz="1300" dirty="0">
                <a:solidFill>
                  <a:srgbClr val="000000"/>
                </a:solidFill>
              </a:rPr>
              <a:t>analizan los pacientes de todos los cupos</a:t>
            </a:r>
          </a:p>
          <a:p>
            <a:pPr marL="269875" lvl="0" indent="-269875" algn="just">
              <a:buClr>
                <a:srgbClr val="009999"/>
              </a:buClr>
              <a:buSzPct val="135000"/>
              <a:buFont typeface="Wingdings" panose="05000000000000000000" pitchFamily="2" charset="2"/>
              <a:buChar char=""/>
            </a:pPr>
            <a:r>
              <a:rPr lang="es-ES" sz="1300" kern="1200" dirty="0">
                <a:solidFill>
                  <a:srgbClr val="000000"/>
                </a:solidFill>
                <a:effectLst/>
                <a:ea typeface="Times New Roman" panose="02020603050405020304" pitchFamily="18" charset="0"/>
              </a:rPr>
              <a:t>En </a:t>
            </a:r>
            <a:r>
              <a:rPr lang="es-ES" sz="1300" dirty="0">
                <a:solidFill>
                  <a:srgbClr val="000000"/>
                </a:solidFill>
              </a:rPr>
              <a:t>una</a:t>
            </a:r>
            <a:r>
              <a:rPr lang="es-ES" sz="1300" kern="1200" dirty="0">
                <a:solidFill>
                  <a:srgbClr val="000000"/>
                </a:solidFill>
                <a:effectLst/>
                <a:ea typeface="Times New Roman" panose="02020603050405020304" pitchFamily="18" charset="0"/>
              </a:rPr>
              <a:t> </a:t>
            </a:r>
            <a:r>
              <a:rPr lang="es-ES" sz="1300" b="1" dirty="0">
                <a:solidFill>
                  <a:srgbClr val="009999"/>
                </a:solidFill>
              </a:rPr>
              <a:t>segunda sesión docente</a:t>
            </a:r>
            <a:r>
              <a:rPr lang="es-ES" sz="1300" kern="1200" dirty="0">
                <a:solidFill>
                  <a:srgbClr val="000000"/>
                </a:solidFill>
                <a:effectLst/>
                <a:ea typeface="Times New Roman" panose="02020603050405020304" pitchFamily="18" charset="0"/>
              </a:rPr>
              <a:t>, a partir del análisis, se </a:t>
            </a:r>
            <a:r>
              <a:rPr lang="es-ES" sz="1300" b="1" kern="1200" dirty="0">
                <a:solidFill>
                  <a:srgbClr val="000000"/>
                </a:solidFill>
                <a:effectLst/>
                <a:ea typeface="Times New Roman" panose="02020603050405020304" pitchFamily="18" charset="0"/>
              </a:rPr>
              <a:t>valorará el uso </a:t>
            </a:r>
            <a:r>
              <a:rPr lang="es-ES" sz="1300" kern="1200" dirty="0">
                <a:solidFill>
                  <a:srgbClr val="000000"/>
                </a:solidFill>
                <a:effectLst/>
                <a:ea typeface="Times New Roman" panose="02020603050405020304" pitchFamily="18" charset="0"/>
              </a:rPr>
              <a:t>de azitromicina, </a:t>
            </a:r>
            <a:r>
              <a:rPr lang="es-ES" sz="1300" b="1" kern="1200" dirty="0">
                <a:solidFill>
                  <a:srgbClr val="000000"/>
                </a:solidFill>
                <a:effectLst/>
                <a:ea typeface="Times New Roman" panose="02020603050405020304" pitchFamily="18" charset="0"/>
              </a:rPr>
              <a:t>se identificarán las mejoras </a:t>
            </a:r>
            <a:r>
              <a:rPr lang="es-ES" sz="1300" kern="1200" dirty="0">
                <a:solidFill>
                  <a:srgbClr val="000000"/>
                </a:solidFill>
                <a:effectLst/>
                <a:ea typeface="Times New Roman" panose="02020603050405020304" pitchFamily="18" charset="0"/>
              </a:rPr>
              <a:t>en la utilización de este antibiótico y cada</a:t>
            </a:r>
            <a:r>
              <a:rPr lang="es-ES" sz="1300" b="1" kern="1200" dirty="0">
                <a:solidFill>
                  <a:srgbClr val="000000"/>
                </a:solidFill>
                <a:effectLst/>
                <a:ea typeface="Times New Roman" panose="02020603050405020304" pitchFamily="18" charset="0"/>
              </a:rPr>
              <a:t> </a:t>
            </a:r>
            <a:r>
              <a:rPr lang="es-ES" sz="1300" kern="1200" dirty="0">
                <a:solidFill>
                  <a:srgbClr val="000000"/>
                </a:solidFill>
                <a:effectLst/>
                <a:ea typeface="Times New Roman" panose="02020603050405020304" pitchFamily="18" charset="0"/>
              </a:rPr>
              <a:t>médico completará </a:t>
            </a:r>
            <a:r>
              <a:rPr lang="es-ES" sz="1300" b="1" kern="1200" dirty="0">
                <a:solidFill>
                  <a:srgbClr val="000000"/>
                </a:solidFill>
                <a:effectLst/>
                <a:ea typeface="Times New Roman" panose="02020603050405020304" pitchFamily="18" charset="0"/>
              </a:rPr>
              <a:t>la encuesta de opinión. </a:t>
            </a:r>
          </a:p>
          <a:p>
            <a:pPr marL="269875" lvl="0" indent="-269875" algn="just">
              <a:buClr>
                <a:srgbClr val="009999"/>
              </a:buClr>
              <a:buSzPct val="135000"/>
              <a:buFont typeface="Wingdings" panose="05000000000000000000" pitchFamily="2" charset="2"/>
              <a:buChar char=""/>
            </a:pPr>
            <a:r>
              <a:rPr lang="es-ES" sz="1300" dirty="0">
                <a:solidFill>
                  <a:srgbClr val="000000"/>
                </a:solidFill>
                <a:ea typeface="Times New Roman" panose="02020603050405020304" pitchFamily="18" charset="0"/>
              </a:rPr>
              <a:t>A modo de </a:t>
            </a:r>
            <a:r>
              <a:rPr lang="es-ES" sz="1300" b="1" dirty="0">
                <a:solidFill>
                  <a:srgbClr val="009999"/>
                </a:solidFill>
                <a:ea typeface="Times New Roman" panose="02020603050405020304" pitchFamily="18" charset="0"/>
              </a:rPr>
              <a:t>evaluación de la actividad </a:t>
            </a:r>
            <a:r>
              <a:rPr lang="es-ES" sz="1300" dirty="0">
                <a:solidFill>
                  <a:srgbClr val="000000"/>
                </a:solidFill>
                <a:ea typeface="Times New Roman" panose="02020603050405020304" pitchFamily="18" charset="0"/>
              </a:rPr>
              <a:t>docente, </a:t>
            </a:r>
            <a:r>
              <a:rPr lang="es-ES" sz="1300" b="1" dirty="0">
                <a:solidFill>
                  <a:srgbClr val="000000"/>
                </a:solidFill>
                <a:ea typeface="Times New Roman" panose="02020603050405020304" pitchFamily="18" charset="0"/>
              </a:rPr>
              <a:t>se enviará al PROA AP / Servicio de Farmacia de AP:</a:t>
            </a:r>
          </a:p>
          <a:p>
            <a:pPr marL="801688" lvl="0" algn="just">
              <a:spcBef>
                <a:spcPts val="200"/>
              </a:spcBef>
              <a:buFont typeface="Wingdings" panose="05000000000000000000" pitchFamily="2" charset="2"/>
              <a:buChar char="ü"/>
            </a:pPr>
            <a:r>
              <a:rPr lang="es-ES" sz="1300" dirty="0">
                <a:solidFill>
                  <a:srgbClr val="000000"/>
                </a:solidFill>
                <a:ea typeface="Times New Roman" panose="02020603050405020304" pitchFamily="18" charset="0"/>
              </a:rPr>
              <a:t>El </a:t>
            </a:r>
            <a:r>
              <a:rPr lang="es-ES" sz="1300" b="1" dirty="0">
                <a:solidFill>
                  <a:srgbClr val="000000"/>
                </a:solidFill>
                <a:ea typeface="Times New Roman" panose="02020603050405020304" pitchFamily="18" charset="0"/>
              </a:rPr>
              <a:t>documento de las</a:t>
            </a:r>
            <a:r>
              <a:rPr lang="es-ES" sz="1300" dirty="0">
                <a:solidFill>
                  <a:srgbClr val="000000"/>
                </a:solidFill>
                <a:ea typeface="Times New Roman" panose="02020603050405020304" pitchFamily="18" charset="0"/>
              </a:rPr>
              <a:t> </a:t>
            </a:r>
            <a:r>
              <a:rPr lang="es-ES" sz="1300" b="1" dirty="0">
                <a:solidFill>
                  <a:srgbClr val="000000"/>
                </a:solidFill>
                <a:ea typeface="Times New Roman" panose="02020603050405020304" pitchFamily="18" charset="0"/>
              </a:rPr>
              <a:t>conclusiones y valoración</a:t>
            </a:r>
            <a:r>
              <a:rPr lang="es-ES" sz="1300" dirty="0">
                <a:solidFill>
                  <a:srgbClr val="000000"/>
                </a:solidFill>
                <a:ea typeface="Times New Roman" panose="02020603050405020304" pitchFamily="18" charset="0"/>
              </a:rPr>
              <a:t> de la asesoría por parte del EAP con las propuestas de mejora</a:t>
            </a:r>
          </a:p>
          <a:p>
            <a:pPr marL="801688" lvl="0" algn="just">
              <a:spcBef>
                <a:spcPts val="200"/>
              </a:spcBef>
              <a:buFont typeface="Wingdings" panose="05000000000000000000" pitchFamily="2" charset="2"/>
              <a:buChar char="ü"/>
            </a:pPr>
            <a:r>
              <a:rPr lang="es-ES" sz="1300" dirty="0">
                <a:solidFill>
                  <a:srgbClr val="000000"/>
                </a:solidFill>
                <a:ea typeface="Times New Roman" panose="02020603050405020304" pitchFamily="18" charset="0"/>
              </a:rPr>
              <a:t>Las </a:t>
            </a:r>
            <a:r>
              <a:rPr lang="es-ES" sz="1300" b="1" dirty="0">
                <a:solidFill>
                  <a:srgbClr val="000000"/>
                </a:solidFill>
                <a:ea typeface="Times New Roman" panose="02020603050405020304" pitchFamily="18" charset="0"/>
              </a:rPr>
              <a:t>encuestas</a:t>
            </a:r>
            <a:r>
              <a:rPr lang="es-ES" sz="1300" dirty="0">
                <a:solidFill>
                  <a:srgbClr val="000000"/>
                </a:solidFill>
                <a:ea typeface="Times New Roman" panose="02020603050405020304" pitchFamily="18" charset="0"/>
              </a:rPr>
              <a:t> </a:t>
            </a:r>
            <a:r>
              <a:rPr lang="es-ES" sz="1300" b="1" dirty="0">
                <a:solidFill>
                  <a:srgbClr val="000000"/>
                </a:solidFill>
                <a:ea typeface="Times New Roman" panose="02020603050405020304" pitchFamily="18" charset="0"/>
              </a:rPr>
              <a:t>de opinión </a:t>
            </a:r>
            <a:r>
              <a:rPr lang="es-ES" sz="1300" dirty="0">
                <a:solidFill>
                  <a:srgbClr val="000000"/>
                </a:solidFill>
                <a:ea typeface="Times New Roman" panose="02020603050405020304" pitchFamily="18" charset="0"/>
              </a:rPr>
              <a:t>anónimas</a:t>
            </a:r>
          </a:p>
          <a:p>
            <a:pPr marL="801688" lvl="0" algn="just">
              <a:spcBef>
                <a:spcPts val="200"/>
              </a:spcBef>
              <a:buFont typeface="Wingdings" panose="05000000000000000000" pitchFamily="2" charset="2"/>
              <a:buChar char="ü"/>
            </a:pPr>
            <a:r>
              <a:rPr lang="es-ES" sz="1300" dirty="0">
                <a:solidFill>
                  <a:srgbClr val="000000"/>
                </a:solidFill>
                <a:ea typeface="Times New Roman" panose="02020603050405020304" pitchFamily="18" charset="0"/>
              </a:rPr>
              <a:t>La </a:t>
            </a:r>
            <a:r>
              <a:rPr lang="es-ES" sz="1300" b="1" dirty="0">
                <a:solidFill>
                  <a:srgbClr val="000000"/>
                </a:solidFill>
                <a:ea typeface="Times New Roman" panose="02020603050405020304" pitchFamily="18" charset="0"/>
              </a:rPr>
              <a:t>lista de los médicos participantes </a:t>
            </a:r>
            <a:r>
              <a:rPr lang="es-ES" sz="1300" dirty="0">
                <a:solidFill>
                  <a:srgbClr val="000000"/>
                </a:solidFill>
                <a:ea typeface="Times New Roman" panose="02020603050405020304" pitchFamily="18" charset="0"/>
              </a:rPr>
              <a:t>que hayan asistido a las dos sesiones docentes y hayan evaluado pacientes</a:t>
            </a:r>
            <a:endParaRPr lang="es-ES" sz="1300" dirty="0">
              <a:effectLst/>
              <a:ea typeface="Times New Roman" panose="02020603050405020304" pitchFamily="18" charset="0"/>
            </a:endParaRPr>
          </a:p>
          <a:p>
            <a:pPr marL="0" indent="0">
              <a:buNone/>
            </a:pPr>
            <a:endParaRPr lang="es-ES" sz="1300" dirty="0"/>
          </a:p>
        </p:txBody>
      </p:sp>
      <p:sp>
        <p:nvSpPr>
          <p:cNvPr id="5" name="CuadroTexto 4">
            <a:extLst>
              <a:ext uri="{FF2B5EF4-FFF2-40B4-BE49-F238E27FC236}">
                <a16:creationId xmlns:a16="http://schemas.microsoft.com/office/drawing/2014/main" id="{915F3707-41E4-8B0F-A75A-606CDA73DF0C}"/>
              </a:ext>
            </a:extLst>
          </p:cNvPr>
          <p:cNvSpPr txBox="1"/>
          <p:nvPr/>
        </p:nvSpPr>
        <p:spPr>
          <a:xfrm>
            <a:off x="275773" y="600086"/>
            <a:ext cx="9387217" cy="738664"/>
          </a:xfrm>
          <a:prstGeom prst="rect">
            <a:avLst/>
          </a:prstGeom>
          <a:noFill/>
        </p:spPr>
        <p:txBody>
          <a:bodyPr wrap="square">
            <a:spAutoFit/>
          </a:bodyPr>
          <a:lstStyle/>
          <a:p>
            <a:pPr algn="just"/>
            <a:r>
              <a:rPr lang="es-ES" sz="1400" spc="-40" dirty="0"/>
              <a:t>El </a:t>
            </a:r>
            <a:r>
              <a:rPr lang="es-ES" sz="1400" b="1" spc="-40" dirty="0"/>
              <a:t>objetivo es reforzar los conocimientos y optimizar la utilización de azitromicina </a:t>
            </a:r>
            <a:r>
              <a:rPr lang="es-ES" sz="1400" spc="-40" dirty="0"/>
              <a:t>mediante la revisión de  las decisiones diagnósticas y los tratamientos susceptibles de mejora, teniendo en cuentas las características clínicas específicas del paciente y su  entorno. Se valorará la mejor opción terapéutica, utilizando para ello las recomendaciones de la Guía </a:t>
            </a:r>
            <a:r>
              <a:rPr lang="es-ES" sz="1400" spc="-40" dirty="0" err="1"/>
              <a:t>Sacyl</a:t>
            </a:r>
            <a:r>
              <a:rPr lang="es-ES" sz="1400" spc="-40" dirty="0"/>
              <a:t> _ PROACYL y la guía PRAN.</a:t>
            </a:r>
          </a:p>
        </p:txBody>
      </p:sp>
    </p:spTree>
    <p:extLst>
      <p:ext uri="{BB962C8B-B14F-4D97-AF65-F5344CB8AC3E}">
        <p14:creationId xmlns:p14="http://schemas.microsoft.com/office/powerpoint/2010/main" val="400368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EF0C99C-5B9A-3F54-6225-3F591DD2E79F}"/>
              </a:ext>
            </a:extLst>
          </p:cNvPr>
          <p:cNvPicPr>
            <a:picLocks noChangeAspect="1"/>
          </p:cNvPicPr>
          <p:nvPr/>
        </p:nvPicPr>
        <p:blipFill>
          <a:blip r:embed="rId2"/>
          <a:stretch>
            <a:fillRect/>
          </a:stretch>
        </p:blipFill>
        <p:spPr>
          <a:xfrm>
            <a:off x="323850" y="1925521"/>
            <a:ext cx="9258300" cy="3212659"/>
          </a:xfrm>
          <a:prstGeom prst="rect">
            <a:avLst/>
          </a:prstGeom>
          <a:ln>
            <a:noFill/>
          </a:ln>
          <a:effectLst>
            <a:outerShdw blurRad="190500" algn="tl" rotWithShape="0">
              <a:srgbClr val="000000">
                <a:alpha val="70000"/>
              </a:srgbClr>
            </a:outerShdw>
          </a:effectLst>
        </p:spPr>
      </p:pic>
      <p:sp>
        <p:nvSpPr>
          <p:cNvPr id="8" name="Título 1">
            <a:extLst>
              <a:ext uri="{FF2B5EF4-FFF2-40B4-BE49-F238E27FC236}">
                <a16:creationId xmlns:a16="http://schemas.microsoft.com/office/drawing/2014/main" id="{B1939945-DEBD-1299-D7BF-7CC88036D3C9}"/>
              </a:ext>
            </a:extLst>
          </p:cNvPr>
          <p:cNvSpPr>
            <a:spLocks noGrp="1"/>
          </p:cNvSpPr>
          <p:nvPr>
            <p:ph type="title"/>
          </p:nvPr>
        </p:nvSpPr>
        <p:spPr>
          <a:xfrm>
            <a:off x="609385" y="269649"/>
            <a:ext cx="8543925" cy="424732"/>
          </a:xfrm>
          <a:noFill/>
        </p:spPr>
        <p:txBody>
          <a:bodyPr wrap="square">
            <a:spAutoFit/>
          </a:bodyPr>
          <a:lstStyle/>
          <a:p>
            <a:pPr algn="ctr" defTabSz="457200"/>
            <a:r>
              <a:rPr lang="es-ES" sz="2400" b="1" dirty="0">
                <a:solidFill>
                  <a:srgbClr val="006666"/>
                </a:solidFill>
                <a:latin typeface="+mn-lt"/>
                <a:cs typeface="Arial" panose="020B0604020202020204" pitchFamily="34" charset="0"/>
              </a:rPr>
              <a:t>Ficha para la asesoría del antibiótico</a:t>
            </a:r>
          </a:p>
        </p:txBody>
      </p:sp>
    </p:spTree>
    <p:extLst>
      <p:ext uri="{BB962C8B-B14F-4D97-AF65-F5344CB8AC3E}">
        <p14:creationId xmlns:p14="http://schemas.microsoft.com/office/powerpoint/2010/main" val="417467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0EC51F3-0A88-4D52-32AB-86CD328D8F6C}"/>
              </a:ext>
            </a:extLst>
          </p:cNvPr>
          <p:cNvSpPr txBox="1"/>
          <p:nvPr/>
        </p:nvSpPr>
        <p:spPr>
          <a:xfrm>
            <a:off x="0" y="211401"/>
            <a:ext cx="9905999" cy="369332"/>
          </a:xfrm>
          <a:prstGeom prst="rect">
            <a:avLst/>
          </a:prstGeom>
          <a:noFill/>
        </p:spPr>
        <p:txBody>
          <a:bodyPr wrap="square">
            <a:spAutoFit/>
          </a:bodyPr>
          <a:lstStyle/>
          <a:p>
            <a:pPr algn="ctr"/>
            <a:r>
              <a:rPr lang="es-ES" sz="1800" b="1" i="0" u="none" strike="noStrike" dirty="0">
                <a:solidFill>
                  <a:srgbClr val="006666"/>
                </a:solidFill>
                <a:effectLst/>
                <a:latin typeface="Calibri" panose="020F0502020204030204" pitchFamily="34" charset="0"/>
              </a:rPr>
              <a:t>Preguntas clave sobre el tratamiento antimicrobiano prescrito</a:t>
            </a:r>
            <a:r>
              <a:rPr lang="es-ES" dirty="0"/>
              <a:t> </a:t>
            </a:r>
          </a:p>
        </p:txBody>
      </p:sp>
      <p:pic>
        <p:nvPicPr>
          <p:cNvPr id="8" name="Imagen 7">
            <a:extLst>
              <a:ext uri="{FF2B5EF4-FFF2-40B4-BE49-F238E27FC236}">
                <a16:creationId xmlns:a16="http://schemas.microsoft.com/office/drawing/2014/main" id="{BE0A359F-4AE2-8DC4-7D3B-405691668520}"/>
              </a:ext>
            </a:extLst>
          </p:cNvPr>
          <p:cNvPicPr>
            <a:picLocks noChangeAspect="1"/>
          </p:cNvPicPr>
          <p:nvPr/>
        </p:nvPicPr>
        <p:blipFill rotWithShape="1">
          <a:blip r:embed="rId3"/>
          <a:srcRect t="5407"/>
          <a:stretch/>
        </p:blipFill>
        <p:spPr>
          <a:xfrm>
            <a:off x="168744" y="1133475"/>
            <a:ext cx="9568512" cy="4733730"/>
          </a:xfrm>
          <a:prstGeom prst="rect">
            <a:avLst/>
          </a:prstGeom>
        </p:spPr>
      </p:pic>
    </p:spTree>
    <p:extLst>
      <p:ext uri="{BB962C8B-B14F-4D97-AF65-F5344CB8AC3E}">
        <p14:creationId xmlns:p14="http://schemas.microsoft.com/office/powerpoint/2010/main" val="3891803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708603A4-0FF1-4088-49A7-A3585D6FC653}"/>
              </a:ext>
            </a:extLst>
          </p:cNvPr>
          <p:cNvGrpSpPr/>
          <p:nvPr/>
        </p:nvGrpSpPr>
        <p:grpSpPr>
          <a:xfrm>
            <a:off x="681037" y="826297"/>
            <a:ext cx="8367567" cy="5205405"/>
            <a:chOff x="769216" y="826297"/>
            <a:chExt cx="8367567" cy="5205405"/>
          </a:xfrm>
        </p:grpSpPr>
        <p:pic>
          <p:nvPicPr>
            <p:cNvPr id="9" name="Imagen 8" descr="Tabla&#10;&#10;Descripción generada automáticamente">
              <a:extLst>
                <a:ext uri="{FF2B5EF4-FFF2-40B4-BE49-F238E27FC236}">
                  <a16:creationId xmlns:a16="http://schemas.microsoft.com/office/drawing/2014/main" id="{EAACDDF6-20E5-14A8-28B9-162B249A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16" y="826297"/>
              <a:ext cx="8367567" cy="5205405"/>
            </a:xfrm>
            <a:prstGeom prst="rect">
              <a:avLst/>
            </a:prstGeom>
            <a:ln>
              <a:noFill/>
            </a:ln>
            <a:effectLst>
              <a:outerShdw blurRad="190500" algn="tl" rotWithShape="0">
                <a:srgbClr val="000000">
                  <a:alpha val="70000"/>
                </a:srgbClr>
              </a:outerShdw>
            </a:effectLst>
          </p:spPr>
        </p:pic>
        <p:grpSp>
          <p:nvGrpSpPr>
            <p:cNvPr id="21" name="Grupo 20">
              <a:extLst>
                <a:ext uri="{FF2B5EF4-FFF2-40B4-BE49-F238E27FC236}">
                  <a16:creationId xmlns:a16="http://schemas.microsoft.com/office/drawing/2014/main" id="{7E599984-7164-8AAE-CA90-A13D8F76D08B}"/>
                </a:ext>
              </a:extLst>
            </p:cNvPr>
            <p:cNvGrpSpPr/>
            <p:nvPr/>
          </p:nvGrpSpPr>
          <p:grpSpPr>
            <a:xfrm>
              <a:off x="2200550" y="3116580"/>
              <a:ext cx="329290" cy="2148507"/>
              <a:chOff x="2200550" y="3116580"/>
              <a:chExt cx="329290" cy="2148507"/>
            </a:xfrm>
          </p:grpSpPr>
          <p:sp>
            <p:nvSpPr>
              <p:cNvPr id="10" name="Rectángulo 9">
                <a:extLst>
                  <a:ext uri="{FF2B5EF4-FFF2-40B4-BE49-F238E27FC236}">
                    <a16:creationId xmlns:a16="http://schemas.microsoft.com/office/drawing/2014/main" id="{1A2E4EF7-B4BC-3242-DF66-4375A9090B02}"/>
                  </a:ext>
                </a:extLst>
              </p:cNvPr>
              <p:cNvSpPr/>
              <p:nvPr/>
            </p:nvSpPr>
            <p:spPr>
              <a:xfrm>
                <a:off x="2202180" y="3116580"/>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2A6A515B-C2D4-DAD6-C9B6-85AE8CF01907}"/>
                  </a:ext>
                </a:extLst>
              </p:cNvPr>
              <p:cNvSpPr/>
              <p:nvPr/>
            </p:nvSpPr>
            <p:spPr>
              <a:xfrm>
                <a:off x="2202180" y="3348989"/>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EE77F39-3EF4-3127-6CF6-0082576F6D72}"/>
                  </a:ext>
                </a:extLst>
              </p:cNvPr>
              <p:cNvSpPr/>
              <p:nvPr/>
            </p:nvSpPr>
            <p:spPr>
              <a:xfrm>
                <a:off x="2209800" y="3570130"/>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F0412557-0A02-AB96-0719-B64859F1A284}"/>
                  </a:ext>
                </a:extLst>
              </p:cNvPr>
              <p:cNvSpPr/>
              <p:nvPr/>
            </p:nvSpPr>
            <p:spPr>
              <a:xfrm>
                <a:off x="2202180" y="3798891"/>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7908B4DA-60C2-191D-B188-E58015510A5E}"/>
                  </a:ext>
                </a:extLst>
              </p:cNvPr>
              <p:cNvSpPr/>
              <p:nvPr/>
            </p:nvSpPr>
            <p:spPr>
              <a:xfrm>
                <a:off x="2202180" y="3989873"/>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9B0C5C82-9FC5-5D04-FCE4-4CB1FAB480DE}"/>
                  </a:ext>
                </a:extLst>
              </p:cNvPr>
              <p:cNvSpPr/>
              <p:nvPr/>
            </p:nvSpPr>
            <p:spPr>
              <a:xfrm>
                <a:off x="2200550" y="4247983"/>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5EE8D5DC-4FFE-676A-78EA-2130473A411A}"/>
                  </a:ext>
                </a:extLst>
              </p:cNvPr>
              <p:cNvSpPr/>
              <p:nvPr/>
            </p:nvSpPr>
            <p:spPr>
              <a:xfrm>
                <a:off x="2200550" y="4472772"/>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9F2C9CB-BE49-E737-24B6-7A8AFDAC208D}"/>
                  </a:ext>
                </a:extLst>
              </p:cNvPr>
              <p:cNvSpPr/>
              <p:nvPr/>
            </p:nvSpPr>
            <p:spPr>
              <a:xfrm>
                <a:off x="2200550" y="4682638"/>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29DBF31E-9FC0-C985-D4EA-8B0CB40D0DB1}"/>
                  </a:ext>
                </a:extLst>
              </p:cNvPr>
              <p:cNvSpPr/>
              <p:nvPr/>
            </p:nvSpPr>
            <p:spPr>
              <a:xfrm>
                <a:off x="2200550" y="4904107"/>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AEF12665-23F6-C8D2-1F09-3246C642AA06}"/>
                  </a:ext>
                </a:extLst>
              </p:cNvPr>
              <p:cNvSpPr/>
              <p:nvPr/>
            </p:nvSpPr>
            <p:spPr>
              <a:xfrm>
                <a:off x="2200550" y="5120307"/>
                <a:ext cx="320040" cy="144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 name="Título 1">
            <a:extLst>
              <a:ext uri="{FF2B5EF4-FFF2-40B4-BE49-F238E27FC236}">
                <a16:creationId xmlns:a16="http://schemas.microsoft.com/office/drawing/2014/main" id="{B8154416-2656-6A0E-337F-4F50BFBAC640}"/>
              </a:ext>
            </a:extLst>
          </p:cNvPr>
          <p:cNvSpPr>
            <a:spLocks noGrp="1"/>
          </p:cNvSpPr>
          <p:nvPr>
            <p:ph type="title"/>
          </p:nvPr>
        </p:nvSpPr>
        <p:spPr>
          <a:xfrm>
            <a:off x="681037" y="303041"/>
            <a:ext cx="8543925" cy="341632"/>
          </a:xfrm>
          <a:noFill/>
        </p:spPr>
        <p:txBody>
          <a:bodyPr wrap="square">
            <a:spAutoFit/>
          </a:bodyPr>
          <a:lstStyle/>
          <a:p>
            <a:pPr algn="ctr" defTabSz="457200"/>
            <a:r>
              <a:rPr lang="es-ES" sz="1800" b="1" dirty="0">
                <a:solidFill>
                  <a:srgbClr val="006666"/>
                </a:solidFill>
                <a:latin typeface="Calibri" panose="020F0502020204030204" pitchFamily="34" charset="0"/>
                <a:ea typeface="+mn-ea"/>
                <a:cs typeface="+mn-cs"/>
              </a:rPr>
              <a:t>Listado de pacientes de un cupo sobre los que realizar la asesoría</a:t>
            </a:r>
          </a:p>
        </p:txBody>
      </p:sp>
    </p:spTree>
    <p:extLst>
      <p:ext uri="{BB962C8B-B14F-4D97-AF65-F5344CB8AC3E}">
        <p14:creationId xmlns:p14="http://schemas.microsoft.com/office/powerpoint/2010/main" val="2623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257E394-978D-6478-FA2D-45A0143D65E6}"/>
              </a:ext>
            </a:extLst>
          </p:cNvPr>
          <p:cNvPicPr>
            <a:picLocks noChangeAspect="1"/>
          </p:cNvPicPr>
          <p:nvPr/>
        </p:nvPicPr>
        <p:blipFill rotWithShape="1">
          <a:blip r:embed="rId2"/>
          <a:srcRect t="5335"/>
          <a:stretch/>
        </p:blipFill>
        <p:spPr>
          <a:xfrm>
            <a:off x="190500" y="765863"/>
            <a:ext cx="9525000" cy="4560101"/>
          </a:xfrm>
          <a:prstGeom prst="rect">
            <a:avLst/>
          </a:prstGeom>
        </p:spPr>
      </p:pic>
      <p:sp>
        <p:nvSpPr>
          <p:cNvPr id="9" name="CuadroTexto 8">
            <a:extLst>
              <a:ext uri="{FF2B5EF4-FFF2-40B4-BE49-F238E27FC236}">
                <a16:creationId xmlns:a16="http://schemas.microsoft.com/office/drawing/2014/main" id="{2480412B-A500-B562-E21B-9DFDF4282EBE}"/>
              </a:ext>
            </a:extLst>
          </p:cNvPr>
          <p:cNvSpPr txBox="1"/>
          <p:nvPr/>
        </p:nvSpPr>
        <p:spPr>
          <a:xfrm>
            <a:off x="2333625" y="153085"/>
            <a:ext cx="5905500" cy="369332"/>
          </a:xfrm>
          <a:prstGeom prst="rect">
            <a:avLst/>
          </a:prstGeom>
          <a:noFill/>
        </p:spPr>
        <p:txBody>
          <a:bodyPr wrap="square">
            <a:spAutoFit/>
          </a:bodyPr>
          <a:lstStyle/>
          <a:p>
            <a:r>
              <a:rPr lang="es-ES" sz="1800" b="1" i="0" u="none" strike="noStrike" dirty="0">
                <a:solidFill>
                  <a:srgbClr val="006666"/>
                </a:solidFill>
                <a:effectLst/>
                <a:latin typeface="Calibri" panose="020F0502020204030204" pitchFamily="34" charset="0"/>
              </a:rPr>
              <a:t>Plantilla de respuestas correctas - asesoría azitromicina (1)</a:t>
            </a:r>
            <a:r>
              <a:rPr lang="es-ES" dirty="0"/>
              <a:t> </a:t>
            </a:r>
          </a:p>
        </p:txBody>
      </p:sp>
      <p:sp>
        <p:nvSpPr>
          <p:cNvPr id="10" name="CuadroTexto 9">
            <a:extLst>
              <a:ext uri="{FF2B5EF4-FFF2-40B4-BE49-F238E27FC236}">
                <a16:creationId xmlns:a16="http://schemas.microsoft.com/office/drawing/2014/main" id="{AADDE9E2-BEEE-0A86-139F-D533F32664A1}"/>
              </a:ext>
            </a:extLst>
          </p:cNvPr>
          <p:cNvSpPr txBox="1"/>
          <p:nvPr/>
        </p:nvSpPr>
        <p:spPr>
          <a:xfrm>
            <a:off x="8944135" y="5436060"/>
            <a:ext cx="771365" cy="261610"/>
          </a:xfrm>
          <a:prstGeom prst="rect">
            <a:avLst/>
          </a:prstGeom>
          <a:noFill/>
        </p:spPr>
        <p:txBody>
          <a:bodyPr wrap="none" rtlCol="0">
            <a:spAutoFit/>
          </a:bodyPr>
          <a:lstStyle/>
          <a:p>
            <a:r>
              <a:rPr lang="es-ES" sz="1100" i="1" dirty="0">
                <a:solidFill>
                  <a:srgbClr val="009999"/>
                </a:solidFill>
              </a:rPr>
              <a:t>(continúa)</a:t>
            </a:r>
          </a:p>
        </p:txBody>
      </p:sp>
    </p:spTree>
    <p:extLst>
      <p:ext uri="{BB962C8B-B14F-4D97-AF65-F5344CB8AC3E}">
        <p14:creationId xmlns:p14="http://schemas.microsoft.com/office/powerpoint/2010/main" val="94618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58470A3-98A3-2623-BD77-54F105216B10}"/>
              </a:ext>
            </a:extLst>
          </p:cNvPr>
          <p:cNvPicPr>
            <a:picLocks noChangeAspect="1"/>
          </p:cNvPicPr>
          <p:nvPr/>
        </p:nvPicPr>
        <p:blipFill>
          <a:blip r:embed="rId2"/>
          <a:stretch>
            <a:fillRect/>
          </a:stretch>
        </p:blipFill>
        <p:spPr>
          <a:xfrm>
            <a:off x="190200" y="784325"/>
            <a:ext cx="9525600" cy="3657397"/>
          </a:xfrm>
          <a:prstGeom prst="rect">
            <a:avLst/>
          </a:prstGeom>
        </p:spPr>
      </p:pic>
      <p:sp>
        <p:nvSpPr>
          <p:cNvPr id="8" name="CuadroTexto 7">
            <a:extLst>
              <a:ext uri="{FF2B5EF4-FFF2-40B4-BE49-F238E27FC236}">
                <a16:creationId xmlns:a16="http://schemas.microsoft.com/office/drawing/2014/main" id="{FCD26AC2-CB2F-C64B-D319-B53B547FB3E1}"/>
              </a:ext>
            </a:extLst>
          </p:cNvPr>
          <p:cNvSpPr txBox="1"/>
          <p:nvPr/>
        </p:nvSpPr>
        <p:spPr>
          <a:xfrm>
            <a:off x="2333625" y="153085"/>
            <a:ext cx="5905500" cy="369332"/>
          </a:xfrm>
          <a:prstGeom prst="rect">
            <a:avLst/>
          </a:prstGeom>
          <a:noFill/>
        </p:spPr>
        <p:txBody>
          <a:bodyPr wrap="square">
            <a:spAutoFit/>
          </a:bodyPr>
          <a:lstStyle/>
          <a:p>
            <a:r>
              <a:rPr lang="es-ES" sz="1800" b="1" i="0" u="none" strike="noStrike" dirty="0">
                <a:solidFill>
                  <a:srgbClr val="006666"/>
                </a:solidFill>
                <a:effectLst/>
                <a:latin typeface="Calibri" panose="020F0502020204030204" pitchFamily="34" charset="0"/>
              </a:rPr>
              <a:t>Plantilla de respuestas correctas - asesoría azitromicina (2)</a:t>
            </a:r>
            <a:r>
              <a:rPr lang="es-ES" dirty="0"/>
              <a:t> </a:t>
            </a:r>
          </a:p>
        </p:txBody>
      </p:sp>
    </p:spTree>
    <p:extLst>
      <p:ext uri="{BB962C8B-B14F-4D97-AF65-F5344CB8AC3E}">
        <p14:creationId xmlns:p14="http://schemas.microsoft.com/office/powerpoint/2010/main" val="246053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6F31B7E-4EF7-8A9D-CF70-FC3C98981017}"/>
              </a:ext>
            </a:extLst>
          </p:cNvPr>
          <p:cNvSpPr txBox="1"/>
          <p:nvPr/>
        </p:nvSpPr>
        <p:spPr>
          <a:xfrm>
            <a:off x="0" y="148709"/>
            <a:ext cx="9905999" cy="369332"/>
          </a:xfrm>
          <a:prstGeom prst="rect">
            <a:avLst/>
          </a:prstGeom>
          <a:noFill/>
        </p:spPr>
        <p:txBody>
          <a:bodyPr wrap="square">
            <a:spAutoFit/>
          </a:bodyPr>
          <a:lstStyle>
            <a:defPPr>
              <a:defRPr lang="en-US"/>
            </a:defPPr>
            <a:lvl1pPr>
              <a:defRPr b="1" i="0" u="none" strike="noStrike">
                <a:solidFill>
                  <a:srgbClr val="006666"/>
                </a:solidFill>
                <a:effectLst/>
                <a:latin typeface="Calibri" panose="020F0502020204030204" pitchFamily="34" charset="0"/>
              </a:defRPr>
            </a:lvl1pPr>
          </a:lstStyle>
          <a:p>
            <a:pPr algn="ctr"/>
            <a:r>
              <a:rPr lang="es-ES" dirty="0"/>
              <a:t>Tabla de resultados de la asesoría por cupo </a:t>
            </a:r>
          </a:p>
        </p:txBody>
      </p:sp>
      <p:pic>
        <p:nvPicPr>
          <p:cNvPr id="7" name="Imagen 6">
            <a:extLst>
              <a:ext uri="{FF2B5EF4-FFF2-40B4-BE49-F238E27FC236}">
                <a16:creationId xmlns:a16="http://schemas.microsoft.com/office/drawing/2014/main" id="{DD5C6D0C-987D-CFB0-B6AE-380BEB4B0331}"/>
              </a:ext>
            </a:extLst>
          </p:cNvPr>
          <p:cNvPicPr>
            <a:picLocks noChangeAspect="1"/>
          </p:cNvPicPr>
          <p:nvPr/>
        </p:nvPicPr>
        <p:blipFill>
          <a:blip r:embed="rId2"/>
          <a:stretch>
            <a:fillRect/>
          </a:stretch>
        </p:blipFill>
        <p:spPr>
          <a:xfrm>
            <a:off x="308804" y="733425"/>
            <a:ext cx="9143106" cy="5887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881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574CCF2-D38E-FBC3-0AA2-57F5B65CA5B5}"/>
              </a:ext>
            </a:extLst>
          </p:cNvPr>
          <p:cNvPicPr>
            <a:picLocks noChangeAspect="1"/>
          </p:cNvPicPr>
          <p:nvPr/>
        </p:nvPicPr>
        <p:blipFill>
          <a:blip r:embed="rId2"/>
          <a:stretch>
            <a:fillRect/>
          </a:stretch>
        </p:blipFill>
        <p:spPr>
          <a:xfrm>
            <a:off x="307817" y="661987"/>
            <a:ext cx="9041577" cy="5344365"/>
          </a:xfrm>
          <a:prstGeom prst="rect">
            <a:avLst/>
          </a:prstGeom>
        </p:spPr>
      </p:pic>
    </p:spTree>
    <p:extLst>
      <p:ext uri="{BB962C8B-B14F-4D97-AF65-F5344CB8AC3E}">
        <p14:creationId xmlns:p14="http://schemas.microsoft.com/office/powerpoint/2010/main" val="395352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8F21DC82-C9B5-F1A1-4EE9-AC324D121AB2}"/>
              </a:ext>
            </a:extLst>
          </p:cNvPr>
          <p:cNvPicPr>
            <a:picLocks noChangeAspect="1"/>
          </p:cNvPicPr>
          <p:nvPr/>
        </p:nvPicPr>
        <p:blipFill rotWithShape="1">
          <a:blip r:embed="rId2"/>
          <a:srcRect b="5827"/>
          <a:stretch/>
        </p:blipFill>
        <p:spPr>
          <a:xfrm>
            <a:off x="2455836" y="99414"/>
            <a:ext cx="4994327" cy="66591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32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04BADDE2-0F42-E5EE-8A10-60CEA57C970D}"/>
              </a:ext>
            </a:extLst>
          </p:cNvPr>
          <p:cNvSpPr txBox="1">
            <a:spLocks noChangeArrowheads="1"/>
          </p:cNvSpPr>
          <p:nvPr/>
        </p:nvSpPr>
        <p:spPr bwMode="auto">
          <a:xfrm>
            <a:off x="334861" y="285579"/>
            <a:ext cx="9080500" cy="1261884"/>
          </a:xfrm>
          <a:prstGeom prst="rect">
            <a:avLst/>
          </a:prstGeom>
          <a:noFill/>
        </p:spPr>
        <p:txBody>
          <a:bodyPr wrap="square">
            <a:spAutoFit/>
          </a:bodyPr>
          <a:lstStyle>
            <a:defPPr>
              <a:defRPr lang="en-US"/>
            </a:defPPr>
            <a:lvl1pPr lvl="0" algn="ctr" eaLnBrk="0" fontAlgn="base" hangingPunct="0">
              <a:spcBef>
                <a:spcPct val="0"/>
              </a:spcBef>
              <a:spcAft>
                <a:spcPts val="800"/>
              </a:spcAft>
              <a:defRPr sz="2800" b="1">
                <a:solidFill>
                  <a:srgbClr val="006699"/>
                </a:solidFill>
                <a:latin typeface="Calibri" panose="020F0502020204030204" pitchFamily="34" charset="0"/>
                <a:cs typeface="Calibri" panose="020F0502020204030204" pitchFamily="34" charset="0"/>
              </a:defRPr>
            </a:lvl1pPr>
          </a:lstStyle>
          <a:p>
            <a:pPr>
              <a:spcBef>
                <a:spcPts val="1200"/>
              </a:spcBef>
            </a:pPr>
            <a:r>
              <a:rPr lang="es-ES" altLang="es-ES" dirty="0">
                <a:solidFill>
                  <a:srgbClr val="006666"/>
                </a:solidFill>
              </a:rPr>
              <a:t>Asesoría de azitromicina</a:t>
            </a:r>
            <a:br>
              <a:rPr lang="es-ES" altLang="es-ES" dirty="0">
                <a:solidFill>
                  <a:srgbClr val="006666"/>
                </a:solidFill>
              </a:rPr>
            </a:br>
            <a:br>
              <a:rPr lang="es-ES" altLang="es-ES" dirty="0">
                <a:solidFill>
                  <a:srgbClr val="006666"/>
                </a:solidFill>
              </a:rPr>
            </a:br>
            <a:r>
              <a:rPr lang="es-ES" altLang="es-ES" sz="2000" b="0" dirty="0">
                <a:solidFill>
                  <a:srgbClr val="006666"/>
                </a:solidFill>
              </a:rPr>
              <a:t>PROA de Atención Primaria de ……</a:t>
            </a:r>
            <a:endParaRPr lang="es-ES" altLang="es-ES" b="0" dirty="0">
              <a:solidFill>
                <a:srgbClr val="006666"/>
              </a:solidFill>
            </a:endParaRPr>
          </a:p>
        </p:txBody>
      </p:sp>
      <p:pic>
        <p:nvPicPr>
          <p:cNvPr id="5" name="Picture 8">
            <a:extLst>
              <a:ext uri="{FF2B5EF4-FFF2-40B4-BE49-F238E27FC236}">
                <a16:creationId xmlns:a16="http://schemas.microsoft.com/office/drawing/2014/main" id="{6F49A96A-BE44-1EA5-E341-5DE6E03A29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4585" y="98325"/>
            <a:ext cx="1005637" cy="497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istencia antibioticos marz 2016 def">
            <a:extLst>
              <a:ext uri="{FF2B5EF4-FFF2-40B4-BE49-F238E27FC236}">
                <a16:creationId xmlns:a16="http://schemas.microsoft.com/office/drawing/2014/main" id="{2CC3CC54-7AEC-1500-7EF2-67EACDA08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39" y="1545283"/>
            <a:ext cx="2261312" cy="197186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DAD51F6-2E64-3C54-0032-E394625F541B}"/>
              </a:ext>
            </a:extLst>
          </p:cNvPr>
          <p:cNvSpPr txBox="1"/>
          <p:nvPr/>
        </p:nvSpPr>
        <p:spPr>
          <a:xfrm>
            <a:off x="3004457" y="1945588"/>
            <a:ext cx="6566682" cy="1569660"/>
          </a:xfrm>
          <a:prstGeom prst="rect">
            <a:avLst/>
          </a:prstGeom>
          <a:noFill/>
        </p:spPr>
        <p:txBody>
          <a:bodyPr wrap="square" rtlCol="0">
            <a:spAutoFit/>
          </a:bodyPr>
          <a:lstStyle/>
          <a:p>
            <a:pPr algn="just"/>
            <a:r>
              <a:rPr lang="es-ES" sz="2400" dirty="0">
                <a:latin typeface="Calibri" panose="020F0502020204030204" pitchFamily="34" charset="0"/>
                <a:cs typeface="Calibri" panose="020F0502020204030204" pitchFamily="34" charset="0"/>
              </a:rPr>
              <a:t>La azitromicina es un antibiótico macrólido, cuya actividad bacteriostática consiste en la inhibición de la síntesis de proteínas bacterianas, por unión a la subunidad 50S ribosómica.</a:t>
            </a:r>
          </a:p>
        </p:txBody>
      </p:sp>
      <p:sp>
        <p:nvSpPr>
          <p:cNvPr id="10" name="CuadroTexto 9">
            <a:extLst>
              <a:ext uri="{FF2B5EF4-FFF2-40B4-BE49-F238E27FC236}">
                <a16:creationId xmlns:a16="http://schemas.microsoft.com/office/drawing/2014/main" id="{D0CCFDF1-CAF2-C2C1-935B-A370223A3F0A}"/>
              </a:ext>
            </a:extLst>
          </p:cNvPr>
          <p:cNvSpPr txBox="1"/>
          <p:nvPr/>
        </p:nvSpPr>
        <p:spPr>
          <a:xfrm>
            <a:off x="334861" y="3814168"/>
            <a:ext cx="9236278" cy="2139047"/>
          </a:xfrm>
          <a:prstGeom prst="rect">
            <a:avLst/>
          </a:prstGeom>
          <a:noFill/>
        </p:spPr>
        <p:txBody>
          <a:bodyPr wrap="square">
            <a:spAutoFit/>
          </a:bodyPr>
          <a:lstStyle/>
          <a:p>
            <a:pPr algn="just"/>
            <a:r>
              <a:rPr lang="es-ES" sz="2400" dirty="0">
                <a:latin typeface="Calibri" panose="020F0502020204030204" pitchFamily="34" charset="0"/>
                <a:cs typeface="Calibri" panose="020F0502020204030204" pitchFamily="34" charset="0"/>
              </a:rPr>
              <a:t>El mayor problema de los macrólidos es su elevada capacidad para inducir la selección de microorganismos resistentes.</a:t>
            </a:r>
          </a:p>
          <a:p>
            <a:pPr algn="just">
              <a:spcBef>
                <a:spcPts val="600"/>
              </a:spcBef>
            </a:pPr>
            <a:r>
              <a:rPr lang="es-ES" sz="2400" dirty="0">
                <a:latin typeface="Calibri" panose="020F0502020204030204" pitchFamily="34" charset="0"/>
                <a:ea typeface="Times New Roman" panose="02020603050405020304" pitchFamily="18" charset="0"/>
                <a:cs typeface="Calibri" panose="020F0502020204030204" pitchFamily="34" charset="0"/>
              </a:rPr>
              <a:t>La OMS los califica como </a:t>
            </a:r>
            <a:r>
              <a:rPr lang="es-ES" sz="2400" u="sng" dirty="0">
                <a:latin typeface="Calibri" panose="020F0502020204030204" pitchFamily="34" charset="0"/>
                <a:ea typeface="Times New Roman" panose="02020603050405020304" pitchFamily="18" charset="0"/>
                <a:cs typeface="Calibri" panose="020F0502020204030204" pitchFamily="34" charset="0"/>
              </a:rPr>
              <a:t>antibióticos que hay que vigilar</a:t>
            </a:r>
            <a:r>
              <a:rPr lang="es-ES" sz="24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s-ES" sz="3200" dirty="0">
              <a:latin typeface="Calibri" panose="020F0502020204030204" pitchFamily="34" charset="0"/>
              <a:cs typeface="Calibri" panose="020F0502020204030204" pitchFamily="34" charset="0"/>
            </a:endParaRPr>
          </a:p>
          <a:p>
            <a:r>
              <a:rPr lang="es-ES" sz="2400" b="1" dirty="0">
                <a:solidFill>
                  <a:srgbClr val="009999"/>
                </a:solidFill>
                <a:latin typeface="Calibri" panose="020F0502020204030204" pitchFamily="34" charset="0"/>
                <a:cs typeface="Calibri" panose="020F0502020204030204" pitchFamily="34" charset="0"/>
              </a:rPr>
              <a:t>La azitromicina se incluye en el grupo </a:t>
            </a:r>
            <a:r>
              <a:rPr lang="es-ES" sz="2400" b="1" dirty="0" err="1">
                <a:solidFill>
                  <a:srgbClr val="009999"/>
                </a:solidFill>
                <a:latin typeface="Calibri" panose="020F0502020204030204" pitchFamily="34" charset="0"/>
                <a:cs typeface="Calibri" panose="020F0502020204030204" pitchFamily="34" charset="0"/>
              </a:rPr>
              <a:t>Watch</a:t>
            </a:r>
            <a:r>
              <a:rPr lang="es-ES" sz="2400" b="1" dirty="0">
                <a:solidFill>
                  <a:srgbClr val="009999"/>
                </a:solidFill>
                <a:latin typeface="Calibri" panose="020F0502020204030204" pitchFamily="34" charset="0"/>
                <a:cs typeface="Calibri" panose="020F0502020204030204" pitchFamily="34" charset="0"/>
              </a:rPr>
              <a:t> (precaución/vigilancia)</a:t>
            </a:r>
          </a:p>
        </p:txBody>
      </p:sp>
      <p:pic>
        <p:nvPicPr>
          <p:cNvPr id="2" name="Imagen 1">
            <a:extLst>
              <a:ext uri="{FF2B5EF4-FFF2-40B4-BE49-F238E27FC236}">
                <a16:creationId xmlns:a16="http://schemas.microsoft.com/office/drawing/2014/main" id="{484B4E62-2A66-00DA-EF88-0E6DC9DDE8BB}"/>
              </a:ext>
            </a:extLst>
          </p:cNvPr>
          <p:cNvPicPr>
            <a:picLocks noChangeAspect="1"/>
          </p:cNvPicPr>
          <p:nvPr/>
        </p:nvPicPr>
        <p:blipFill>
          <a:blip r:embed="rId4"/>
          <a:stretch>
            <a:fillRect/>
          </a:stretch>
        </p:blipFill>
        <p:spPr>
          <a:xfrm>
            <a:off x="0" y="51153"/>
            <a:ext cx="1782147" cy="490541"/>
          </a:xfrm>
          <a:prstGeom prst="rect">
            <a:avLst/>
          </a:prstGeom>
        </p:spPr>
      </p:pic>
    </p:spTree>
    <p:extLst>
      <p:ext uri="{BB962C8B-B14F-4D97-AF65-F5344CB8AC3E}">
        <p14:creationId xmlns:p14="http://schemas.microsoft.com/office/powerpoint/2010/main" val="219487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755" y="187845"/>
            <a:ext cx="9750489" cy="1325563"/>
          </a:xfrm>
        </p:spPr>
        <p:txBody>
          <a:bodyPr>
            <a:normAutofit/>
          </a:bodyPr>
          <a:lstStyle/>
          <a:p>
            <a:pPr algn="ctr"/>
            <a:r>
              <a:rPr lang="es-ES" dirty="0">
                <a:latin typeface="Berlin Sans FB" panose="020E0602020502020306" pitchFamily="34" charset="0"/>
              </a:rPr>
              <a:t>MACRÓLIDOS</a:t>
            </a:r>
            <a:br>
              <a:rPr lang="es-ES" dirty="0">
                <a:latin typeface="Berlin Sans FB" panose="020E0602020502020306" pitchFamily="34" charset="0"/>
              </a:rPr>
            </a:br>
            <a:r>
              <a:rPr lang="es-ES" dirty="0">
                <a:latin typeface="Berlin Sans FB" panose="020E0602020502020306" pitchFamily="34" charset="0"/>
              </a:rPr>
              <a:t>“no me uses tanto”</a:t>
            </a:r>
          </a:p>
        </p:txBody>
      </p:sp>
      <p:sp>
        <p:nvSpPr>
          <p:cNvPr id="3" name="2 Marcador de contenido"/>
          <p:cNvSpPr>
            <a:spLocks noGrp="1"/>
          </p:cNvSpPr>
          <p:nvPr>
            <p:ph idx="1"/>
          </p:nvPr>
        </p:nvSpPr>
        <p:spPr>
          <a:xfrm>
            <a:off x="3275045" y="1798600"/>
            <a:ext cx="6400799" cy="4733445"/>
          </a:xfrm>
        </p:spPr>
        <p:txBody>
          <a:bodyPr>
            <a:normAutofit fontScale="92500" lnSpcReduction="10000"/>
          </a:bodyPr>
          <a:lstStyle/>
          <a:p>
            <a:pPr marL="0" indent="0" algn="r">
              <a:spcBef>
                <a:spcPts val="1800"/>
              </a:spcBef>
              <a:buNone/>
            </a:pPr>
            <a:r>
              <a:rPr lang="es-ES" sz="2600" dirty="0">
                <a:solidFill>
                  <a:schemeClr val="accent1"/>
                </a:solidFill>
              </a:rPr>
              <a:t>No somos antibióticos de </a:t>
            </a:r>
            <a:br>
              <a:rPr lang="es-ES" sz="2600" dirty="0">
                <a:solidFill>
                  <a:schemeClr val="accent1"/>
                </a:solidFill>
              </a:rPr>
            </a:br>
            <a:r>
              <a:rPr lang="es-ES" sz="2600" dirty="0">
                <a:solidFill>
                  <a:schemeClr val="accent1"/>
                </a:solidFill>
              </a:rPr>
              <a:t>primera línea en AP</a:t>
            </a:r>
          </a:p>
          <a:p>
            <a:pPr marL="0" indent="0" algn="r">
              <a:spcBef>
                <a:spcPts val="1800"/>
              </a:spcBef>
              <a:buNone/>
            </a:pPr>
            <a:r>
              <a:rPr lang="es-ES" sz="2600" dirty="0">
                <a:solidFill>
                  <a:srgbClr val="FF6600"/>
                </a:solidFill>
              </a:rPr>
              <a:t>Producimos altos niveles de resistencia</a:t>
            </a:r>
            <a:br>
              <a:rPr lang="es-ES" sz="2600" dirty="0">
                <a:solidFill>
                  <a:srgbClr val="FF6600"/>
                </a:solidFill>
              </a:rPr>
            </a:br>
            <a:r>
              <a:rPr lang="es-ES" sz="2600" dirty="0">
                <a:solidFill>
                  <a:srgbClr val="FF6600"/>
                </a:solidFill>
              </a:rPr>
              <a:t>(</a:t>
            </a:r>
            <a:r>
              <a:rPr lang="es-ES" sz="2600" i="1" dirty="0">
                <a:solidFill>
                  <a:srgbClr val="FF6600"/>
                </a:solidFill>
              </a:rPr>
              <a:t>S. </a:t>
            </a:r>
            <a:r>
              <a:rPr lang="es-ES" sz="2600" i="1" dirty="0" err="1">
                <a:solidFill>
                  <a:srgbClr val="FF6600"/>
                </a:solidFill>
              </a:rPr>
              <a:t>pneumoniae</a:t>
            </a:r>
            <a:r>
              <a:rPr lang="es-ES" sz="2600" dirty="0">
                <a:solidFill>
                  <a:srgbClr val="FF6600"/>
                </a:solidFill>
              </a:rPr>
              <a:t>)</a:t>
            </a:r>
          </a:p>
          <a:p>
            <a:pPr marL="0" indent="0" algn="r">
              <a:spcBef>
                <a:spcPts val="1800"/>
              </a:spcBef>
              <a:buNone/>
            </a:pPr>
            <a:r>
              <a:rPr lang="es-ES" sz="2600" dirty="0">
                <a:solidFill>
                  <a:schemeClr val="accent6">
                    <a:lumMod val="75000"/>
                  </a:schemeClr>
                </a:solidFill>
              </a:rPr>
              <a:t>Nuestro uso está asociado a un aumento del riesgo de infección por </a:t>
            </a:r>
            <a:r>
              <a:rPr lang="es-ES" sz="2600" i="1" dirty="0">
                <a:solidFill>
                  <a:schemeClr val="accent6">
                    <a:lumMod val="75000"/>
                  </a:schemeClr>
                </a:solidFill>
              </a:rPr>
              <a:t>C. difficile</a:t>
            </a:r>
            <a:endParaRPr lang="es-ES" sz="2600" dirty="0"/>
          </a:p>
          <a:p>
            <a:pPr marL="0" indent="0">
              <a:buNone/>
            </a:pPr>
            <a:endParaRPr lang="es-ES" sz="2600" dirty="0"/>
          </a:p>
          <a:p>
            <a:pPr marL="0" indent="0">
              <a:buNone/>
            </a:pPr>
            <a:r>
              <a:rPr lang="es-ES" sz="3000" b="1" dirty="0">
                <a:solidFill>
                  <a:srgbClr val="C00000"/>
                </a:solidFill>
              </a:rPr>
              <a:t>¡Resérvanos!</a:t>
            </a:r>
          </a:p>
          <a:p>
            <a:pPr marL="447675" indent="-447675">
              <a:buSzPct val="91000"/>
              <a:buFont typeface="Wingdings" panose="05000000000000000000" pitchFamily="2" charset="2"/>
              <a:buChar char="ü"/>
            </a:pPr>
            <a:r>
              <a:rPr lang="es-ES" sz="2600" dirty="0"/>
              <a:t>para pacientes con alergia anafiláctica a </a:t>
            </a:r>
            <a:r>
              <a:rPr lang="es-ES" sz="2600" dirty="0" err="1"/>
              <a:t>betalactámicos</a:t>
            </a:r>
            <a:endParaRPr lang="es-ES" sz="2600" dirty="0"/>
          </a:p>
          <a:p>
            <a:pPr marL="447675" indent="-447675">
              <a:buSzPct val="91000"/>
              <a:buFont typeface="Wingdings" panose="05000000000000000000" pitchFamily="2" charset="2"/>
              <a:buChar char="ü"/>
            </a:pPr>
            <a:r>
              <a:rPr lang="es-ES" sz="2600" dirty="0"/>
              <a:t>para Infecciones Respiratorias por microorganismos  atípicos o </a:t>
            </a:r>
            <a:r>
              <a:rPr lang="es-ES" sz="2600" i="1" dirty="0"/>
              <a:t>B. </a:t>
            </a:r>
            <a:r>
              <a:rPr lang="es-ES" sz="2600" i="1" dirty="0" err="1"/>
              <a:t>pertusis</a:t>
            </a:r>
            <a:endParaRPr lang="es-ES" sz="2600" i="1" dirty="0"/>
          </a:p>
          <a:p>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18" y="2553715"/>
            <a:ext cx="2733430" cy="25102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21E4FA6-A09E-1A26-68C4-B6EF7AF0B2A0}"/>
              </a:ext>
            </a:extLst>
          </p:cNvPr>
          <p:cNvSpPr txBox="1"/>
          <p:nvPr/>
        </p:nvSpPr>
        <p:spPr>
          <a:xfrm>
            <a:off x="380034" y="270852"/>
            <a:ext cx="9292472" cy="1708160"/>
          </a:xfrm>
          <a:prstGeom prst="rect">
            <a:avLst/>
          </a:prstGeom>
          <a:noFill/>
        </p:spPr>
        <p:txBody>
          <a:bodyPr wrap="square" rtlCol="0">
            <a:spAutoFit/>
          </a:bodyPr>
          <a:lstStyle/>
          <a:p>
            <a:pPr algn="just" defTabSz="914400">
              <a:spcAft>
                <a:spcPts val="1800"/>
              </a:spcAft>
            </a:pPr>
            <a:r>
              <a:rPr lang="es-ES" dirty="0">
                <a:solidFill>
                  <a:prstClr val="black"/>
                </a:solidFill>
                <a:cs typeface="Arial" panose="020B0604020202020204" pitchFamily="34" charset="0"/>
              </a:rPr>
              <a:t>La </a:t>
            </a:r>
            <a:r>
              <a:rPr lang="es-ES" b="1" dirty="0">
                <a:solidFill>
                  <a:srgbClr val="006666"/>
                </a:solidFill>
                <a:cs typeface="Arial" panose="020B0604020202020204" pitchFamily="34" charset="0"/>
              </a:rPr>
              <a:t>herramienta AWARE</a:t>
            </a:r>
            <a:r>
              <a:rPr lang="es-ES" dirty="0">
                <a:solidFill>
                  <a:prstClr val="black"/>
                </a:solidFill>
                <a:cs typeface="Arial" panose="020B0604020202020204" pitchFamily="34" charset="0"/>
              </a:rPr>
              <a:t>, desarrollada por la OMS, clasifica los antibióticos en tres grupos, con la finalidad de guiar el manejo y la prescripción de los mismos. </a:t>
            </a:r>
          </a:p>
          <a:p>
            <a:pPr algn="just" defTabSz="914400">
              <a:spcAft>
                <a:spcPts val="1800"/>
              </a:spcAft>
            </a:pPr>
            <a:r>
              <a:rPr lang="es-ES" dirty="0">
                <a:solidFill>
                  <a:prstClr val="black"/>
                </a:solidFill>
                <a:cs typeface="Arial" panose="020B0604020202020204" pitchFamily="34" charset="0"/>
              </a:rPr>
              <a:t>Su </a:t>
            </a:r>
            <a:r>
              <a:rPr lang="es-ES" b="1" dirty="0">
                <a:solidFill>
                  <a:prstClr val="black"/>
                </a:solidFill>
                <a:cs typeface="Arial" panose="020B0604020202020204" pitchFamily="34" charset="0"/>
              </a:rPr>
              <a:t>objetivo</a:t>
            </a:r>
            <a:r>
              <a:rPr lang="es-ES" dirty="0">
                <a:solidFill>
                  <a:prstClr val="black"/>
                </a:solidFill>
                <a:cs typeface="Arial" panose="020B0604020202020204" pitchFamily="34" charset="0"/>
              </a:rPr>
              <a:t> es </a:t>
            </a:r>
            <a:r>
              <a:rPr lang="es-ES" b="1" dirty="0">
                <a:solidFill>
                  <a:prstClr val="black"/>
                </a:solidFill>
                <a:cs typeface="Arial" panose="020B0604020202020204" pitchFamily="34" charset="0"/>
              </a:rPr>
              <a:t>reducir el uso </a:t>
            </a:r>
            <a:r>
              <a:rPr lang="es-ES" dirty="0">
                <a:solidFill>
                  <a:prstClr val="black"/>
                </a:solidFill>
                <a:cs typeface="Arial" panose="020B0604020202020204" pitchFamily="34" charset="0"/>
              </a:rPr>
              <a:t>de los antibióticos </a:t>
            </a:r>
            <a:r>
              <a:rPr lang="es-ES" b="1" dirty="0">
                <a:solidFill>
                  <a:prstClr val="black"/>
                </a:solidFill>
                <a:cs typeface="Arial" panose="020B0604020202020204" pitchFamily="34" charset="0"/>
              </a:rPr>
              <a:t>de los grupos “</a:t>
            </a:r>
            <a:r>
              <a:rPr lang="es-ES" b="1" dirty="0" err="1">
                <a:solidFill>
                  <a:prstClr val="black"/>
                </a:solidFill>
                <a:cs typeface="Arial" panose="020B0604020202020204" pitchFamily="34" charset="0"/>
              </a:rPr>
              <a:t>Watch</a:t>
            </a:r>
            <a:r>
              <a:rPr lang="es-ES" b="1" dirty="0">
                <a:solidFill>
                  <a:prstClr val="black"/>
                </a:solidFill>
                <a:cs typeface="Arial" panose="020B0604020202020204" pitchFamily="34" charset="0"/>
              </a:rPr>
              <a:t>” </a:t>
            </a:r>
            <a:r>
              <a:rPr lang="es-ES" dirty="0">
                <a:solidFill>
                  <a:prstClr val="black"/>
                </a:solidFill>
                <a:cs typeface="Arial" panose="020B0604020202020204" pitchFamily="34" charset="0"/>
              </a:rPr>
              <a:t>(precaución/vigilancia) </a:t>
            </a:r>
            <a:r>
              <a:rPr lang="es-ES" b="1" dirty="0">
                <a:solidFill>
                  <a:prstClr val="black"/>
                </a:solidFill>
                <a:cs typeface="Arial" panose="020B0604020202020204" pitchFamily="34" charset="0"/>
              </a:rPr>
              <a:t>y</a:t>
            </a:r>
            <a:r>
              <a:rPr lang="es-ES" dirty="0">
                <a:solidFill>
                  <a:prstClr val="black"/>
                </a:solidFill>
                <a:cs typeface="Arial" panose="020B0604020202020204" pitchFamily="34" charset="0"/>
              </a:rPr>
              <a:t> “</a:t>
            </a:r>
            <a:r>
              <a:rPr lang="es-ES" b="1" dirty="0">
                <a:solidFill>
                  <a:prstClr val="black"/>
                </a:solidFill>
                <a:cs typeface="Arial" panose="020B0604020202020204" pitchFamily="34" charset="0"/>
              </a:rPr>
              <a:t>Reserve</a:t>
            </a:r>
            <a:r>
              <a:rPr lang="es-ES" dirty="0">
                <a:solidFill>
                  <a:prstClr val="black"/>
                </a:solidFill>
                <a:cs typeface="Arial" panose="020B0604020202020204" pitchFamily="34" charset="0"/>
              </a:rPr>
              <a:t>” (reserva), y </a:t>
            </a:r>
            <a:r>
              <a:rPr lang="es-ES" b="1" dirty="0">
                <a:solidFill>
                  <a:prstClr val="black"/>
                </a:solidFill>
                <a:cs typeface="Arial" panose="020B0604020202020204" pitchFamily="34" charset="0"/>
              </a:rPr>
              <a:t>aumentar el uso relativo y la disponibilidad de los antibióticos del grupo “Access” </a:t>
            </a:r>
            <a:r>
              <a:rPr lang="es-ES" dirty="0">
                <a:solidFill>
                  <a:prstClr val="black"/>
                </a:solidFill>
                <a:cs typeface="Arial" panose="020B0604020202020204" pitchFamily="34" charset="0"/>
              </a:rPr>
              <a:t>(acceso) cuando proceda.</a:t>
            </a:r>
          </a:p>
        </p:txBody>
      </p:sp>
      <p:grpSp>
        <p:nvGrpSpPr>
          <p:cNvPr id="7" name="Grupo 6">
            <a:extLst>
              <a:ext uri="{FF2B5EF4-FFF2-40B4-BE49-F238E27FC236}">
                <a16:creationId xmlns:a16="http://schemas.microsoft.com/office/drawing/2014/main" id="{079EF202-BB3B-2789-B3F1-75C2C7029ACB}"/>
              </a:ext>
            </a:extLst>
          </p:cNvPr>
          <p:cNvGrpSpPr/>
          <p:nvPr/>
        </p:nvGrpSpPr>
        <p:grpSpPr>
          <a:xfrm>
            <a:off x="269966" y="2219243"/>
            <a:ext cx="9402540" cy="4125573"/>
            <a:chOff x="1127620" y="2638497"/>
            <a:chExt cx="7650760" cy="4108062"/>
          </a:xfrm>
        </p:grpSpPr>
        <p:pic>
          <p:nvPicPr>
            <p:cNvPr id="5" name="Picture 2" descr="texto AWaRe">
              <a:extLst>
                <a:ext uri="{FF2B5EF4-FFF2-40B4-BE49-F238E27FC236}">
                  <a16:creationId xmlns:a16="http://schemas.microsoft.com/office/drawing/2014/main" id="{5757F13B-9D30-10E7-7001-73A8E15467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620" y="2638497"/>
              <a:ext cx="7650760" cy="4108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ángulo redondeado 16">
              <a:extLst>
                <a:ext uri="{FF2B5EF4-FFF2-40B4-BE49-F238E27FC236}">
                  <a16:creationId xmlns:a16="http://schemas.microsoft.com/office/drawing/2014/main" id="{0C8D645C-797E-F428-CCD2-2B402849DBE8}"/>
                </a:ext>
              </a:extLst>
            </p:cNvPr>
            <p:cNvSpPr/>
            <p:nvPr/>
          </p:nvSpPr>
          <p:spPr>
            <a:xfrm>
              <a:off x="3663932" y="2742087"/>
              <a:ext cx="2469217" cy="390088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63531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75A9CD9-8FA0-2F8A-AA0F-74737A168E3D}"/>
              </a:ext>
            </a:extLst>
          </p:cNvPr>
          <p:cNvGraphicFramePr>
            <a:graphicFrameLocks noGrp="1"/>
          </p:cNvGraphicFramePr>
          <p:nvPr>
            <p:ph idx="1"/>
            <p:extLst>
              <p:ext uri="{D42A27DB-BD31-4B8C-83A1-F6EECF244321}">
                <p14:modId xmlns:p14="http://schemas.microsoft.com/office/powerpoint/2010/main" val="1310359345"/>
              </p:ext>
            </p:extLst>
          </p:nvPr>
        </p:nvGraphicFramePr>
        <p:xfrm>
          <a:off x="338946" y="1767632"/>
          <a:ext cx="9228107" cy="4850883"/>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FD3F91C4-D16A-AAD7-B7D4-3F4D61E5EA59}"/>
              </a:ext>
            </a:extLst>
          </p:cNvPr>
          <p:cNvSpPr txBox="1"/>
          <p:nvPr/>
        </p:nvSpPr>
        <p:spPr>
          <a:xfrm>
            <a:off x="340518" y="119446"/>
            <a:ext cx="9334424" cy="1477328"/>
          </a:xfrm>
          <a:prstGeom prst="rect">
            <a:avLst/>
          </a:prstGeom>
          <a:noFill/>
        </p:spPr>
        <p:txBody>
          <a:bodyPr wrap="square" rtlCol="0">
            <a:spAutoFit/>
          </a:bodyPr>
          <a:lstStyle/>
          <a:p>
            <a:pPr algn="just"/>
            <a:r>
              <a:rPr lang="es-ES" sz="1600" b="1" dirty="0">
                <a:solidFill>
                  <a:srgbClr val="006666"/>
                </a:solidFill>
                <a:cs typeface="Arial" panose="020B0604020202020204" pitchFamily="34" charset="0"/>
              </a:rPr>
              <a:t>El PRAN propone indicadores </a:t>
            </a:r>
            <a:r>
              <a:rPr lang="es-ES" sz="1600" dirty="0"/>
              <a:t>que permiten analizar la calidad o selección adecuada de grupos de antibióticos. Uno de estos indicadores es el consumo de macrólidos respecto al total de antibióticos.</a:t>
            </a:r>
          </a:p>
          <a:p>
            <a:pPr algn="just">
              <a:spcBef>
                <a:spcPts val="1200"/>
              </a:spcBef>
            </a:pPr>
            <a:r>
              <a:rPr lang="es-ES" sz="1600" dirty="0"/>
              <a:t>Su </a:t>
            </a:r>
            <a:r>
              <a:rPr lang="es-ES" sz="1600" b="1" dirty="0">
                <a:solidFill>
                  <a:srgbClr val="006666"/>
                </a:solidFill>
              </a:rPr>
              <a:t>objetivo</a:t>
            </a:r>
            <a:r>
              <a:rPr lang="es-ES" sz="1600" dirty="0"/>
              <a:t> es </a:t>
            </a:r>
            <a:r>
              <a:rPr lang="es-ES" sz="1600" b="1" dirty="0">
                <a:solidFill>
                  <a:srgbClr val="006666"/>
                </a:solidFill>
              </a:rPr>
              <a:t>la disminución del uso relativo de macrólidos </a:t>
            </a:r>
            <a:r>
              <a:rPr lang="es-ES" sz="1600" dirty="0"/>
              <a:t>y su justificación es que no son antibióticos de primera línea en Atención Primaria. Dado los altos niveles de resistencias de microorganismos, como </a:t>
            </a:r>
            <a:r>
              <a:rPr lang="es-ES" sz="1600" i="1" dirty="0"/>
              <a:t>S. </a:t>
            </a:r>
            <a:r>
              <a:rPr lang="es-ES" sz="1600" i="1" dirty="0" err="1"/>
              <a:t>pneumoniae</a:t>
            </a:r>
            <a:r>
              <a:rPr lang="es-ES" sz="1600" dirty="0"/>
              <a:t>, a estos antibióticos, deben ser reservados a la segunda línea de tratamiento.</a:t>
            </a:r>
          </a:p>
        </p:txBody>
      </p:sp>
    </p:spTree>
    <p:extLst>
      <p:ext uri="{BB962C8B-B14F-4D97-AF65-F5344CB8AC3E}">
        <p14:creationId xmlns:p14="http://schemas.microsoft.com/office/powerpoint/2010/main" val="239878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3D2876D-7BB5-084C-6AB2-343FB78D6C5F}"/>
              </a:ext>
            </a:extLst>
          </p:cNvPr>
          <p:cNvSpPr/>
          <p:nvPr/>
        </p:nvSpPr>
        <p:spPr>
          <a:xfrm>
            <a:off x="251926" y="223935"/>
            <a:ext cx="9447807" cy="6408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B418712C-683F-DA5E-5381-6D4B3B0CD48D}"/>
              </a:ext>
            </a:extLst>
          </p:cNvPr>
          <p:cNvSpPr/>
          <p:nvPr/>
        </p:nvSpPr>
        <p:spPr>
          <a:xfrm>
            <a:off x="408181" y="4279475"/>
            <a:ext cx="9161143" cy="2203636"/>
          </a:xfrm>
          <a:prstGeom prst="rect">
            <a:avLst/>
          </a:prstGeom>
          <a:solidFill>
            <a:srgbClr val="E7F8FD"/>
          </a:solidFill>
          <a:ln w="28575">
            <a:solidFill>
              <a:srgbClr val="006666"/>
            </a:solidFill>
          </a:ln>
        </p:spPr>
        <p:style>
          <a:lnRef idx="2">
            <a:schemeClr val="accent6"/>
          </a:lnRef>
          <a:fillRef idx="1">
            <a:schemeClr val="lt1"/>
          </a:fillRef>
          <a:effectRef idx="0">
            <a:schemeClr val="accent6"/>
          </a:effectRef>
          <a:fontRef idx="minor">
            <a:schemeClr val="dk1"/>
          </a:fontRef>
        </p:style>
        <p:txBody>
          <a:bodyPr wrap="square" lIns="216000" tIns="108000" rIns="216000" bIns="180000">
            <a:noAutofit/>
          </a:bodyPr>
          <a:lstStyle/>
          <a:p>
            <a:pPr algn="just">
              <a:spcBef>
                <a:spcPts val="1200"/>
              </a:spcBef>
              <a:spcAft>
                <a:spcPts val="0"/>
              </a:spcAft>
            </a:pPr>
            <a:r>
              <a:rPr lang="es-ES" dirty="0">
                <a:solidFill>
                  <a:srgbClr val="006666"/>
                </a:solidFill>
                <a:ea typeface="Times New Roman" panose="02020603050405020304" pitchFamily="18" charset="0"/>
              </a:rPr>
              <a:t>Los macrólidos </a:t>
            </a:r>
            <a:r>
              <a:rPr lang="es-ES" b="1" dirty="0">
                <a:solidFill>
                  <a:srgbClr val="006666"/>
                </a:solidFill>
                <a:ea typeface="Times New Roman" panose="02020603050405020304" pitchFamily="18" charset="0"/>
              </a:rPr>
              <a:t>no son antibióticos de primera línea en Atención Primaria, </a:t>
            </a:r>
            <a:r>
              <a:rPr lang="es-ES" dirty="0">
                <a:solidFill>
                  <a:srgbClr val="006666"/>
                </a:solidFill>
                <a:ea typeface="Times New Roman" panose="02020603050405020304" pitchFamily="18" charset="0"/>
              </a:rPr>
              <a:t>excepto en casos muy concretos (personas con alergia anafiláctica a betalactámicos, en infección respiratoria por gérmenes atípicos o infección por </a:t>
            </a:r>
            <a:r>
              <a:rPr lang="es-ES" i="1" dirty="0">
                <a:solidFill>
                  <a:srgbClr val="006666"/>
                </a:solidFill>
                <a:ea typeface="Times New Roman" panose="02020603050405020304" pitchFamily="18" charset="0"/>
              </a:rPr>
              <a:t>B. </a:t>
            </a:r>
            <a:r>
              <a:rPr lang="es-ES" i="1" dirty="0" err="1">
                <a:solidFill>
                  <a:srgbClr val="006666"/>
                </a:solidFill>
                <a:ea typeface="Times New Roman" panose="02020603050405020304" pitchFamily="18" charset="0"/>
              </a:rPr>
              <a:t>pertussis</a:t>
            </a:r>
            <a:r>
              <a:rPr lang="es-ES" dirty="0">
                <a:solidFill>
                  <a:srgbClr val="006666"/>
                </a:solidFill>
                <a:ea typeface="Times New Roman" panose="02020603050405020304" pitchFamily="18" charset="0"/>
              </a:rPr>
              <a:t>), </a:t>
            </a:r>
            <a:endParaRPr lang="es-ES" b="1" dirty="0">
              <a:solidFill>
                <a:srgbClr val="006666"/>
              </a:solidFill>
              <a:ea typeface="Times New Roman" panose="02020603050405020304" pitchFamily="18" charset="0"/>
            </a:endParaRPr>
          </a:p>
          <a:p>
            <a:pPr algn="just">
              <a:spcBef>
                <a:spcPts val="1200"/>
              </a:spcBef>
              <a:spcAft>
                <a:spcPts val="0"/>
              </a:spcAft>
            </a:pPr>
            <a:r>
              <a:rPr lang="es-ES" dirty="0">
                <a:solidFill>
                  <a:srgbClr val="006666"/>
                </a:solidFill>
                <a:ea typeface="Times New Roman" panose="02020603050405020304" pitchFamily="18" charset="0"/>
              </a:rPr>
              <a:t>Dados los altos niveles de resistencia a estos antibióticos de neumococo y estreptococo, </a:t>
            </a:r>
            <a:r>
              <a:rPr lang="es-ES" b="1" dirty="0">
                <a:solidFill>
                  <a:srgbClr val="006666"/>
                </a:solidFill>
                <a:ea typeface="Times New Roman" panose="02020603050405020304" pitchFamily="18" charset="0"/>
              </a:rPr>
              <a:t>deben ser reservados para la segunda línea de tratamiento.</a:t>
            </a:r>
          </a:p>
          <a:p>
            <a:pPr algn="just">
              <a:spcBef>
                <a:spcPts val="1200"/>
              </a:spcBef>
              <a:spcAft>
                <a:spcPts val="0"/>
              </a:spcAft>
            </a:pPr>
            <a:r>
              <a:rPr lang="es-ES" dirty="0">
                <a:solidFill>
                  <a:srgbClr val="006666"/>
                </a:solidFill>
                <a:ea typeface="Times New Roman" panose="02020603050405020304" pitchFamily="18" charset="0"/>
              </a:rPr>
              <a:t>La OMS los califica como </a:t>
            </a:r>
            <a:r>
              <a:rPr lang="es-ES" b="1" dirty="0">
                <a:solidFill>
                  <a:srgbClr val="006666"/>
                </a:solidFill>
                <a:ea typeface="Times New Roman" panose="02020603050405020304" pitchFamily="18" charset="0"/>
              </a:rPr>
              <a:t>antibióticos que hay que vigilar.</a:t>
            </a:r>
          </a:p>
        </p:txBody>
      </p:sp>
      <p:sp>
        <p:nvSpPr>
          <p:cNvPr id="5" name="Rectángulo 4">
            <a:extLst>
              <a:ext uri="{FF2B5EF4-FFF2-40B4-BE49-F238E27FC236}">
                <a16:creationId xmlns:a16="http://schemas.microsoft.com/office/drawing/2014/main" id="{EB3FE401-2533-17C1-4970-504F6F08C966}"/>
              </a:ext>
            </a:extLst>
          </p:cNvPr>
          <p:cNvSpPr/>
          <p:nvPr/>
        </p:nvSpPr>
        <p:spPr>
          <a:xfrm>
            <a:off x="442816" y="1198363"/>
            <a:ext cx="2614938" cy="2347269"/>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wrap="square" anchor="ctr" anchorCtr="0">
            <a:noAutofit/>
          </a:bodyPr>
          <a:lstStyle/>
          <a:p>
            <a:pPr marL="182563" indent="-182563">
              <a:spcAft>
                <a:spcPts val="60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Aerobios Gram-positivos </a:t>
            </a:r>
            <a:r>
              <a:rPr lang="es-ES" sz="1200" i="1" dirty="0" err="1">
                <a:ea typeface="Times New Roman" panose="02020603050405020304" pitchFamily="18" charset="0"/>
                <a:cs typeface="Arial" panose="020B0604020202020204" pitchFamily="34" charset="0"/>
              </a:rPr>
              <a:t>Corynebacterium</a:t>
            </a:r>
            <a:r>
              <a:rPr lang="es-ES" sz="1200" i="1" dirty="0">
                <a:ea typeface="Times New Roman" panose="02020603050405020304" pitchFamily="18" charset="0"/>
                <a:cs typeface="Arial" panose="020B0604020202020204" pitchFamily="34" charset="0"/>
              </a:rPr>
              <a:t> </a:t>
            </a:r>
            <a:r>
              <a:rPr lang="es-ES" sz="1200" i="1" dirty="0" err="1">
                <a:ea typeface="Times New Roman" panose="02020603050405020304" pitchFamily="18" charset="0"/>
                <a:cs typeface="Arial" panose="020B0604020202020204" pitchFamily="34" charset="0"/>
              </a:rPr>
              <a:t>diphteriae</a:t>
            </a:r>
            <a:r>
              <a:rPr lang="es-ES" sz="1200" i="1" dirty="0">
                <a:ea typeface="Times New Roman" panose="02020603050405020304" pitchFamily="18" charset="0"/>
                <a:cs typeface="Arial" panose="020B0604020202020204" pitchFamily="34" charset="0"/>
              </a:rPr>
              <a:t>, </a:t>
            </a:r>
            <a:r>
              <a:rPr lang="es-ES" sz="1200" i="1" dirty="0" err="1">
                <a:ea typeface="Times New Roman" panose="02020603050405020304" pitchFamily="18" charset="0"/>
                <a:cs typeface="Arial" panose="020B0604020202020204" pitchFamily="34" charset="0"/>
              </a:rPr>
              <a:t>Streptococcus</a:t>
            </a:r>
            <a:r>
              <a:rPr lang="es-ES" sz="1200" i="1" dirty="0">
                <a:ea typeface="Times New Roman" panose="02020603050405020304" pitchFamily="18" charset="0"/>
                <a:cs typeface="Arial" panose="020B0604020202020204" pitchFamily="34" charset="0"/>
              </a:rPr>
              <a:t> </a:t>
            </a:r>
            <a:r>
              <a:rPr lang="es-ES" sz="1200" i="1" dirty="0" err="1">
                <a:ea typeface="Times New Roman" panose="02020603050405020304" pitchFamily="18" charset="0"/>
                <a:cs typeface="Arial" panose="020B0604020202020204" pitchFamily="34" charset="0"/>
              </a:rPr>
              <a:t>pneumoniae</a:t>
            </a:r>
            <a:r>
              <a:rPr lang="es-ES" sz="1200" i="1" dirty="0">
                <a:ea typeface="Times New Roman" panose="02020603050405020304" pitchFamily="18" charset="0"/>
                <a:cs typeface="Arial" panose="020B0604020202020204" pitchFamily="34" charset="0"/>
              </a:rPr>
              <a:t>, </a:t>
            </a:r>
            <a:r>
              <a:rPr lang="es-ES" sz="1200" i="1" dirty="0" err="1">
                <a:ea typeface="Times New Roman" panose="02020603050405020304" pitchFamily="18" charset="0"/>
                <a:cs typeface="Arial" panose="020B0604020202020204" pitchFamily="34" charset="0"/>
              </a:rPr>
              <a:t>Streptococcus</a:t>
            </a:r>
            <a:r>
              <a:rPr lang="es-ES" sz="1200" i="1" dirty="0">
                <a:ea typeface="Times New Roman" panose="02020603050405020304" pitchFamily="18" charset="0"/>
                <a:cs typeface="Arial" panose="020B0604020202020204" pitchFamily="34" charset="0"/>
              </a:rPr>
              <a:t> </a:t>
            </a:r>
            <a:r>
              <a:rPr lang="es-ES" sz="1200" i="1" dirty="0" err="1">
                <a:ea typeface="Times New Roman" panose="02020603050405020304" pitchFamily="18" charset="0"/>
                <a:cs typeface="Arial" panose="020B0604020202020204" pitchFamily="34" charset="0"/>
              </a:rPr>
              <a:t>pyogenes</a:t>
            </a:r>
            <a:endParaRPr lang="es-ES" sz="1400" dirty="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s-ES" sz="1400" dirty="0">
                <a:ea typeface="Times New Roman" panose="02020603050405020304" pitchFamily="18" charset="0"/>
                <a:cs typeface="Arial" panose="020B0604020202020204" pitchFamily="34" charset="0"/>
              </a:rPr>
              <a:t>Aerobios Gram-negativos</a:t>
            </a:r>
            <a:br>
              <a:rPr lang="es-ES" sz="1400" b="1" dirty="0">
                <a:ea typeface="Times New Roman" panose="02020603050405020304" pitchFamily="18" charset="0"/>
                <a:cs typeface="Arial" panose="020B0604020202020204" pitchFamily="34" charset="0"/>
              </a:rPr>
            </a:br>
            <a:r>
              <a:rPr lang="es-ES" sz="1200" i="1" dirty="0" err="1">
                <a:cs typeface="Arial" panose="020B0604020202020204" pitchFamily="34" charset="0"/>
              </a:rPr>
              <a:t>Bordetella</a:t>
            </a:r>
            <a:r>
              <a:rPr lang="es-ES" sz="1200" i="1" dirty="0">
                <a:cs typeface="Arial" panose="020B0604020202020204" pitchFamily="34" charset="0"/>
              </a:rPr>
              <a:t> </a:t>
            </a:r>
            <a:r>
              <a:rPr lang="es-ES" sz="1200" i="1" dirty="0" err="1">
                <a:cs typeface="Arial" panose="020B0604020202020204" pitchFamily="34" charset="0"/>
              </a:rPr>
              <a:t>pertussis</a:t>
            </a:r>
            <a:r>
              <a:rPr lang="es-ES" sz="1200" i="1" dirty="0">
                <a:cs typeface="Arial" panose="020B0604020202020204" pitchFamily="34" charset="0"/>
              </a:rPr>
              <a:t>, </a:t>
            </a:r>
          </a:p>
          <a:p>
            <a:r>
              <a:rPr lang="es-ES" sz="1200" i="1" dirty="0">
                <a:cs typeface="Arial" panose="020B0604020202020204" pitchFamily="34" charset="0"/>
              </a:rPr>
              <a:t>     </a:t>
            </a:r>
            <a:r>
              <a:rPr lang="es-ES" sz="1200" i="1" dirty="0" err="1">
                <a:cs typeface="Arial" panose="020B0604020202020204" pitchFamily="34" charset="0"/>
              </a:rPr>
              <a:t>Legionella</a:t>
            </a:r>
            <a:r>
              <a:rPr lang="es-ES" sz="1200" i="1" dirty="0">
                <a:cs typeface="Arial" panose="020B0604020202020204" pitchFamily="34" charset="0"/>
              </a:rPr>
              <a:t> </a:t>
            </a:r>
            <a:r>
              <a:rPr lang="es-ES" sz="1200" i="1" dirty="0" err="1">
                <a:cs typeface="Arial" panose="020B0604020202020204" pitchFamily="34" charset="0"/>
              </a:rPr>
              <a:t>spp</a:t>
            </a:r>
            <a:r>
              <a:rPr lang="es-ES" sz="1200" i="1" dirty="0">
                <a:ea typeface="Times New Roman" panose="02020603050405020304" pitchFamily="18"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Otros microorganismos: </a:t>
            </a:r>
            <a:r>
              <a:rPr lang="es-ES" sz="1200" i="1" dirty="0" err="1">
                <a:ea typeface="Times New Roman" panose="02020603050405020304" pitchFamily="18" charset="0"/>
                <a:cs typeface="Arial" panose="020B0604020202020204" pitchFamily="34" charset="0"/>
              </a:rPr>
              <a:t>Mycoplasma</a:t>
            </a:r>
            <a:r>
              <a:rPr lang="es-ES" sz="1200" i="1" dirty="0">
                <a:ea typeface="Times New Roman" panose="02020603050405020304" pitchFamily="18" charset="0"/>
                <a:cs typeface="Arial" panose="020B0604020202020204" pitchFamily="34" charset="0"/>
              </a:rPr>
              <a:t> </a:t>
            </a:r>
            <a:r>
              <a:rPr lang="es-ES" sz="1200" i="1" dirty="0" err="1">
                <a:ea typeface="Times New Roman" panose="02020603050405020304" pitchFamily="18" charset="0"/>
                <a:cs typeface="Arial" panose="020B0604020202020204" pitchFamily="34" charset="0"/>
              </a:rPr>
              <a:t>pneumoniae</a:t>
            </a:r>
            <a:r>
              <a:rPr lang="es-ES" sz="1200" i="1" dirty="0">
                <a:ea typeface="Times New Roman" panose="02020603050405020304" pitchFamily="18" charset="0"/>
                <a:cs typeface="Arial" panose="020B0604020202020204" pitchFamily="34" charset="0"/>
              </a:rPr>
              <a:t>, </a:t>
            </a:r>
            <a:r>
              <a:rPr lang="es-ES" sz="1200" i="1" dirty="0" err="1">
                <a:ea typeface="Times New Roman" panose="02020603050405020304" pitchFamily="18" charset="0"/>
                <a:cs typeface="Arial" panose="020B0604020202020204" pitchFamily="34" charset="0"/>
              </a:rPr>
              <a:t>Campylobacter</a:t>
            </a:r>
            <a:r>
              <a:rPr lang="es-ES" sz="1200" i="1" dirty="0">
                <a:ea typeface="Times New Roman" panose="02020603050405020304" pitchFamily="18" charset="0"/>
                <a:cs typeface="Arial" panose="020B0604020202020204" pitchFamily="34" charset="0"/>
              </a:rPr>
              <a:t> </a:t>
            </a:r>
            <a:r>
              <a:rPr lang="es-ES" sz="1200" i="1" dirty="0" err="1">
                <a:ea typeface="Times New Roman" panose="02020603050405020304" pitchFamily="18" charset="0"/>
                <a:cs typeface="Arial" panose="020B0604020202020204" pitchFamily="34" charset="0"/>
              </a:rPr>
              <a:t>jejuni</a:t>
            </a:r>
            <a:r>
              <a:rPr lang="es-ES" sz="1200" i="1" dirty="0">
                <a:ea typeface="Times New Roman" panose="02020603050405020304" pitchFamily="18" charset="0"/>
                <a:cs typeface="Arial" panose="020B0604020202020204" pitchFamily="34" charset="0"/>
              </a:rPr>
              <a:t>.</a:t>
            </a:r>
            <a:endParaRPr lang="es-ES" sz="1400" i="1" dirty="0">
              <a:ea typeface="Times New Roman" panose="02020603050405020304" pitchFamily="18" charset="0"/>
              <a:cs typeface="Arial" panose="020B0604020202020204" pitchFamily="34" charset="0"/>
            </a:endParaRPr>
          </a:p>
        </p:txBody>
      </p:sp>
      <p:sp>
        <p:nvSpPr>
          <p:cNvPr id="6" name="Rectángulo 5">
            <a:extLst>
              <a:ext uri="{FF2B5EF4-FFF2-40B4-BE49-F238E27FC236}">
                <a16:creationId xmlns:a16="http://schemas.microsoft.com/office/drawing/2014/main" id="{EA6DFF39-02F4-8408-0B6B-B65E6A52E449}"/>
              </a:ext>
            </a:extLst>
          </p:cNvPr>
          <p:cNvSpPr/>
          <p:nvPr/>
        </p:nvSpPr>
        <p:spPr>
          <a:xfrm>
            <a:off x="3447683" y="1198364"/>
            <a:ext cx="2880000" cy="2347268"/>
          </a:xfrm>
          <a:prstGeom prst="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rIns="180000" anchor="ctr" anchorCtr="0">
            <a:noAutofit/>
          </a:bodyPr>
          <a:lstStyle/>
          <a:p>
            <a:pPr marL="177800" lvl="0" indent="-177800" algn="just">
              <a:spcBef>
                <a:spcPts val="1200"/>
              </a:spcBef>
              <a:spcAft>
                <a:spcPts val="60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No es de primera elección para la faringitis y amigdalitis por </a:t>
            </a:r>
            <a:r>
              <a:rPr lang="es-ES" sz="1400" i="1" dirty="0" err="1">
                <a:ea typeface="Times New Roman" panose="02020603050405020304" pitchFamily="18" charset="0"/>
                <a:cs typeface="Arial" panose="020B0604020202020204" pitchFamily="34" charset="0"/>
              </a:rPr>
              <a:t>Streptococcus</a:t>
            </a:r>
            <a:r>
              <a:rPr lang="es-ES" sz="1400" i="1" dirty="0">
                <a:ea typeface="Times New Roman" panose="02020603050405020304" pitchFamily="18" charset="0"/>
                <a:cs typeface="Arial" panose="020B0604020202020204" pitchFamily="34" charset="0"/>
              </a:rPr>
              <a:t> </a:t>
            </a:r>
            <a:r>
              <a:rPr lang="es-ES" sz="1400" i="1" dirty="0" err="1">
                <a:ea typeface="Times New Roman" panose="02020603050405020304" pitchFamily="18" charset="0"/>
                <a:cs typeface="Arial" panose="020B0604020202020204" pitchFamily="34" charset="0"/>
              </a:rPr>
              <a:t>pyogenes</a:t>
            </a:r>
            <a:r>
              <a:rPr lang="es-ES" sz="1400" dirty="0">
                <a:ea typeface="Times New Roman" panose="02020603050405020304" pitchFamily="18" charset="0"/>
                <a:cs typeface="Arial" panose="020B0604020202020204" pitchFamily="34" charset="0"/>
              </a:rPr>
              <a:t>. </a:t>
            </a:r>
          </a:p>
          <a:p>
            <a:pPr marL="177800" lvl="0" indent="-177800" algn="just">
              <a:spcAft>
                <a:spcPts val="60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No es el medicamento de primera elección para el tratamiento de sinusitis y otitis. </a:t>
            </a:r>
          </a:p>
          <a:p>
            <a:pPr marL="177800" lvl="0" indent="-177800" algn="just">
              <a:spcAft>
                <a:spcPts val="600"/>
              </a:spcAft>
              <a:buFont typeface="Arial" panose="020B0604020202020204" pitchFamily="34" charset="0"/>
              <a:buChar char="•"/>
            </a:pPr>
            <a:r>
              <a:rPr lang="es-ES" sz="1400" dirty="0">
                <a:ea typeface="Times New Roman" panose="02020603050405020304" pitchFamily="18" charset="0"/>
                <a:cs typeface="Arial" panose="020B0604020202020204" pitchFamily="34" charset="0"/>
              </a:rPr>
              <a:t>No está indicada para el tratamiento de quemaduras infectadas. </a:t>
            </a:r>
          </a:p>
        </p:txBody>
      </p:sp>
      <p:sp>
        <p:nvSpPr>
          <p:cNvPr id="7" name="Rectángulo 6">
            <a:extLst>
              <a:ext uri="{FF2B5EF4-FFF2-40B4-BE49-F238E27FC236}">
                <a16:creationId xmlns:a16="http://schemas.microsoft.com/office/drawing/2014/main" id="{67889730-52A0-3278-2E30-3BDE9153FF9A}"/>
              </a:ext>
            </a:extLst>
          </p:cNvPr>
          <p:cNvSpPr/>
          <p:nvPr/>
        </p:nvSpPr>
        <p:spPr>
          <a:xfrm>
            <a:off x="6689324" y="1198364"/>
            <a:ext cx="2880000" cy="2347268"/>
          </a:xfrm>
          <a:prstGeom prst="rect">
            <a:avLst/>
          </a:prstGeom>
          <a:ln w="28575">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lIns="180000" rIns="180000" anchor="ctr" anchorCtr="0">
            <a:noAutofit/>
          </a:bodyPr>
          <a:lstStyle/>
          <a:p>
            <a:pPr algn="just"/>
            <a:r>
              <a:rPr lang="es-ES" sz="1400" dirty="0">
                <a:ea typeface="Times New Roman" panose="02020603050405020304" pitchFamily="18" charset="0"/>
              </a:rPr>
              <a:t>Posee una posología muy cómoda: </a:t>
            </a:r>
          </a:p>
          <a:p>
            <a:pPr algn="just"/>
            <a:r>
              <a:rPr lang="es-ES" sz="1400" dirty="0">
                <a:ea typeface="Times New Roman" panose="02020603050405020304" pitchFamily="18" charset="0"/>
              </a:rPr>
              <a:t>1 dosis cada 24 horas durante 3 días (en ocasiones se emplea una pauta similar, pero de 5 días), a diferencia de las pautas clásicas de otros antibióticos, como la amoxicilina, que en general se emplean cada 8 horas durante una semana. </a:t>
            </a:r>
          </a:p>
        </p:txBody>
      </p:sp>
      <p:sp>
        <p:nvSpPr>
          <p:cNvPr id="9" name="CuadroTexto 8">
            <a:extLst>
              <a:ext uri="{FF2B5EF4-FFF2-40B4-BE49-F238E27FC236}">
                <a16:creationId xmlns:a16="http://schemas.microsoft.com/office/drawing/2014/main" id="{A7D3D7FC-9317-A4E1-2459-DB15B39072E1}"/>
              </a:ext>
            </a:extLst>
          </p:cNvPr>
          <p:cNvSpPr txBox="1"/>
          <p:nvPr/>
        </p:nvSpPr>
        <p:spPr>
          <a:xfrm>
            <a:off x="471103" y="470968"/>
            <a:ext cx="2614938" cy="584775"/>
          </a:xfrm>
          <a:prstGeom prst="rect">
            <a:avLst/>
          </a:prstGeom>
          <a:noFill/>
        </p:spPr>
        <p:txBody>
          <a:bodyPr wrap="square">
            <a:spAutoFit/>
          </a:bodyPr>
          <a:lstStyle/>
          <a:p>
            <a:pPr algn="ctr">
              <a:spcAft>
                <a:spcPts val="0"/>
              </a:spcAft>
            </a:pPr>
            <a:r>
              <a:rPr lang="es-ES" sz="1600" b="1" dirty="0">
                <a:solidFill>
                  <a:srgbClr val="7030A0"/>
                </a:solidFill>
                <a:ea typeface="Times New Roman" panose="02020603050405020304" pitchFamily="18" charset="0"/>
              </a:rPr>
              <a:t>Espectro antibacteriano de la azitromicina</a:t>
            </a:r>
            <a:endParaRPr lang="es-ES" sz="1600" dirty="0">
              <a:solidFill>
                <a:srgbClr val="7030A0"/>
              </a:solidFill>
              <a:ea typeface="Times New Roman" panose="02020603050405020304" pitchFamily="18" charset="0"/>
            </a:endParaRPr>
          </a:p>
        </p:txBody>
      </p:sp>
      <p:sp>
        <p:nvSpPr>
          <p:cNvPr id="11" name="CuadroTexto 10">
            <a:extLst>
              <a:ext uri="{FF2B5EF4-FFF2-40B4-BE49-F238E27FC236}">
                <a16:creationId xmlns:a16="http://schemas.microsoft.com/office/drawing/2014/main" id="{D584F4D2-960B-5B9A-562A-008D842F5369}"/>
              </a:ext>
            </a:extLst>
          </p:cNvPr>
          <p:cNvSpPr txBox="1"/>
          <p:nvPr/>
        </p:nvSpPr>
        <p:spPr>
          <a:xfrm>
            <a:off x="3208659" y="225865"/>
            <a:ext cx="3358047" cy="830997"/>
          </a:xfrm>
          <a:prstGeom prst="rect">
            <a:avLst/>
          </a:prstGeom>
          <a:noFill/>
        </p:spPr>
        <p:txBody>
          <a:bodyPr wrap="square">
            <a:spAutoFit/>
          </a:bodyPr>
          <a:lstStyle/>
          <a:p>
            <a:pPr algn="ctr">
              <a:spcAft>
                <a:spcPts val="0"/>
              </a:spcAft>
            </a:pPr>
            <a:r>
              <a:rPr lang="es-ES" sz="1600" b="1" dirty="0">
                <a:solidFill>
                  <a:srgbClr val="E07806"/>
                </a:solidFill>
                <a:ea typeface="Times New Roman" panose="02020603050405020304" pitchFamily="18" charset="0"/>
                <a:cs typeface="Arial" panose="020B0604020202020204" pitchFamily="34" charset="0"/>
              </a:rPr>
              <a:t>Consideraciones antes de prescribir azitromicina en las indicaciones aprobadas en ficha técnica</a:t>
            </a:r>
            <a:endParaRPr lang="es-ES" sz="1600" dirty="0">
              <a:solidFill>
                <a:srgbClr val="E07806"/>
              </a:solidFill>
              <a:ea typeface="Times New Roman" panose="02020603050405020304" pitchFamily="18" charset="0"/>
              <a:cs typeface="Arial" panose="020B0604020202020204" pitchFamily="34" charset="0"/>
            </a:endParaRPr>
          </a:p>
        </p:txBody>
      </p:sp>
      <p:sp>
        <p:nvSpPr>
          <p:cNvPr id="13" name="CuadroTexto 12">
            <a:extLst>
              <a:ext uri="{FF2B5EF4-FFF2-40B4-BE49-F238E27FC236}">
                <a16:creationId xmlns:a16="http://schemas.microsoft.com/office/drawing/2014/main" id="{D9F14A4A-070C-2468-9983-8B5596B42977}"/>
              </a:ext>
            </a:extLst>
          </p:cNvPr>
          <p:cNvSpPr txBox="1"/>
          <p:nvPr/>
        </p:nvSpPr>
        <p:spPr>
          <a:xfrm>
            <a:off x="6689324" y="470278"/>
            <a:ext cx="2880000" cy="584775"/>
          </a:xfrm>
          <a:prstGeom prst="rect">
            <a:avLst/>
          </a:prstGeom>
          <a:noFill/>
        </p:spPr>
        <p:txBody>
          <a:bodyPr wrap="square">
            <a:spAutoFit/>
          </a:bodyPr>
          <a:lstStyle/>
          <a:p>
            <a:pPr algn="ctr">
              <a:spcAft>
                <a:spcPts val="0"/>
              </a:spcAft>
            </a:pPr>
            <a:r>
              <a:rPr lang="es-ES" sz="1600" b="1" dirty="0">
                <a:solidFill>
                  <a:srgbClr val="8094AE"/>
                </a:solidFill>
                <a:ea typeface="Times New Roman" panose="02020603050405020304" pitchFamily="18" charset="0"/>
              </a:rPr>
              <a:t>Qué aporta la </a:t>
            </a:r>
            <a:r>
              <a:rPr lang="es-ES" sz="1600" b="1" dirty="0" err="1">
                <a:solidFill>
                  <a:srgbClr val="8094AE"/>
                </a:solidFill>
                <a:ea typeface="Times New Roman" panose="02020603050405020304" pitchFamily="18" charset="0"/>
              </a:rPr>
              <a:t>azitromizina</a:t>
            </a:r>
            <a:r>
              <a:rPr lang="es-ES" sz="1600" b="1" dirty="0">
                <a:solidFill>
                  <a:srgbClr val="8094AE"/>
                </a:solidFill>
                <a:ea typeface="Times New Roman" panose="02020603050405020304" pitchFamily="18" charset="0"/>
              </a:rPr>
              <a:t> comparada con sus alternativas</a:t>
            </a:r>
          </a:p>
        </p:txBody>
      </p:sp>
      <p:sp>
        <p:nvSpPr>
          <p:cNvPr id="15" name="CuadroTexto 14">
            <a:extLst>
              <a:ext uri="{FF2B5EF4-FFF2-40B4-BE49-F238E27FC236}">
                <a16:creationId xmlns:a16="http://schemas.microsoft.com/office/drawing/2014/main" id="{69B0F46C-3933-695A-1FAA-DF9D7819F0AD}"/>
              </a:ext>
            </a:extLst>
          </p:cNvPr>
          <p:cNvSpPr txBox="1"/>
          <p:nvPr/>
        </p:nvSpPr>
        <p:spPr>
          <a:xfrm>
            <a:off x="442816" y="3819759"/>
            <a:ext cx="9256918" cy="400110"/>
          </a:xfrm>
          <a:prstGeom prst="rect">
            <a:avLst/>
          </a:prstGeom>
          <a:noFill/>
        </p:spPr>
        <p:txBody>
          <a:bodyPr wrap="square">
            <a:spAutoFit/>
          </a:bodyPr>
          <a:lstStyle/>
          <a:p>
            <a:pPr algn="ctr">
              <a:spcAft>
                <a:spcPts val="0"/>
              </a:spcAft>
            </a:pPr>
            <a:r>
              <a:rPr lang="es-ES" sz="2000" b="1" dirty="0">
                <a:solidFill>
                  <a:srgbClr val="006666"/>
                </a:solidFill>
                <a:ea typeface="Times New Roman" panose="02020603050405020304" pitchFamily="18" charset="0"/>
              </a:rPr>
              <a:t>Recomendación PRAN</a:t>
            </a:r>
          </a:p>
        </p:txBody>
      </p:sp>
    </p:spTree>
    <p:extLst>
      <p:ext uri="{BB962C8B-B14F-4D97-AF65-F5344CB8AC3E}">
        <p14:creationId xmlns:p14="http://schemas.microsoft.com/office/powerpoint/2010/main" val="43021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0B1407B9-4A8F-400B-E2C6-9FAB4FC55CF5}"/>
              </a:ext>
            </a:extLst>
          </p:cNvPr>
          <p:cNvGraphicFramePr>
            <a:graphicFrameLocks noGrp="1"/>
          </p:cNvGraphicFramePr>
          <p:nvPr>
            <p:extLst>
              <p:ext uri="{D42A27DB-BD31-4B8C-83A1-F6EECF244321}">
                <p14:modId xmlns:p14="http://schemas.microsoft.com/office/powerpoint/2010/main" val="340125463"/>
              </p:ext>
            </p:extLst>
          </p:nvPr>
        </p:nvGraphicFramePr>
        <p:xfrm>
          <a:off x="345535" y="280464"/>
          <a:ext cx="9214930" cy="6035458"/>
        </p:xfrm>
        <a:graphic>
          <a:graphicData uri="http://schemas.openxmlformats.org/drawingml/2006/table">
            <a:tbl>
              <a:tblPr firstRow="1" bandRow="1">
                <a:effectLst/>
                <a:tableStyleId>{912C8C85-51F0-491E-9774-3900AFEF0FD7}</a:tableStyleId>
              </a:tblPr>
              <a:tblGrid>
                <a:gridCol w="4580120">
                  <a:extLst>
                    <a:ext uri="{9D8B030D-6E8A-4147-A177-3AD203B41FA5}">
                      <a16:colId xmlns:a16="http://schemas.microsoft.com/office/drawing/2014/main" val="3114066921"/>
                    </a:ext>
                  </a:extLst>
                </a:gridCol>
                <a:gridCol w="4634810">
                  <a:extLst>
                    <a:ext uri="{9D8B030D-6E8A-4147-A177-3AD203B41FA5}">
                      <a16:colId xmlns:a16="http://schemas.microsoft.com/office/drawing/2014/main" val="3555589140"/>
                    </a:ext>
                  </a:extLst>
                </a:gridCol>
              </a:tblGrid>
              <a:tr h="569364">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s-ES" sz="1600" b="1" kern="1200" baseline="0" dirty="0">
                          <a:solidFill>
                            <a:schemeClr val="bg1"/>
                          </a:solidFill>
                        </a:rPr>
                        <a:t>¿Cuándo está indicado iniciar</a:t>
                      </a:r>
                      <a:br>
                        <a:rPr lang="es-ES" sz="1600" b="1" kern="1200" baseline="0" dirty="0">
                          <a:solidFill>
                            <a:schemeClr val="bg1"/>
                          </a:solidFill>
                        </a:rPr>
                      </a:br>
                      <a:r>
                        <a:rPr lang="es-ES" sz="1600" b="1" kern="1200" baseline="0" dirty="0">
                          <a:solidFill>
                            <a:schemeClr val="bg1"/>
                          </a:solidFill>
                        </a:rPr>
                        <a:t>tratamiento empírico con azitromicina? </a:t>
                      </a:r>
                      <a:endParaRPr lang="es-ES" sz="1600" b="1" kern="1200" baseline="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3175" cap="flat" cmpd="sng" algn="ctr">
                      <a:solidFill>
                        <a:srgbClr val="006666"/>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rgbClr val="006666">
                        <a:alpha val="69020"/>
                      </a:srgbClr>
                    </a:solidFill>
                  </a:tcPr>
                </a:tc>
                <a:tc>
                  <a:txBody>
                    <a:bodyPr/>
                    <a:lstStyle/>
                    <a:p>
                      <a:pPr marL="0" marR="0" indent="0" algn="ctr" defTabSz="755934" rtl="0" eaLnBrk="1" fontAlgn="auto" latinLnBrk="0" hangingPunct="1">
                        <a:lnSpc>
                          <a:spcPct val="100000"/>
                        </a:lnSpc>
                        <a:spcBef>
                          <a:spcPts val="0"/>
                        </a:spcBef>
                        <a:spcAft>
                          <a:spcPts val="0"/>
                        </a:spcAft>
                        <a:buClrTx/>
                        <a:buSzTx/>
                        <a:buFontTx/>
                        <a:buNone/>
                        <a:tabLst/>
                        <a:defRPr/>
                      </a:pPr>
                      <a:r>
                        <a:rPr lang="es-ES" sz="1600" b="1" kern="1200" baseline="0" dirty="0">
                          <a:solidFill>
                            <a:schemeClr val="bg1"/>
                          </a:solidFill>
                        </a:rPr>
                        <a:t>Dosis recomendada</a:t>
                      </a:r>
                      <a:endParaRPr lang="es-ES" sz="1600" b="1" kern="1200" baseline="0" dirty="0">
                        <a:solidFill>
                          <a:schemeClr val="bg1"/>
                        </a:solidFill>
                        <a:latin typeface="+mn-lt"/>
                        <a:ea typeface="+mn-ea"/>
                        <a:cs typeface="+mn-cs"/>
                      </a:endParaRPr>
                    </a:p>
                  </a:txBody>
                  <a:tcPr anchor="ctr">
                    <a:lnL w="3175" cap="flat" cmpd="sng" algn="ctr">
                      <a:solidFill>
                        <a:srgbClr val="00666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rgbClr val="006666">
                        <a:alpha val="69020"/>
                      </a:srgbClr>
                    </a:solidFill>
                  </a:tcPr>
                </a:tc>
                <a:extLst>
                  <a:ext uri="{0D108BD9-81ED-4DB2-BD59-A6C34878D82A}">
                    <a16:rowId xmlns:a16="http://schemas.microsoft.com/office/drawing/2014/main" val="657209942"/>
                  </a:ext>
                </a:extLst>
              </a:tr>
              <a:tr h="82925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ES" sz="1400" b="1" kern="1200" dirty="0">
                          <a:solidFill>
                            <a:srgbClr val="009999"/>
                          </a:solidFill>
                        </a:rPr>
                        <a:t>Neumonía aguda en la comunidad </a:t>
                      </a:r>
                      <a:r>
                        <a:rPr lang="es-ES" sz="1400" kern="1200" dirty="0">
                          <a:solidFill>
                            <a:schemeClr val="dk1"/>
                          </a:solidFill>
                        </a:rPr>
                        <a:t>con sospecha de gérmenes atípicos: </a:t>
                      </a:r>
                      <a:r>
                        <a:rPr lang="es-ES" sz="1400" i="1" kern="1200" dirty="0" err="1">
                          <a:solidFill>
                            <a:schemeClr val="dk1"/>
                          </a:solidFill>
                        </a:rPr>
                        <a:t>Legionella</a:t>
                      </a:r>
                      <a:r>
                        <a:rPr lang="es-ES" sz="1400" i="1" dirty="0"/>
                        <a:t> </a:t>
                      </a:r>
                      <a:r>
                        <a:rPr lang="es-ES" sz="1400" i="1" dirty="0" err="1"/>
                        <a:t>pneumophila</a:t>
                      </a:r>
                      <a:r>
                        <a:rPr lang="es-ES" sz="1400" i="1" dirty="0"/>
                        <a:t>, Chlamydia </a:t>
                      </a:r>
                      <a:r>
                        <a:rPr lang="es-ES" sz="1400" i="1" dirty="0" err="1"/>
                        <a:t>pneumoniae</a:t>
                      </a:r>
                      <a:r>
                        <a:rPr lang="es-ES" sz="1400" i="1" dirty="0"/>
                        <a:t> </a:t>
                      </a:r>
                      <a:r>
                        <a:rPr lang="es-ES" sz="1400" i="0" dirty="0"/>
                        <a:t>y</a:t>
                      </a:r>
                      <a:r>
                        <a:rPr lang="es-ES" sz="1400" i="1" dirty="0"/>
                        <a:t> </a:t>
                      </a:r>
                      <a:r>
                        <a:rPr lang="es-ES" sz="1400" i="1" dirty="0" err="1"/>
                        <a:t>Mycoplasma</a:t>
                      </a:r>
                      <a:r>
                        <a:rPr lang="es-ES" sz="1400" i="1" dirty="0"/>
                        <a:t> </a:t>
                      </a:r>
                      <a:r>
                        <a:rPr lang="es-ES" sz="1400" i="1" dirty="0" err="1"/>
                        <a:t>pneumoniae</a:t>
                      </a:r>
                      <a:r>
                        <a:rPr lang="es-ES" sz="1400" dirty="0"/>
                        <a:t>). </a:t>
                      </a:r>
                      <a:endParaRPr lang="es-ES" sz="1400" i="1" dirty="0">
                        <a:latin typeface="Arial" panose="020B0604020202020204" pitchFamily="34" charset="0"/>
                        <a:ea typeface="Times New Roman" panose="02020603050405020304" pitchFamily="18" charset="0"/>
                        <a:cs typeface="Arial" panose="020B0604020202020204" pitchFamily="34" charset="0"/>
                      </a:endParaRPr>
                    </a:p>
                  </a:txBody>
                  <a:tcPr marL="108000" marR="252000">
                    <a:lnL w="3175" cap="flat" cmpd="sng" algn="ctr">
                      <a:solidFill>
                        <a:srgbClr val="00666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s-ES" sz="1400" dirty="0"/>
                        <a:t> </a:t>
                      </a:r>
                      <a:r>
                        <a:rPr lang="es-ES" sz="1400" dirty="0">
                          <a:solidFill>
                            <a:srgbClr val="009999"/>
                          </a:solidFill>
                        </a:rPr>
                        <a:t>Azitromicina oral, 500 mg/día, 3 días</a:t>
                      </a:r>
                      <a:endParaRPr lang="es-ES" sz="1400" dirty="0">
                        <a:solidFill>
                          <a:srgbClr val="009999"/>
                        </a:solidFill>
                        <a:latin typeface="Arial" panose="020B0604020202020204" pitchFamily="34" charset="0"/>
                        <a:ea typeface="Times New Roman" panose="02020603050405020304" pitchFamily="18" charset="0"/>
                        <a:cs typeface="Arial" panose="020B0604020202020204" pitchFamily="34" charset="0"/>
                      </a:endParaRPr>
                    </a:p>
                  </a:txBody>
                  <a:tcPr marL="144000" marR="180000">
                    <a:lnL w="3175" cap="flat" cmpd="sng" algn="ctr">
                      <a:noFill/>
                      <a:prstDash val="solid"/>
                      <a:round/>
                      <a:headEnd type="none" w="med" len="med"/>
                      <a:tailEnd type="none" w="med" len="med"/>
                    </a:lnL>
                    <a:lnR w="3175" cap="flat" cmpd="sng" algn="ctr">
                      <a:solidFill>
                        <a:srgbClr val="006666"/>
                      </a:solid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5751307"/>
                  </a:ext>
                </a:extLst>
              </a:tr>
              <a:tr h="1017037">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ES" sz="1400" dirty="0">
                          <a:solidFill>
                            <a:schemeClr val="tx1"/>
                          </a:solidFill>
                        </a:rPr>
                        <a:t>Infecciones respiratorias </a:t>
                      </a:r>
                      <a:r>
                        <a:rPr lang="es-ES" sz="1400" dirty="0"/>
                        <a:t>no graves del tracto superior, que requieren tratamiento antibiótico en </a:t>
                      </a:r>
                      <a:r>
                        <a:rPr lang="es-ES" sz="1400" b="1" dirty="0">
                          <a:solidFill>
                            <a:srgbClr val="009999"/>
                          </a:solidFill>
                        </a:rPr>
                        <a:t>pacientes con reacciones alérgicas inmediatas </a:t>
                      </a:r>
                      <a:r>
                        <a:rPr lang="es-ES" sz="1400" b="1" dirty="0" err="1">
                          <a:solidFill>
                            <a:srgbClr val="009999"/>
                          </a:solidFill>
                        </a:rPr>
                        <a:t>IgE</a:t>
                      </a:r>
                      <a:r>
                        <a:rPr lang="es-ES" sz="1400" b="1" dirty="0">
                          <a:solidFill>
                            <a:srgbClr val="009999"/>
                          </a:solidFill>
                        </a:rPr>
                        <a:t> mediadas a penicilina o amoxicilina</a:t>
                      </a:r>
                      <a:endParaRPr lang="es-ES" sz="1400" b="1" dirty="0">
                        <a:solidFill>
                          <a:srgbClr val="009999"/>
                        </a:solidFill>
                        <a:latin typeface="Arial" panose="020B0604020202020204" pitchFamily="34" charset="0"/>
                        <a:ea typeface="Times New Roman" panose="02020603050405020304" pitchFamily="18" charset="0"/>
                        <a:cs typeface="Arial" panose="020B0604020202020204" pitchFamily="34" charset="0"/>
                      </a:endParaRPr>
                    </a:p>
                  </a:txBody>
                  <a:tcPr marL="108000" marR="252000">
                    <a:lnL w="3175" cap="flat" cmpd="sng" algn="ctr">
                      <a:solidFill>
                        <a:srgbClr val="00666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s-ES" sz="1400" dirty="0"/>
                        <a:t> </a:t>
                      </a:r>
                      <a:r>
                        <a:rPr lang="es-ES" sz="1400" dirty="0" err="1">
                          <a:solidFill>
                            <a:srgbClr val="009999"/>
                          </a:solidFill>
                        </a:rPr>
                        <a:t>Azitromicina</a:t>
                      </a:r>
                      <a:r>
                        <a:rPr lang="es-ES" sz="1400" dirty="0">
                          <a:solidFill>
                            <a:srgbClr val="009999"/>
                          </a:solidFill>
                        </a:rPr>
                        <a:t> oral, 500 mg/día, 3 días</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es-ES" sz="1400" dirty="0">
                        <a:latin typeface="Arial" panose="020B0604020202020204" pitchFamily="34" charset="0"/>
                        <a:ea typeface="Times New Roman" panose="02020603050405020304" pitchFamily="18" charset="0"/>
                        <a:cs typeface="Arial" panose="020B0604020202020204" pitchFamily="34" charset="0"/>
                      </a:endParaRPr>
                    </a:p>
                  </a:txBody>
                  <a:tcPr marL="144000" marR="180000">
                    <a:lnL w="3175" cap="flat" cmpd="sng" algn="ctr">
                      <a:noFill/>
                      <a:prstDash val="solid"/>
                      <a:round/>
                      <a:headEnd type="none" w="med" len="med"/>
                      <a:tailEnd type="none" w="med" len="med"/>
                    </a:lnL>
                    <a:lnR w="3175" cap="flat" cmpd="sng" algn="ctr">
                      <a:solidFill>
                        <a:srgbClr val="006666"/>
                      </a:solid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7922978"/>
                  </a:ext>
                </a:extLst>
              </a:tr>
              <a:tr h="154888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ES" sz="1400" b="1" dirty="0">
                          <a:solidFill>
                            <a:srgbClr val="009999"/>
                          </a:solidFill>
                        </a:rPr>
                        <a:t>Gastroenteritis provocadas por </a:t>
                      </a:r>
                      <a:r>
                        <a:rPr lang="es-ES" sz="1400" b="1" i="1" dirty="0" err="1">
                          <a:solidFill>
                            <a:srgbClr val="009999"/>
                          </a:solidFill>
                        </a:rPr>
                        <a:t>Campylobacter</a:t>
                      </a:r>
                      <a:r>
                        <a:rPr lang="es-ES" sz="1400" b="1" i="1" dirty="0">
                          <a:solidFill>
                            <a:srgbClr val="009999"/>
                          </a:solidFill>
                        </a:rPr>
                        <a:t> </a:t>
                      </a:r>
                      <a:r>
                        <a:rPr lang="es-ES" sz="1400" b="1" i="1" dirty="0" err="1">
                          <a:solidFill>
                            <a:srgbClr val="009999"/>
                          </a:solidFill>
                        </a:rPr>
                        <a:t>jejuni</a:t>
                      </a:r>
                      <a:r>
                        <a:rPr lang="es-ES" sz="1400" dirty="0"/>
                        <a:t>, en el caso de que se valore como necesario el tratamiento antibiótico</a:t>
                      </a:r>
                    </a:p>
                    <a:p>
                      <a:pPr marL="0" marR="0" lvl="0" indent="0" algn="l" defTabSz="755934" rtl="0" eaLnBrk="1" fontAlgn="auto" latinLnBrk="0" hangingPunct="1">
                        <a:lnSpc>
                          <a:spcPct val="100000"/>
                        </a:lnSpc>
                        <a:spcBef>
                          <a:spcPts val="1200"/>
                        </a:spcBef>
                        <a:spcAft>
                          <a:spcPts val="0"/>
                        </a:spcAft>
                        <a:buClrTx/>
                        <a:buSzTx/>
                        <a:buFontTx/>
                        <a:buNone/>
                        <a:tabLst/>
                        <a:defRPr/>
                      </a:pPr>
                      <a:r>
                        <a:rPr lang="es-ES" sz="1400" dirty="0"/>
                        <a:t>y en la </a:t>
                      </a:r>
                      <a:r>
                        <a:rPr lang="es-ES" sz="1400" b="1" dirty="0">
                          <a:solidFill>
                            <a:srgbClr val="009999"/>
                          </a:solidFill>
                        </a:rPr>
                        <a:t>diarrea del viajero cuando se considere indicado </a:t>
                      </a:r>
                      <a:r>
                        <a:rPr lang="es-ES" sz="1400" dirty="0"/>
                        <a:t>el tratamiento (diarreas moderadas o graves disentéricas o febriles en destinos asiáticos). </a:t>
                      </a:r>
                      <a:endParaRPr lang="es-ES" sz="1400" dirty="0">
                        <a:latin typeface="Arial" panose="020B0604020202020204" pitchFamily="34" charset="0"/>
                        <a:ea typeface="Times New Roman" panose="02020603050405020304" pitchFamily="18" charset="0"/>
                        <a:cs typeface="Arial" panose="020B0604020202020204" pitchFamily="34" charset="0"/>
                      </a:endParaRPr>
                    </a:p>
                  </a:txBody>
                  <a:tcPr marL="108000" marR="252000">
                    <a:lnL w="3175" cap="flat" cmpd="sng" algn="ctr">
                      <a:solidFill>
                        <a:srgbClr val="00666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ES" sz="1400" dirty="0"/>
                        <a:t>Sospecha   de </a:t>
                      </a:r>
                      <a:r>
                        <a:rPr lang="es-ES" sz="1400" i="1" dirty="0" err="1"/>
                        <a:t>Campylobacter</a:t>
                      </a:r>
                      <a:r>
                        <a:rPr lang="es-ES" sz="1400" dirty="0"/>
                        <a:t> resistente a fluoroquinolonas: </a:t>
                      </a:r>
                      <a:r>
                        <a:rPr lang="es-ES" sz="1400" dirty="0">
                          <a:solidFill>
                            <a:srgbClr val="009999"/>
                          </a:solidFill>
                        </a:rPr>
                        <a:t>azitromicina oral, 1 g dosis única</a:t>
                      </a:r>
                      <a:r>
                        <a:rPr lang="es-ES" sz="1400" dirty="0"/>
                        <a:t>. </a:t>
                      </a:r>
                    </a:p>
                    <a:p>
                      <a:pPr marL="0" marR="0" lvl="0" indent="0" algn="l" defTabSz="755934" rtl="0" eaLnBrk="1" fontAlgn="auto" latinLnBrk="0" hangingPunct="1">
                        <a:lnSpc>
                          <a:spcPct val="100000"/>
                        </a:lnSpc>
                        <a:spcBef>
                          <a:spcPts val="600"/>
                        </a:spcBef>
                        <a:spcAft>
                          <a:spcPts val="0"/>
                        </a:spcAft>
                        <a:buClrTx/>
                        <a:buSzTx/>
                        <a:buFontTx/>
                        <a:buNone/>
                        <a:tabLst/>
                        <a:defRPr/>
                      </a:pPr>
                      <a:endParaRPr lang="es-ES" sz="1400" dirty="0"/>
                    </a:p>
                    <a:p>
                      <a:pPr marL="0" marR="0" lvl="0" indent="0" algn="l" defTabSz="755934" rtl="0" eaLnBrk="1" fontAlgn="auto" latinLnBrk="0" hangingPunct="1">
                        <a:lnSpc>
                          <a:spcPct val="100000"/>
                        </a:lnSpc>
                        <a:spcBef>
                          <a:spcPts val="600"/>
                        </a:spcBef>
                        <a:spcAft>
                          <a:spcPts val="0"/>
                        </a:spcAft>
                        <a:buClrTx/>
                        <a:buSzTx/>
                        <a:buFontTx/>
                        <a:buNone/>
                        <a:tabLst/>
                        <a:defRPr/>
                      </a:pPr>
                      <a:r>
                        <a:rPr lang="es-ES" sz="1400" dirty="0"/>
                        <a:t>Si diarrea disentérica o febril: </a:t>
                      </a:r>
                      <a:br>
                        <a:rPr lang="es-ES" sz="1400" dirty="0"/>
                      </a:br>
                      <a:r>
                        <a:rPr lang="es-ES" sz="1400" dirty="0">
                          <a:solidFill>
                            <a:srgbClr val="009999"/>
                          </a:solidFill>
                        </a:rPr>
                        <a:t>azitromicina oral, 500 mg/día, 3 días</a:t>
                      </a:r>
                      <a:endParaRPr lang="es-ES" sz="1400" dirty="0">
                        <a:solidFill>
                          <a:srgbClr val="009999"/>
                        </a:solidFill>
                        <a:latin typeface="Arial" panose="020B0604020202020204" pitchFamily="34" charset="0"/>
                        <a:ea typeface="Times New Roman" panose="02020603050405020304" pitchFamily="18" charset="0"/>
                        <a:cs typeface="Arial" panose="020B0604020202020204" pitchFamily="34" charset="0"/>
                      </a:endParaRPr>
                    </a:p>
                  </a:txBody>
                  <a:tcPr marL="144000" marR="180000">
                    <a:lnL w="3175" cap="flat" cmpd="sng" algn="ctr">
                      <a:noFill/>
                      <a:prstDash val="solid"/>
                      <a:round/>
                      <a:headEnd type="none" w="med" len="med"/>
                      <a:tailEnd type="none" w="med" len="med"/>
                    </a:lnL>
                    <a:lnR w="3175" cap="flat" cmpd="sng" algn="ctr">
                      <a:solidFill>
                        <a:srgbClr val="006666"/>
                      </a:solid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8815118"/>
                  </a:ext>
                </a:extLst>
              </a:tr>
              <a:tr h="76511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ES" sz="1400" b="1" dirty="0">
                          <a:solidFill>
                            <a:srgbClr val="009999"/>
                          </a:solidFill>
                        </a:rPr>
                        <a:t>Tosferina</a:t>
                      </a:r>
                      <a:r>
                        <a:rPr lang="es-ES" sz="1400" dirty="0"/>
                        <a:t> como tratamiento </a:t>
                      </a:r>
                      <a:r>
                        <a:rPr lang="es-ES" sz="1400" dirty="0" err="1"/>
                        <a:t>erradicador</a:t>
                      </a:r>
                      <a:endParaRPr lang="es-ES" sz="1400" dirty="0">
                        <a:latin typeface="Arial" panose="020B0604020202020204" pitchFamily="34" charset="0"/>
                        <a:ea typeface="Times New Roman" panose="02020603050405020304" pitchFamily="18" charset="0"/>
                        <a:cs typeface="Arial" panose="020B0604020202020204" pitchFamily="34" charset="0"/>
                      </a:endParaRPr>
                    </a:p>
                  </a:txBody>
                  <a:tcPr marL="108000" marR="252000">
                    <a:lnL w="3175" cap="flat" cmpd="sng" algn="ctr">
                      <a:solidFill>
                        <a:srgbClr val="00666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ES" sz="1400" kern="1200" dirty="0">
                          <a:solidFill>
                            <a:srgbClr val="009999"/>
                          </a:solidFill>
                        </a:rPr>
                        <a:t>Azitromicina 500 mg el primer día</a:t>
                      </a:r>
                      <a:br>
                        <a:rPr lang="es-ES" sz="1400" kern="1200" dirty="0">
                          <a:solidFill>
                            <a:srgbClr val="009999"/>
                          </a:solidFill>
                        </a:rPr>
                      </a:br>
                      <a:r>
                        <a:rPr lang="es-ES" sz="1400" kern="1200" dirty="0">
                          <a:solidFill>
                            <a:srgbClr val="009999"/>
                          </a:solidFill>
                        </a:rPr>
                        <a:t>y 250 mg cada 24 horas del 2º al 5º día o</a:t>
                      </a:r>
                      <a:br>
                        <a:rPr lang="es-ES" sz="1400" kern="1200" dirty="0">
                          <a:solidFill>
                            <a:srgbClr val="009999"/>
                          </a:solidFill>
                        </a:rPr>
                      </a:br>
                      <a:r>
                        <a:rPr lang="es-ES" sz="1400" kern="1200" dirty="0">
                          <a:solidFill>
                            <a:srgbClr val="009999"/>
                          </a:solidFill>
                        </a:rPr>
                        <a:t>500mg /día 3 días</a:t>
                      </a:r>
                    </a:p>
                  </a:txBody>
                  <a:tcPr marL="144000" marR="180000">
                    <a:lnL w="3175" cap="flat" cmpd="sng" algn="ctr">
                      <a:noFill/>
                      <a:prstDash val="solid"/>
                      <a:round/>
                      <a:headEnd type="none" w="med" len="med"/>
                      <a:tailEnd type="none" w="med" len="med"/>
                    </a:lnL>
                    <a:lnR w="3175" cap="flat" cmpd="sng" algn="ctr">
                      <a:solidFill>
                        <a:srgbClr val="006666"/>
                      </a:solid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4638206"/>
                  </a:ext>
                </a:extLst>
              </a:tr>
              <a:tr h="329632">
                <a:tc>
                  <a:txBody>
                    <a:bodyPr/>
                    <a:lstStyle/>
                    <a:p>
                      <a:pPr marL="0" marR="0" lvl="0" indent="0" algn="l" defTabSz="755934" rtl="0" eaLnBrk="1" fontAlgn="auto" latinLnBrk="0" hangingPunct="1">
                        <a:lnSpc>
                          <a:spcPts val="1600"/>
                        </a:lnSpc>
                        <a:spcBef>
                          <a:spcPts val="0"/>
                        </a:spcBef>
                        <a:spcAft>
                          <a:spcPts val="0"/>
                        </a:spcAft>
                        <a:buClrTx/>
                        <a:buSzTx/>
                        <a:buFontTx/>
                        <a:buNone/>
                        <a:tabLst/>
                        <a:defRPr/>
                      </a:pPr>
                      <a:r>
                        <a:rPr lang="es-ES" sz="1400" b="1" dirty="0">
                          <a:solidFill>
                            <a:srgbClr val="009999"/>
                          </a:solidFill>
                        </a:rPr>
                        <a:t>En infecciones de transmisión sexual: </a:t>
                      </a:r>
                    </a:p>
                  </a:txBody>
                  <a:tcPr marL="108000" marR="252000">
                    <a:lnL w="3175" cap="flat" cmpd="sng" algn="ctr">
                      <a:solidFill>
                        <a:srgbClr val="00666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55934" rtl="0" eaLnBrk="1" fontAlgn="auto" latinLnBrk="0" hangingPunct="1">
                        <a:lnSpc>
                          <a:spcPct val="100000"/>
                        </a:lnSpc>
                        <a:spcBef>
                          <a:spcPts val="600"/>
                        </a:spcBef>
                        <a:spcAft>
                          <a:spcPts val="0"/>
                        </a:spcAft>
                        <a:buClrTx/>
                        <a:buSzTx/>
                        <a:buFontTx/>
                        <a:buNone/>
                        <a:tabLst/>
                        <a:defRPr/>
                      </a:pPr>
                      <a:endParaRPr lang="es-ES" sz="1400" kern="1200" baseline="0" dirty="0">
                        <a:solidFill>
                          <a:schemeClr val="dk1"/>
                        </a:solidFill>
                        <a:latin typeface="Arial" panose="020B0604020202020204" pitchFamily="34" charset="0"/>
                        <a:ea typeface="Times New Roman" panose="02020603050405020304" pitchFamily="18" charset="0"/>
                        <a:cs typeface="Arial" panose="020B0604020202020204" pitchFamily="34" charset="0"/>
                      </a:endParaRPr>
                    </a:p>
                  </a:txBody>
                  <a:tcPr marL="144000" marR="180000">
                    <a:lnL w="3175" cap="flat" cmpd="sng" algn="ctr">
                      <a:noFill/>
                      <a:prstDash val="solid"/>
                      <a:round/>
                      <a:headEnd type="none" w="med" len="med"/>
                      <a:tailEnd type="none" w="med" len="med"/>
                    </a:lnL>
                    <a:lnR w="3175" cap="flat" cmpd="sng" algn="ctr">
                      <a:solidFill>
                        <a:srgbClr val="006666"/>
                      </a:solidFill>
                      <a:prstDash val="solid"/>
                      <a:round/>
                      <a:headEnd type="none" w="med" len="med"/>
                      <a:tailEnd type="none" w="med" len="med"/>
                    </a:lnR>
                    <a:lnT w="3175" cap="flat" cmpd="sng" algn="ctr">
                      <a:solidFill>
                        <a:srgbClr val="00666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8086103"/>
                  </a:ext>
                </a:extLst>
              </a:tr>
              <a:tr h="32963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ES" sz="1400" dirty="0"/>
                        <a:t>Gonorrea, chancro blando, granuloma inguinal</a:t>
                      </a:r>
                    </a:p>
                  </a:txBody>
                  <a:tcPr marL="108000" marR="252000">
                    <a:lnL w="3175" cap="flat" cmpd="sng" algn="ctr">
                      <a:solidFill>
                        <a:srgbClr val="006666"/>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1200"/>
                        </a:spcBef>
                        <a:spcAft>
                          <a:spcPts val="0"/>
                        </a:spcAft>
                        <a:buClrTx/>
                        <a:buSzTx/>
                        <a:buFontTx/>
                        <a:buNone/>
                        <a:tabLst/>
                        <a:defRPr/>
                      </a:pPr>
                      <a:r>
                        <a:rPr lang="es-ES" sz="1400" baseline="0" dirty="0">
                          <a:solidFill>
                            <a:srgbClr val="009999"/>
                          </a:solidFill>
                        </a:rPr>
                        <a:t>Azitromicina 1g  dosis única</a:t>
                      </a:r>
                    </a:p>
                  </a:txBody>
                  <a:tcPr marL="144000" marR="180000">
                    <a:lnL w="3175" cap="flat" cmpd="sng" algn="ctr">
                      <a:noFill/>
                      <a:prstDash val="solid"/>
                      <a:round/>
                      <a:headEnd type="none" w="med" len="med"/>
                      <a:tailEnd type="none" w="med" len="med"/>
                    </a:lnL>
                    <a:lnR w="3175" cap="flat" cmpd="sng" algn="ctr">
                      <a:solidFill>
                        <a:srgbClr val="006666"/>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30909"/>
                  </a:ext>
                </a:extLst>
              </a:tr>
              <a:tr h="636789">
                <a:tc>
                  <a:txBody>
                    <a:bodyPr/>
                    <a:lstStyle/>
                    <a:p>
                      <a:pPr marL="0" marR="0" lvl="0" indent="0" algn="l" defTabSz="755934" rtl="0" eaLnBrk="1" fontAlgn="auto" latinLnBrk="0" hangingPunct="1">
                        <a:lnSpc>
                          <a:spcPct val="100000"/>
                        </a:lnSpc>
                        <a:spcBef>
                          <a:spcPts val="1200"/>
                        </a:spcBef>
                        <a:spcAft>
                          <a:spcPts val="0"/>
                        </a:spcAft>
                        <a:buClrTx/>
                        <a:buSzTx/>
                        <a:buFontTx/>
                        <a:buNone/>
                        <a:tabLst/>
                        <a:defRPr/>
                      </a:pPr>
                      <a:r>
                        <a:rPr lang="es-ES" sz="1400" dirty="0"/>
                        <a:t>Uretritis por </a:t>
                      </a:r>
                      <a:r>
                        <a:rPr lang="es-ES" sz="1400" i="1" dirty="0" err="1"/>
                        <a:t>Mycoplasma</a:t>
                      </a:r>
                      <a:r>
                        <a:rPr lang="es-ES" sz="1400" i="1" dirty="0"/>
                        <a:t> </a:t>
                      </a:r>
                      <a:r>
                        <a:rPr lang="es-ES" sz="1400" i="1" dirty="0" err="1"/>
                        <a:t>genitalum</a:t>
                      </a:r>
                      <a:endParaRPr lang="es-ES" sz="1400" i="1" dirty="0">
                        <a:latin typeface="Arial" panose="020B0604020202020204" pitchFamily="34" charset="0"/>
                        <a:ea typeface="Times New Roman" panose="02020603050405020304" pitchFamily="18" charset="0"/>
                        <a:cs typeface="Arial" panose="020B0604020202020204" pitchFamily="34" charset="0"/>
                      </a:endParaRPr>
                    </a:p>
                  </a:txBody>
                  <a:tcPr marL="108000" marR="252000">
                    <a:lnL w="3175" cap="flat" cmpd="sng" algn="ctr">
                      <a:solidFill>
                        <a:srgbClr val="006666"/>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55934" rtl="0" eaLnBrk="1" fontAlgn="auto" latinLnBrk="0" hangingPunct="1">
                        <a:lnSpc>
                          <a:spcPct val="100000"/>
                        </a:lnSpc>
                        <a:spcBef>
                          <a:spcPts val="1200"/>
                        </a:spcBef>
                        <a:spcAft>
                          <a:spcPts val="0"/>
                        </a:spcAft>
                        <a:buClrTx/>
                        <a:buSzTx/>
                        <a:buFontTx/>
                        <a:buNone/>
                        <a:tabLst/>
                        <a:defRPr/>
                      </a:pPr>
                      <a:r>
                        <a:rPr lang="es-ES" sz="1400" kern="1200" baseline="0" dirty="0">
                          <a:solidFill>
                            <a:srgbClr val="009999"/>
                          </a:solidFill>
                        </a:rPr>
                        <a:t>Azitromicina  500 mg el día 1 </a:t>
                      </a:r>
                      <a:br>
                        <a:rPr lang="es-ES" sz="1400" kern="1200" baseline="0" dirty="0">
                          <a:solidFill>
                            <a:srgbClr val="009999"/>
                          </a:solidFill>
                        </a:rPr>
                      </a:br>
                      <a:r>
                        <a:rPr lang="es-ES" sz="1400" kern="1200" baseline="0" dirty="0">
                          <a:solidFill>
                            <a:srgbClr val="009999"/>
                          </a:solidFill>
                        </a:rPr>
                        <a:t>y 250 mg del 2º al 5º día</a:t>
                      </a:r>
                      <a:endParaRPr lang="es-ES" sz="1400" kern="1200" baseline="0" dirty="0">
                        <a:solidFill>
                          <a:srgbClr val="009999"/>
                        </a:solidFill>
                        <a:latin typeface="Arial" panose="020B0604020202020204" pitchFamily="34" charset="0"/>
                        <a:ea typeface="Times New Roman" panose="02020603050405020304" pitchFamily="18" charset="0"/>
                        <a:cs typeface="Arial" panose="020B0604020202020204" pitchFamily="34" charset="0"/>
                      </a:endParaRPr>
                    </a:p>
                  </a:txBody>
                  <a:tcPr marL="144000" marR="180000">
                    <a:lnL w="3175" cap="flat" cmpd="sng" algn="ctr">
                      <a:noFill/>
                      <a:prstDash val="solid"/>
                      <a:round/>
                      <a:headEnd type="none" w="med" len="med"/>
                      <a:tailEnd type="none" w="med" len="med"/>
                    </a:lnL>
                    <a:lnR w="3175" cap="flat" cmpd="sng" algn="ctr">
                      <a:solidFill>
                        <a:srgbClr val="006666"/>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66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383708"/>
                  </a:ext>
                </a:extLst>
              </a:tr>
            </a:tbl>
          </a:graphicData>
        </a:graphic>
      </p:graphicFrame>
    </p:spTree>
    <p:extLst>
      <p:ext uri="{BB962C8B-B14F-4D97-AF65-F5344CB8AC3E}">
        <p14:creationId xmlns:p14="http://schemas.microsoft.com/office/powerpoint/2010/main" val="385868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8B6090A-7250-50CB-2D1C-0B94DCD701AE}"/>
              </a:ext>
            </a:extLst>
          </p:cNvPr>
          <p:cNvSpPr/>
          <p:nvPr/>
        </p:nvSpPr>
        <p:spPr>
          <a:xfrm>
            <a:off x="600831" y="1171975"/>
            <a:ext cx="8821783" cy="4939814"/>
          </a:xfrm>
          <a:prstGeom prst="rect">
            <a:avLst/>
          </a:prstGeom>
          <a:solidFill>
            <a:srgbClr val="FFFFCC"/>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444500" algn="just">
              <a:spcBef>
                <a:spcPts val="1200"/>
              </a:spcBef>
              <a:spcAft>
                <a:spcPts val="0"/>
              </a:spcAft>
            </a:pPr>
            <a:r>
              <a:rPr lang="es-ES" sz="20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Reacciones adversas</a:t>
            </a:r>
          </a:p>
          <a:p>
            <a:pPr algn="just">
              <a:spcBef>
                <a:spcPts val="1200"/>
              </a:spcBef>
              <a:spcAft>
                <a:spcPts val="600"/>
              </a:spcAft>
            </a:pPr>
            <a:r>
              <a:rPr lang="es-ES" sz="1600" dirty="0">
                <a:latin typeface="Calibri" panose="020F0502020204030204" pitchFamily="34" charset="0"/>
                <a:ea typeface="Times New Roman" panose="02020603050405020304" pitchFamily="18" charset="0"/>
                <a:cs typeface="Calibri" panose="020F0502020204030204" pitchFamily="34" charset="0"/>
              </a:rPr>
              <a:t>La mayoría de los efectos secundarios son de </a:t>
            </a:r>
            <a:r>
              <a:rPr lang="es-ES" sz="1600" b="1" dirty="0">
                <a:latin typeface="Calibri" panose="020F0502020204030204" pitchFamily="34" charset="0"/>
                <a:ea typeface="Times New Roman" panose="02020603050405020304" pitchFamily="18" charset="0"/>
                <a:cs typeface="Calibri" panose="020F0502020204030204" pitchFamily="34" charset="0"/>
              </a:rPr>
              <a:t>tipo gastrointestinal</a:t>
            </a:r>
            <a:r>
              <a:rPr lang="es-ES" sz="1600" dirty="0">
                <a:latin typeface="Calibri" panose="020F0502020204030204" pitchFamily="34" charset="0"/>
                <a:ea typeface="Times New Roman" panose="02020603050405020304" pitchFamily="18" charset="0"/>
                <a:cs typeface="Calibri" panose="020F0502020204030204" pitchFamily="34" charset="0"/>
              </a:rPr>
              <a:t>, aunque la incidencia es baja. Se ha asociado diarrea por </a:t>
            </a:r>
            <a:r>
              <a:rPr lang="es-ES" sz="1600" i="1" dirty="0">
                <a:latin typeface="Calibri" panose="020F0502020204030204" pitchFamily="34" charset="0"/>
                <a:ea typeface="Times New Roman" panose="02020603050405020304" pitchFamily="18" charset="0"/>
                <a:cs typeface="Calibri" panose="020F0502020204030204" pitchFamily="34" charset="0"/>
              </a:rPr>
              <a:t>C. difficile </a:t>
            </a:r>
            <a:r>
              <a:rPr lang="es-ES" sz="1600" dirty="0">
                <a:latin typeface="Calibri" panose="020F0502020204030204" pitchFamily="34" charset="0"/>
                <a:ea typeface="Times New Roman" panose="02020603050405020304" pitchFamily="18" charset="0"/>
                <a:cs typeface="Calibri" panose="020F0502020204030204" pitchFamily="34" charset="0"/>
              </a:rPr>
              <a:t>y hepatotoxicidad.</a:t>
            </a:r>
          </a:p>
          <a:p>
            <a:pPr algn="just">
              <a:spcBef>
                <a:spcPts val="1200"/>
              </a:spcBef>
              <a:spcAft>
                <a:spcPts val="600"/>
              </a:spcAft>
            </a:pPr>
            <a:r>
              <a:rPr lang="es-ES" sz="1600" dirty="0">
                <a:latin typeface="Calibri" panose="020F0502020204030204" pitchFamily="34" charset="0"/>
                <a:ea typeface="Times New Roman" panose="02020603050405020304" pitchFamily="18" charset="0"/>
                <a:cs typeface="Calibri" panose="020F0502020204030204" pitchFamily="34" charset="0"/>
              </a:rPr>
              <a:t>Durante el tratamiento con macrólidos, incluyendo azitromicina, se ha observado una </a:t>
            </a:r>
            <a:r>
              <a:rPr lang="es-ES" sz="1600" b="1" dirty="0">
                <a:latin typeface="Calibri" panose="020F0502020204030204" pitchFamily="34" charset="0"/>
                <a:ea typeface="Times New Roman" panose="02020603050405020304" pitchFamily="18" charset="0"/>
                <a:cs typeface="Calibri" panose="020F0502020204030204" pitchFamily="34" charset="0"/>
              </a:rPr>
              <a:t>prolongación de la repolarización cardiaca y del intervalo QT, </a:t>
            </a:r>
            <a:r>
              <a:rPr lang="es-ES" sz="1600" dirty="0">
                <a:latin typeface="Calibri" panose="020F0502020204030204" pitchFamily="34" charset="0"/>
                <a:ea typeface="Times New Roman" panose="02020603050405020304" pitchFamily="18" charset="0"/>
                <a:cs typeface="Calibri" panose="020F0502020204030204" pitchFamily="34" charset="0"/>
              </a:rPr>
              <a:t>aumentando el riesgo de desarrollar una arritmia cardiaca y </a:t>
            </a:r>
            <a:r>
              <a:rPr lang="es-ES" sz="1600" dirty="0" err="1">
                <a:latin typeface="Calibri" panose="020F0502020204030204" pitchFamily="34" charset="0"/>
                <a:ea typeface="Times New Roman" panose="02020603050405020304" pitchFamily="18" charset="0"/>
                <a:cs typeface="Calibri" panose="020F0502020204030204" pitchFamily="34" charset="0"/>
              </a:rPr>
              <a:t>torsade</a:t>
            </a:r>
            <a:r>
              <a:rPr lang="es-ES" sz="1600" dirty="0">
                <a:latin typeface="Calibri" panose="020F0502020204030204" pitchFamily="34" charset="0"/>
                <a:ea typeface="Times New Roman" panose="02020603050405020304" pitchFamily="18" charset="0"/>
                <a:cs typeface="Calibri" panose="020F0502020204030204" pitchFamily="34" charset="0"/>
              </a:rPr>
              <a:t> de </a:t>
            </a:r>
            <a:r>
              <a:rPr lang="es-ES" sz="1600" dirty="0" err="1">
                <a:latin typeface="Calibri" panose="020F0502020204030204" pitchFamily="34" charset="0"/>
                <a:ea typeface="Times New Roman" panose="02020603050405020304" pitchFamily="18" charset="0"/>
                <a:cs typeface="Calibri" panose="020F0502020204030204" pitchFamily="34" charset="0"/>
              </a:rPr>
              <a:t>pointes</a:t>
            </a:r>
            <a:r>
              <a:rPr lang="es-ES" sz="1600" dirty="0">
                <a:latin typeface="Calibri" panose="020F0502020204030204" pitchFamily="34" charset="0"/>
                <a:ea typeface="Times New Roman" panose="02020603050405020304" pitchFamily="18" charset="0"/>
                <a:cs typeface="Calibri" panose="020F0502020204030204" pitchFamily="34" charset="0"/>
              </a:rPr>
              <a:t>. La </a:t>
            </a:r>
            <a:r>
              <a:rPr lang="es-ES" sz="1600" b="1" dirty="0">
                <a:latin typeface="Calibri" panose="020F0502020204030204" pitchFamily="34" charset="0"/>
                <a:ea typeface="Times New Roman" panose="02020603050405020304" pitchFamily="18" charset="0"/>
                <a:cs typeface="Calibri" panose="020F0502020204030204" pitchFamily="34" charset="0"/>
              </a:rPr>
              <a:t>FDA advierte </a:t>
            </a:r>
            <a:r>
              <a:rPr lang="es-ES" sz="1600" dirty="0">
                <a:latin typeface="Calibri" panose="020F0502020204030204" pitchFamily="34" charset="0"/>
                <a:ea typeface="Times New Roman" panose="02020603050405020304" pitchFamily="18" charset="0"/>
                <a:cs typeface="Calibri" panose="020F0502020204030204" pitchFamily="34" charset="0"/>
              </a:rPr>
              <a:t>que azitromicina puede ocasionar irregularidades en el ritmo cardíaco potencialmente fatales. Los macrólidos deben ser usados con precaución en pacientes con factores de riesgo conocidos, como prolongación del intervalo QT, niveles sanguíneos bajos de potasio o magnesio, un ritmo cardíaco más lento de lo normal o el uso concomitante de medicamentos antiarrítmicos.</a:t>
            </a:r>
          </a:p>
          <a:p>
            <a:pPr algn="just">
              <a:spcBef>
                <a:spcPts val="1200"/>
              </a:spcBef>
              <a:spcAft>
                <a:spcPts val="600"/>
              </a:spcAft>
            </a:pPr>
            <a:r>
              <a:rPr lang="es-ES" sz="1600" dirty="0">
                <a:latin typeface="Calibri" panose="020F0502020204030204" pitchFamily="34" charset="0"/>
                <a:ea typeface="Times New Roman" panose="02020603050405020304" pitchFamily="18" charset="0"/>
                <a:cs typeface="Calibri" panose="020F0502020204030204" pitchFamily="34" charset="0"/>
              </a:rPr>
              <a:t>Antes de plantearse iniciar el tratamiento con macrólidos, se recomienda valorar el riesgo cardiovascular de cada paciente y tener en cuenta las posibles contraindicaciones, debiendo evitarse en pacientes que reciben antiarrítmicos, con prolongación del intervalo QT, con enfermedad hepática y en los que se han aislado microbacterias. </a:t>
            </a:r>
          </a:p>
          <a:p>
            <a:pPr algn="just">
              <a:spcBef>
                <a:spcPts val="1200"/>
              </a:spcBef>
              <a:spcAft>
                <a:spcPts val="600"/>
              </a:spcAft>
            </a:pPr>
            <a:r>
              <a:rPr lang="es-ES" sz="1600" dirty="0">
                <a:latin typeface="Calibri" panose="020F0502020204030204" pitchFamily="34" charset="0"/>
                <a:cs typeface="Calibri" panose="020F0502020204030204" pitchFamily="34" charset="0"/>
              </a:rPr>
              <a:t>En un estudio observacional se identificó una posible asociación de uso macrólidos orales con la pérdida auditiva neurosensorial en niños, adolescentes y adultos jóvenes.</a:t>
            </a:r>
            <a:r>
              <a:rPr lang="es-ES" sz="1600" dirty="0">
                <a:latin typeface="Calibri" panose="020F0502020204030204" pitchFamily="34" charset="0"/>
                <a:ea typeface="Times New Roman" panose="02020603050405020304" pitchFamily="18" charset="0"/>
                <a:cs typeface="Calibri" panose="020F0502020204030204" pitchFamily="34" charset="0"/>
              </a:rPr>
              <a:t> </a:t>
            </a:r>
            <a:endParaRPr lang="es-ES" sz="1600" dirty="0">
              <a:latin typeface="Calibri" panose="020F0502020204030204" pitchFamily="34" charset="0"/>
              <a:cs typeface="Calibri" panose="020F0502020204030204" pitchFamily="34" charset="0"/>
            </a:endParaRPr>
          </a:p>
        </p:txBody>
      </p:sp>
      <p:pic>
        <p:nvPicPr>
          <p:cNvPr id="5" name="Imagen 4" descr="Icono&#10;&#10;Descripción generada automáticamente">
            <a:extLst>
              <a:ext uri="{FF2B5EF4-FFF2-40B4-BE49-F238E27FC236}">
                <a16:creationId xmlns:a16="http://schemas.microsoft.com/office/drawing/2014/main" id="{974ED453-0B40-EC88-864B-51D61B4703AE}"/>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390924">
            <a:off x="164296" y="128725"/>
            <a:ext cx="1211256" cy="1169042"/>
          </a:xfrm>
          <a:prstGeom prst="rect">
            <a:avLst/>
          </a:prstGeom>
        </p:spPr>
      </p:pic>
    </p:spTree>
    <p:extLst>
      <p:ext uri="{BB962C8B-B14F-4D97-AF65-F5344CB8AC3E}">
        <p14:creationId xmlns:p14="http://schemas.microsoft.com/office/powerpoint/2010/main" val="291650628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755FDA6-87ED-BC3D-1AAB-241DF906C66D}"/>
              </a:ext>
            </a:extLst>
          </p:cNvPr>
          <p:cNvSpPr txBox="1"/>
          <p:nvPr/>
        </p:nvSpPr>
        <p:spPr>
          <a:xfrm>
            <a:off x="108857" y="725122"/>
            <a:ext cx="3060000" cy="3477875"/>
          </a:xfrm>
          <a:prstGeom prst="rect">
            <a:avLst/>
          </a:prstGeom>
          <a:noFill/>
          <a:ln>
            <a:solidFill>
              <a:srgbClr val="E07806"/>
            </a:solidFill>
          </a:ln>
        </p:spPr>
        <p:txBody>
          <a:bodyPr wrap="square" rtlCol="0">
            <a:spAutoFit/>
          </a:bodyPr>
          <a:lstStyle/>
          <a:p>
            <a:pPr algn="ctr" defTabSz="914400"/>
            <a:r>
              <a:rPr lang="es-ES" sz="1600" b="1" dirty="0">
                <a:solidFill>
                  <a:srgbClr val="FF0000"/>
                </a:solidFill>
                <a:ea typeface="Times New Roman" panose="02020603050405020304" pitchFamily="18" charset="0"/>
                <a:cs typeface="Arial" panose="020B0604020202020204" pitchFamily="34" charset="0"/>
              </a:rPr>
              <a:t> </a:t>
            </a:r>
            <a:r>
              <a:rPr lang="es-ES" sz="1600" b="1" dirty="0">
                <a:solidFill>
                  <a:srgbClr val="E07806"/>
                </a:solidFill>
                <a:ea typeface="Times New Roman" panose="02020603050405020304" pitchFamily="18" charset="0"/>
                <a:cs typeface="Arial" panose="020B0604020202020204" pitchFamily="34" charset="0"/>
              </a:rPr>
              <a:t>Bronquiectasias</a:t>
            </a:r>
          </a:p>
          <a:p>
            <a:pPr marL="182563" indent="-182563" defTabSz="914400">
              <a:spcBef>
                <a:spcPts val="600"/>
              </a:spcBef>
              <a:spcAft>
                <a:spcPts val="600"/>
              </a:spcAft>
              <a:buFont typeface="Arial" panose="020B0604020202020204" pitchFamily="34" charset="0"/>
              <a:buChar char="•"/>
            </a:pPr>
            <a:r>
              <a:rPr lang="es-ES" sz="1350" dirty="0">
                <a:solidFill>
                  <a:prstClr val="black"/>
                </a:solidFill>
                <a:cs typeface="Arial" panose="020B0604020202020204" pitchFamily="34" charset="0"/>
              </a:rPr>
              <a:t>No se recomienda el uso generalizado de profilaxis antibiótica en  pacientes con bronquiectasias.</a:t>
            </a:r>
          </a:p>
          <a:p>
            <a:pPr marL="182563" indent="-182563" defTabSz="914400">
              <a:spcAft>
                <a:spcPts val="600"/>
              </a:spcAft>
              <a:buFont typeface="Arial" panose="020B0604020202020204" pitchFamily="34" charset="0"/>
              <a:buChar char="•"/>
            </a:pPr>
            <a:r>
              <a:rPr lang="es-ES" sz="1350" dirty="0">
                <a:solidFill>
                  <a:prstClr val="black"/>
                </a:solidFill>
                <a:cs typeface="Arial" panose="020B0604020202020204" pitchFamily="34" charset="0"/>
              </a:rPr>
              <a:t>El uso prolongado de macrólidos se asocia a un aumento del riesgo de resistencias y efectos adversos que podrían ser eventualmente graves o incluso mortales.</a:t>
            </a:r>
          </a:p>
          <a:p>
            <a:pPr marL="182563" indent="-182563" defTabSz="914400">
              <a:spcAft>
                <a:spcPts val="600"/>
              </a:spcAft>
              <a:buFont typeface="Arial" panose="020B0604020202020204" pitchFamily="34" charset="0"/>
              <a:buChar char="•"/>
            </a:pPr>
            <a:r>
              <a:rPr lang="es-ES" sz="1350" dirty="0">
                <a:solidFill>
                  <a:prstClr val="black"/>
                </a:solidFill>
                <a:cs typeface="Arial" panose="020B0604020202020204" pitchFamily="34" charset="0"/>
              </a:rPr>
              <a:t>Su administración requiere una valoración previa del riesgo cardiovascular y de las contraindicaciones, así como un seguimiento clínico, analítico y microbiológico especializados. </a:t>
            </a:r>
          </a:p>
        </p:txBody>
      </p:sp>
      <p:sp>
        <p:nvSpPr>
          <p:cNvPr id="6" name="CuadroTexto 5">
            <a:extLst>
              <a:ext uri="{FF2B5EF4-FFF2-40B4-BE49-F238E27FC236}">
                <a16:creationId xmlns:a16="http://schemas.microsoft.com/office/drawing/2014/main" id="{009B51BF-201A-7CBF-89B3-00B6F70B302D}"/>
              </a:ext>
            </a:extLst>
          </p:cNvPr>
          <p:cNvSpPr txBox="1"/>
          <p:nvPr/>
        </p:nvSpPr>
        <p:spPr>
          <a:xfrm>
            <a:off x="3329283" y="725123"/>
            <a:ext cx="3060000" cy="5624579"/>
          </a:xfrm>
          <a:prstGeom prst="rect">
            <a:avLst/>
          </a:prstGeom>
          <a:solidFill>
            <a:schemeClr val="bg1"/>
          </a:solidFill>
          <a:ln>
            <a:solidFill>
              <a:srgbClr val="E07806"/>
            </a:solidFill>
          </a:ln>
        </p:spPr>
        <p:txBody>
          <a:bodyPr wrap="square">
            <a:noAutofit/>
          </a:bodyPr>
          <a:lstStyle/>
          <a:p>
            <a:pPr algn="ctr" defTabSz="914400">
              <a:spcBef>
                <a:spcPts val="600"/>
              </a:spcBef>
            </a:pPr>
            <a:r>
              <a:rPr lang="es-ES" sz="1600" b="1" dirty="0">
                <a:solidFill>
                  <a:srgbClr val="E07806"/>
                </a:solidFill>
                <a:ea typeface="Times New Roman" panose="02020603050405020304" pitchFamily="18" charset="0"/>
                <a:cs typeface="Arial" panose="020B0604020202020204" pitchFamily="34" charset="0"/>
              </a:rPr>
              <a:t>PROFILAXIS antibiótica en EPOC</a:t>
            </a:r>
          </a:p>
          <a:p>
            <a:pPr marL="182563" indent="-182563" algn="just" defTabSz="914400">
              <a:spcBef>
                <a:spcPts val="600"/>
              </a:spcBef>
              <a:buFont typeface="Arial" panose="020B0604020202020204" pitchFamily="34" charset="0"/>
              <a:buChar char="•"/>
            </a:pPr>
            <a:r>
              <a:rPr lang="es-ES" sz="1350" dirty="0">
                <a:solidFill>
                  <a:prstClr val="black"/>
                </a:solidFill>
                <a:ea typeface="Times New Roman" panose="02020603050405020304" pitchFamily="18" charset="0"/>
                <a:cs typeface="Arial" panose="020B0604020202020204" pitchFamily="34" charset="0"/>
              </a:rPr>
              <a:t>La antibioterapia prolongada no está justificada.</a:t>
            </a:r>
          </a:p>
          <a:p>
            <a:pPr marL="182563" indent="-182563" algn="just" defTabSz="914400">
              <a:spcBef>
                <a:spcPts val="600"/>
              </a:spcBef>
              <a:buFont typeface="Arial" panose="020B0604020202020204" pitchFamily="34" charset="0"/>
              <a:buChar char="•"/>
            </a:pPr>
            <a:r>
              <a:rPr lang="es-ES" sz="1350" dirty="0">
                <a:solidFill>
                  <a:prstClr val="black"/>
                </a:solidFill>
                <a:ea typeface="Times New Roman" panose="02020603050405020304" pitchFamily="18" charset="0"/>
                <a:cs typeface="Arial" panose="020B0604020202020204" pitchFamily="34" charset="0"/>
              </a:rPr>
              <a:t>La prevención de las exacerbaciones se realiza con broncodilatadores y, en ocasiones, corticoides.</a:t>
            </a:r>
          </a:p>
          <a:p>
            <a:pPr marL="182563" indent="-182563" algn="just" defTabSz="914400">
              <a:spcBef>
                <a:spcPts val="600"/>
              </a:spcBef>
              <a:buFont typeface="Arial" panose="020B0604020202020204" pitchFamily="34" charset="0"/>
              <a:buChar char="•"/>
            </a:pPr>
            <a:r>
              <a:rPr lang="es-ES" sz="1350" dirty="0">
                <a:solidFill>
                  <a:prstClr val="black"/>
                </a:solidFill>
                <a:ea typeface="Times New Roman" panose="02020603050405020304" pitchFamily="18" charset="0"/>
                <a:cs typeface="Arial" panose="020B0604020202020204" pitchFamily="34" charset="0"/>
              </a:rPr>
              <a:t>Azitromicina se reserva para el tratamiento de las exacerbaciones durante no más de 5 días.</a:t>
            </a:r>
          </a:p>
          <a:p>
            <a:pPr marL="182563" indent="-182563" defTabSz="914400">
              <a:spcBef>
                <a:spcPts val="600"/>
              </a:spcBef>
              <a:buFont typeface="Arial" panose="020B0604020202020204" pitchFamily="34" charset="0"/>
              <a:buChar char="•"/>
            </a:pPr>
            <a:r>
              <a:rPr lang="es-ES" sz="1350" dirty="0">
                <a:solidFill>
                  <a:prstClr val="black"/>
                </a:solidFill>
                <a:ea typeface="Times New Roman" panose="02020603050405020304" pitchFamily="18" charset="0"/>
                <a:cs typeface="Arial" panose="020B0604020202020204" pitchFamily="34" charset="0"/>
              </a:rPr>
              <a:t>La guía de la </a:t>
            </a:r>
            <a:r>
              <a:rPr lang="es-ES" sz="1350" dirty="0" err="1">
                <a:solidFill>
                  <a:prstClr val="black"/>
                </a:solidFill>
                <a:ea typeface="Times New Roman" panose="02020603050405020304" pitchFamily="18" charset="0"/>
                <a:cs typeface="Arial" panose="020B0604020202020204" pitchFamily="34" charset="0"/>
              </a:rPr>
              <a:t>GesEPOC</a:t>
            </a:r>
            <a:r>
              <a:rPr lang="es-ES" sz="1350" dirty="0">
                <a:solidFill>
                  <a:prstClr val="black"/>
                </a:solidFill>
                <a:ea typeface="Times New Roman" panose="02020603050405020304" pitchFamily="18" charset="0"/>
                <a:cs typeface="Arial" panose="020B0604020202020204" pitchFamily="34" charset="0"/>
              </a:rPr>
              <a:t> limita su uso a pacientes de alto riesgo, con fenotipo “</a:t>
            </a:r>
            <a:r>
              <a:rPr lang="es-ES" sz="1350" dirty="0" err="1">
                <a:solidFill>
                  <a:prstClr val="black"/>
                </a:solidFill>
                <a:ea typeface="Times New Roman" panose="02020603050405020304" pitchFamily="18" charset="0"/>
                <a:cs typeface="Arial" panose="020B0604020202020204" pitchFamily="34" charset="0"/>
              </a:rPr>
              <a:t>agudizador</a:t>
            </a:r>
            <a:r>
              <a:rPr lang="es-ES" sz="1350" dirty="0">
                <a:solidFill>
                  <a:prstClr val="black"/>
                </a:solidFill>
                <a:ea typeface="Times New Roman" panose="02020603050405020304" pitchFamily="18" charset="0"/>
                <a:cs typeface="Arial" panose="020B0604020202020204" pitchFamily="34" charset="0"/>
              </a:rPr>
              <a:t>”, con al menos 3 exacerbaciones en el año previo a pesar de seguir un tratamiento estándar. </a:t>
            </a:r>
          </a:p>
          <a:p>
            <a:pPr marL="182563" indent="-182563" algn="just" defTabSz="914400">
              <a:spcBef>
                <a:spcPts val="600"/>
              </a:spcBef>
              <a:buFont typeface="Arial" panose="020B0604020202020204" pitchFamily="34" charset="0"/>
              <a:buChar char="•"/>
            </a:pPr>
            <a:r>
              <a:rPr lang="es-ES" sz="1350" dirty="0">
                <a:solidFill>
                  <a:prstClr val="black"/>
                </a:solidFill>
                <a:ea typeface="Times New Roman" panose="02020603050405020304" pitchFamily="18" charset="0"/>
                <a:cs typeface="Arial" panose="020B0604020202020204" pitchFamily="34" charset="0"/>
              </a:rPr>
              <a:t>La Guía PRAN no recomienda el uso de profilaxis antibiótica para prevenir las exacerbaciones en pacientes con EPOC estable.</a:t>
            </a:r>
          </a:p>
          <a:p>
            <a:pPr marL="182563" indent="-182563" algn="just" defTabSz="914400">
              <a:spcBef>
                <a:spcPts val="600"/>
              </a:spcBef>
              <a:buFont typeface="Arial" panose="020B0604020202020204" pitchFamily="34" charset="0"/>
              <a:buChar char="•"/>
            </a:pPr>
            <a:r>
              <a:rPr lang="es-ES" sz="1350" dirty="0">
                <a:solidFill>
                  <a:prstClr val="black"/>
                </a:solidFill>
                <a:ea typeface="Times New Roman" panose="02020603050405020304" pitchFamily="18" charset="0"/>
                <a:cs typeface="Arial" panose="020B0604020202020204" pitchFamily="34" charset="0"/>
              </a:rPr>
              <a:t>Se recomienda realizar cultivos periódicos de esputo para detectar la aparición de cepas resistentes a la azitromicina.</a:t>
            </a:r>
          </a:p>
        </p:txBody>
      </p:sp>
      <p:sp>
        <p:nvSpPr>
          <p:cNvPr id="8" name="CuadroTexto 7">
            <a:extLst>
              <a:ext uri="{FF2B5EF4-FFF2-40B4-BE49-F238E27FC236}">
                <a16:creationId xmlns:a16="http://schemas.microsoft.com/office/drawing/2014/main" id="{46F37210-DE07-5C5A-3CAF-44838B9BD40D}"/>
              </a:ext>
            </a:extLst>
          </p:cNvPr>
          <p:cNvSpPr txBox="1"/>
          <p:nvPr/>
        </p:nvSpPr>
        <p:spPr>
          <a:xfrm>
            <a:off x="6549709" y="725122"/>
            <a:ext cx="3060000" cy="5624579"/>
          </a:xfrm>
          <a:prstGeom prst="rect">
            <a:avLst/>
          </a:prstGeom>
          <a:solidFill>
            <a:schemeClr val="bg1"/>
          </a:solidFill>
          <a:ln>
            <a:solidFill>
              <a:srgbClr val="E07806"/>
            </a:solidFill>
          </a:ln>
        </p:spPr>
        <p:txBody>
          <a:bodyPr wrap="square">
            <a:noAutofit/>
          </a:bodyPr>
          <a:lstStyle/>
          <a:p>
            <a:pPr algn="ctr" defTabSz="914400"/>
            <a:r>
              <a:rPr lang="es-ES" sz="1600" b="1" dirty="0">
                <a:solidFill>
                  <a:srgbClr val="E07806"/>
                </a:solidFill>
                <a:ea typeface="Times New Roman" panose="02020603050405020304" pitchFamily="18" charset="0"/>
                <a:cs typeface="Arial" panose="020B0604020202020204" pitchFamily="34" charset="0"/>
              </a:rPr>
              <a:t>COVID-19</a:t>
            </a:r>
          </a:p>
          <a:p>
            <a:pPr marL="182563" indent="-182563" defTabSz="914400">
              <a:spcBef>
                <a:spcPts val="600"/>
              </a:spcBef>
              <a:spcAft>
                <a:spcPts val="600"/>
              </a:spcAft>
              <a:buFont typeface="Arial" panose="020B0604020202020204" pitchFamily="34" charset="0"/>
              <a:buChar char="•"/>
            </a:pPr>
            <a:r>
              <a:rPr lang="es-ES" sz="1350" dirty="0">
                <a:solidFill>
                  <a:prstClr val="black"/>
                </a:solidFill>
                <a:ea typeface="Times New Roman" panose="02020603050405020304" pitchFamily="18" charset="0"/>
                <a:cs typeface="Arial" panose="020B0604020202020204" pitchFamily="34" charset="0"/>
              </a:rPr>
              <a:t>No existen evidencias para la recomendación de azitromicina en pacientes con COVID-19</a:t>
            </a:r>
            <a:endParaRPr lang="es-ES" sz="1350" dirty="0">
              <a:solidFill>
                <a:srgbClr val="FF0000"/>
              </a:solidFill>
              <a:ea typeface="Times New Roman" panose="02020603050405020304" pitchFamily="18" charset="0"/>
              <a:cs typeface="Arial" panose="020B0604020202020204" pitchFamily="34" charset="0"/>
            </a:endParaRPr>
          </a:p>
          <a:p>
            <a:pPr marL="182563" indent="-182563" defTabSz="914400">
              <a:spcAft>
                <a:spcPts val="600"/>
              </a:spcAft>
              <a:buFont typeface="Arial" panose="020B0604020202020204" pitchFamily="34" charset="0"/>
              <a:buChar char="•"/>
            </a:pPr>
            <a:r>
              <a:rPr lang="es-ES" sz="1350" dirty="0">
                <a:solidFill>
                  <a:srgbClr val="000000"/>
                </a:solidFill>
                <a:ea typeface="Times New Roman" panose="02020603050405020304" pitchFamily="18" charset="0"/>
                <a:cs typeface="Arial" panose="020B0604020202020204" pitchFamily="34" charset="0"/>
              </a:rPr>
              <a:t>Las </a:t>
            </a:r>
            <a:r>
              <a:rPr lang="es-ES" sz="1350" dirty="0">
                <a:solidFill>
                  <a:prstClr val="black"/>
                </a:solidFill>
                <a:cs typeface="Arial" panose="020B0604020202020204" pitchFamily="34" charset="0"/>
              </a:rPr>
              <a:t>sobreinfecciones bacterianas son excepcionales en los pacientes con</a:t>
            </a:r>
            <a:br>
              <a:rPr lang="es-ES" sz="1350" dirty="0">
                <a:solidFill>
                  <a:prstClr val="black"/>
                </a:solidFill>
                <a:cs typeface="Arial" panose="020B0604020202020204" pitchFamily="34" charset="0"/>
              </a:rPr>
            </a:br>
            <a:r>
              <a:rPr lang="es-ES" sz="1350" dirty="0">
                <a:solidFill>
                  <a:prstClr val="black"/>
                </a:solidFill>
                <a:cs typeface="Arial" panose="020B0604020202020204" pitchFamily="34" charset="0"/>
              </a:rPr>
              <a:t>COVID leve moderado y no estaría indicado el tratamiento con azitromicina.</a:t>
            </a:r>
          </a:p>
          <a:p>
            <a:pPr marL="182563" indent="-182563" defTabSz="914400">
              <a:spcAft>
                <a:spcPts val="600"/>
              </a:spcAft>
              <a:buFont typeface="Arial" panose="020B0604020202020204" pitchFamily="34" charset="0"/>
              <a:buChar char="•"/>
            </a:pPr>
            <a:r>
              <a:rPr lang="es-ES" sz="1350" dirty="0">
                <a:solidFill>
                  <a:prstClr val="black"/>
                </a:solidFill>
                <a:cs typeface="Arial" panose="020B0604020202020204" pitchFamily="34" charset="0"/>
              </a:rPr>
              <a:t>La evidencia disponible muestra que el tratamiento empírico con azitromicina no mejora desenlaces críticos como la muerte, el ingreso a ventilación mecánica o el tiempo transcurrido hasta resolución de los síntomas.  </a:t>
            </a:r>
          </a:p>
          <a:p>
            <a:pPr marL="182563" indent="-182563" defTabSz="914400">
              <a:spcAft>
                <a:spcPts val="600"/>
              </a:spcAft>
              <a:buFont typeface="Arial" panose="020B0604020202020204" pitchFamily="34" charset="0"/>
              <a:buChar char="•"/>
            </a:pPr>
            <a:r>
              <a:rPr lang="es-ES" sz="1350" dirty="0">
                <a:solidFill>
                  <a:prstClr val="black"/>
                </a:solidFill>
                <a:cs typeface="Arial" panose="020B0604020202020204" pitchFamily="34" charset="0"/>
              </a:rPr>
              <a:t>El tratamiento empírico con antibióticos para todos o la gran mayoría de los pacientes hospitalizados con COVID-19, podría aumentar las infecciones por gérmenes resistentes a antimicrobianos y estar relacionado con la emergencia de cepas multirresistentes</a:t>
            </a:r>
            <a:r>
              <a:rPr lang="es-ES" sz="1350" i="1" dirty="0">
                <a:solidFill>
                  <a:srgbClr val="444444"/>
                </a:solidFill>
                <a:ea typeface="Times New Roman" panose="02020603050405020304" pitchFamily="18" charset="0"/>
                <a:cs typeface="Arial" panose="020B0604020202020204" pitchFamily="34" charset="0"/>
              </a:rPr>
              <a:t>. </a:t>
            </a:r>
            <a:r>
              <a:rPr lang="es-ES" sz="1350" dirty="0">
                <a:solidFill>
                  <a:prstClr val="black"/>
                </a:solidFill>
                <a:ea typeface="Times New Roman" panose="02020603050405020304" pitchFamily="18" charset="0"/>
                <a:cs typeface="Arial" panose="020B0604020202020204" pitchFamily="34" charset="0"/>
              </a:rPr>
              <a:t> </a:t>
            </a:r>
          </a:p>
        </p:txBody>
      </p:sp>
      <p:sp>
        <p:nvSpPr>
          <p:cNvPr id="10" name="CuadroTexto 9">
            <a:extLst>
              <a:ext uri="{FF2B5EF4-FFF2-40B4-BE49-F238E27FC236}">
                <a16:creationId xmlns:a16="http://schemas.microsoft.com/office/drawing/2014/main" id="{1FE239BD-C9B2-2995-8EB2-94E5BA67890E}"/>
              </a:ext>
            </a:extLst>
          </p:cNvPr>
          <p:cNvSpPr txBox="1"/>
          <p:nvPr/>
        </p:nvSpPr>
        <p:spPr>
          <a:xfrm>
            <a:off x="0" y="58437"/>
            <a:ext cx="9905999" cy="461665"/>
          </a:xfrm>
          <a:prstGeom prst="rect">
            <a:avLst/>
          </a:prstGeom>
          <a:noFill/>
        </p:spPr>
        <p:txBody>
          <a:bodyPr wrap="square">
            <a:spAutoFit/>
          </a:bodyPr>
          <a:lstStyle/>
          <a:p>
            <a:pPr algn="ctr" defTabSz="914400"/>
            <a:r>
              <a:rPr lang="es-ES" sz="2400" b="1" dirty="0">
                <a:solidFill>
                  <a:srgbClr val="E07806"/>
                </a:solidFill>
                <a:ea typeface="Times New Roman" panose="02020603050405020304" pitchFamily="18" charset="0"/>
                <a:cs typeface="Arial" panose="020B0604020202020204" pitchFamily="34" charset="0"/>
              </a:rPr>
              <a:t>Uso de azitromicina fuera de las indicaciones de Ficha Técnica</a:t>
            </a:r>
            <a:endParaRPr lang="es-ES" sz="2400" dirty="0">
              <a:solidFill>
                <a:srgbClr val="E07806"/>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223896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632CF7A-0080-1520-2FC1-D407576B8A73}"/>
              </a:ext>
            </a:extLst>
          </p:cNvPr>
          <p:cNvSpPr/>
          <p:nvPr/>
        </p:nvSpPr>
        <p:spPr>
          <a:xfrm>
            <a:off x="329778" y="452679"/>
            <a:ext cx="4569881" cy="4091329"/>
          </a:xfrm>
          <a:custGeom>
            <a:avLst/>
            <a:gdLst>
              <a:gd name="connsiteX0" fmla="*/ 0 w 4569881"/>
              <a:gd name="connsiteY0" fmla="*/ 0 h 4091329"/>
              <a:gd name="connsiteX1" fmla="*/ 744238 w 4569881"/>
              <a:gd name="connsiteY1" fmla="*/ 0 h 4091329"/>
              <a:gd name="connsiteX2" fmla="*/ 1442777 w 4569881"/>
              <a:gd name="connsiteY2" fmla="*/ 0 h 4091329"/>
              <a:gd name="connsiteX3" fmla="*/ 2095617 w 4569881"/>
              <a:gd name="connsiteY3" fmla="*/ 0 h 4091329"/>
              <a:gd name="connsiteX4" fmla="*/ 2839855 w 4569881"/>
              <a:gd name="connsiteY4" fmla="*/ 0 h 4091329"/>
              <a:gd name="connsiteX5" fmla="*/ 3492695 w 4569881"/>
              <a:gd name="connsiteY5" fmla="*/ 0 h 4091329"/>
              <a:gd name="connsiteX6" fmla="*/ 4569881 w 4569881"/>
              <a:gd name="connsiteY6" fmla="*/ 0 h 4091329"/>
              <a:gd name="connsiteX7" fmla="*/ 4569881 w 4569881"/>
              <a:gd name="connsiteY7" fmla="*/ 600062 h 4091329"/>
              <a:gd name="connsiteX8" fmla="*/ 4569881 w 4569881"/>
              <a:gd name="connsiteY8" fmla="*/ 1241036 h 4091329"/>
              <a:gd name="connsiteX9" fmla="*/ 4569881 w 4569881"/>
              <a:gd name="connsiteY9" fmla="*/ 1963838 h 4091329"/>
              <a:gd name="connsiteX10" fmla="*/ 4569881 w 4569881"/>
              <a:gd name="connsiteY10" fmla="*/ 2727553 h 4091329"/>
              <a:gd name="connsiteX11" fmla="*/ 4569881 w 4569881"/>
              <a:gd name="connsiteY11" fmla="*/ 3286701 h 4091329"/>
              <a:gd name="connsiteX12" fmla="*/ 4569881 w 4569881"/>
              <a:gd name="connsiteY12" fmla="*/ 4091329 h 4091329"/>
              <a:gd name="connsiteX13" fmla="*/ 3962740 w 4569881"/>
              <a:gd name="connsiteY13" fmla="*/ 4091329 h 4091329"/>
              <a:gd name="connsiteX14" fmla="*/ 3264201 w 4569881"/>
              <a:gd name="connsiteY14" fmla="*/ 4091329 h 4091329"/>
              <a:gd name="connsiteX15" fmla="*/ 2519963 w 4569881"/>
              <a:gd name="connsiteY15" fmla="*/ 4091329 h 4091329"/>
              <a:gd name="connsiteX16" fmla="*/ 1821424 w 4569881"/>
              <a:gd name="connsiteY16" fmla="*/ 4091329 h 4091329"/>
              <a:gd name="connsiteX17" fmla="*/ 1305680 w 4569881"/>
              <a:gd name="connsiteY17" fmla="*/ 4091329 h 4091329"/>
              <a:gd name="connsiteX18" fmla="*/ 698539 w 4569881"/>
              <a:gd name="connsiteY18" fmla="*/ 4091329 h 4091329"/>
              <a:gd name="connsiteX19" fmla="*/ 0 w 4569881"/>
              <a:gd name="connsiteY19" fmla="*/ 4091329 h 4091329"/>
              <a:gd name="connsiteX20" fmla="*/ 0 w 4569881"/>
              <a:gd name="connsiteY20" fmla="*/ 3368528 h 4091329"/>
              <a:gd name="connsiteX21" fmla="*/ 0 w 4569881"/>
              <a:gd name="connsiteY21" fmla="*/ 2727553 h 4091329"/>
              <a:gd name="connsiteX22" fmla="*/ 0 w 4569881"/>
              <a:gd name="connsiteY22" fmla="*/ 2045665 h 4091329"/>
              <a:gd name="connsiteX23" fmla="*/ 0 w 4569881"/>
              <a:gd name="connsiteY23" fmla="*/ 1486516 h 4091329"/>
              <a:gd name="connsiteX24" fmla="*/ 0 w 4569881"/>
              <a:gd name="connsiteY24" fmla="*/ 763715 h 4091329"/>
              <a:gd name="connsiteX25" fmla="*/ 0 w 4569881"/>
              <a:gd name="connsiteY25" fmla="*/ 0 h 40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69881" h="4091329" fill="none" extrusionOk="0">
                <a:moveTo>
                  <a:pt x="0" y="0"/>
                </a:moveTo>
                <a:cubicBezTo>
                  <a:pt x="357811" y="-27057"/>
                  <a:pt x="376829" y="9935"/>
                  <a:pt x="744238" y="0"/>
                </a:cubicBezTo>
                <a:cubicBezTo>
                  <a:pt x="1111647" y="-9935"/>
                  <a:pt x="1247775" y="1414"/>
                  <a:pt x="1442777" y="0"/>
                </a:cubicBezTo>
                <a:cubicBezTo>
                  <a:pt x="1637779" y="-1414"/>
                  <a:pt x="1934501" y="-19298"/>
                  <a:pt x="2095617" y="0"/>
                </a:cubicBezTo>
                <a:cubicBezTo>
                  <a:pt x="2256733" y="19298"/>
                  <a:pt x="2594165" y="21946"/>
                  <a:pt x="2839855" y="0"/>
                </a:cubicBezTo>
                <a:cubicBezTo>
                  <a:pt x="3085545" y="-21946"/>
                  <a:pt x="3281140" y="21733"/>
                  <a:pt x="3492695" y="0"/>
                </a:cubicBezTo>
                <a:cubicBezTo>
                  <a:pt x="3704250" y="-21733"/>
                  <a:pt x="4052081" y="8456"/>
                  <a:pt x="4569881" y="0"/>
                </a:cubicBezTo>
                <a:cubicBezTo>
                  <a:pt x="4593187" y="218686"/>
                  <a:pt x="4597689" y="368706"/>
                  <a:pt x="4569881" y="600062"/>
                </a:cubicBezTo>
                <a:cubicBezTo>
                  <a:pt x="4542073" y="831418"/>
                  <a:pt x="4575687" y="1010965"/>
                  <a:pt x="4569881" y="1241036"/>
                </a:cubicBezTo>
                <a:cubicBezTo>
                  <a:pt x="4564075" y="1471107"/>
                  <a:pt x="4549864" y="1660002"/>
                  <a:pt x="4569881" y="1963838"/>
                </a:cubicBezTo>
                <a:cubicBezTo>
                  <a:pt x="4589898" y="2267674"/>
                  <a:pt x="4532964" y="2362981"/>
                  <a:pt x="4569881" y="2727553"/>
                </a:cubicBezTo>
                <a:cubicBezTo>
                  <a:pt x="4606798" y="3092125"/>
                  <a:pt x="4569863" y="3149162"/>
                  <a:pt x="4569881" y="3286701"/>
                </a:cubicBezTo>
                <a:cubicBezTo>
                  <a:pt x="4569899" y="3424240"/>
                  <a:pt x="4536384" y="3696063"/>
                  <a:pt x="4569881" y="4091329"/>
                </a:cubicBezTo>
                <a:cubicBezTo>
                  <a:pt x="4325636" y="4081767"/>
                  <a:pt x="4130601" y="4113225"/>
                  <a:pt x="3962740" y="4091329"/>
                </a:cubicBezTo>
                <a:cubicBezTo>
                  <a:pt x="3794879" y="4069433"/>
                  <a:pt x="3424769" y="4099891"/>
                  <a:pt x="3264201" y="4091329"/>
                </a:cubicBezTo>
                <a:cubicBezTo>
                  <a:pt x="3103633" y="4082767"/>
                  <a:pt x="2806850" y="4086798"/>
                  <a:pt x="2519963" y="4091329"/>
                </a:cubicBezTo>
                <a:cubicBezTo>
                  <a:pt x="2233076" y="4095860"/>
                  <a:pt x="2074145" y="4108079"/>
                  <a:pt x="1821424" y="4091329"/>
                </a:cubicBezTo>
                <a:cubicBezTo>
                  <a:pt x="1568703" y="4074579"/>
                  <a:pt x="1506282" y="4082607"/>
                  <a:pt x="1305680" y="4091329"/>
                </a:cubicBezTo>
                <a:cubicBezTo>
                  <a:pt x="1105078" y="4100051"/>
                  <a:pt x="859990" y="4071551"/>
                  <a:pt x="698539" y="4091329"/>
                </a:cubicBezTo>
                <a:cubicBezTo>
                  <a:pt x="537088" y="4111107"/>
                  <a:pt x="255241" y="4125250"/>
                  <a:pt x="0" y="4091329"/>
                </a:cubicBezTo>
                <a:cubicBezTo>
                  <a:pt x="-19288" y="3845372"/>
                  <a:pt x="-30809" y="3707510"/>
                  <a:pt x="0" y="3368528"/>
                </a:cubicBezTo>
                <a:cubicBezTo>
                  <a:pt x="30809" y="3029546"/>
                  <a:pt x="-7294" y="2883263"/>
                  <a:pt x="0" y="2727553"/>
                </a:cubicBezTo>
                <a:cubicBezTo>
                  <a:pt x="7294" y="2571843"/>
                  <a:pt x="-18628" y="2195599"/>
                  <a:pt x="0" y="2045665"/>
                </a:cubicBezTo>
                <a:cubicBezTo>
                  <a:pt x="18628" y="1895731"/>
                  <a:pt x="8434" y="1601627"/>
                  <a:pt x="0" y="1486516"/>
                </a:cubicBezTo>
                <a:cubicBezTo>
                  <a:pt x="-8434" y="1371405"/>
                  <a:pt x="-8435" y="946693"/>
                  <a:pt x="0" y="763715"/>
                </a:cubicBezTo>
                <a:cubicBezTo>
                  <a:pt x="8435" y="580737"/>
                  <a:pt x="4704" y="203552"/>
                  <a:pt x="0" y="0"/>
                </a:cubicBezTo>
                <a:close/>
              </a:path>
              <a:path w="4569881" h="4091329" stroke="0" extrusionOk="0">
                <a:moveTo>
                  <a:pt x="0" y="0"/>
                </a:moveTo>
                <a:cubicBezTo>
                  <a:pt x="148701" y="22638"/>
                  <a:pt x="274780" y="-10892"/>
                  <a:pt x="515744" y="0"/>
                </a:cubicBezTo>
                <a:cubicBezTo>
                  <a:pt x="756708" y="10892"/>
                  <a:pt x="888798" y="25257"/>
                  <a:pt x="1031487" y="0"/>
                </a:cubicBezTo>
                <a:cubicBezTo>
                  <a:pt x="1174176" y="-25257"/>
                  <a:pt x="1479328" y="-18782"/>
                  <a:pt x="1592930" y="0"/>
                </a:cubicBezTo>
                <a:cubicBezTo>
                  <a:pt x="1706532" y="18782"/>
                  <a:pt x="1858958" y="-23533"/>
                  <a:pt x="2108674" y="0"/>
                </a:cubicBezTo>
                <a:cubicBezTo>
                  <a:pt x="2358390" y="23533"/>
                  <a:pt x="2581109" y="29801"/>
                  <a:pt x="2852911" y="0"/>
                </a:cubicBezTo>
                <a:cubicBezTo>
                  <a:pt x="3124713" y="-29801"/>
                  <a:pt x="3315373" y="-35769"/>
                  <a:pt x="3597149" y="0"/>
                </a:cubicBezTo>
                <a:cubicBezTo>
                  <a:pt x="3878925" y="35769"/>
                  <a:pt x="4232102" y="31430"/>
                  <a:pt x="4569881" y="0"/>
                </a:cubicBezTo>
                <a:cubicBezTo>
                  <a:pt x="4583344" y="256890"/>
                  <a:pt x="4566444" y="523411"/>
                  <a:pt x="4569881" y="722801"/>
                </a:cubicBezTo>
                <a:cubicBezTo>
                  <a:pt x="4573318" y="922191"/>
                  <a:pt x="4571607" y="1243213"/>
                  <a:pt x="4569881" y="1486516"/>
                </a:cubicBezTo>
                <a:cubicBezTo>
                  <a:pt x="4568155" y="1729820"/>
                  <a:pt x="4573402" y="1864871"/>
                  <a:pt x="4569881" y="2209318"/>
                </a:cubicBezTo>
                <a:cubicBezTo>
                  <a:pt x="4566360" y="2553765"/>
                  <a:pt x="4546792" y="2700334"/>
                  <a:pt x="4569881" y="2973032"/>
                </a:cubicBezTo>
                <a:cubicBezTo>
                  <a:pt x="4592970" y="3245730"/>
                  <a:pt x="4572288" y="3692834"/>
                  <a:pt x="4569881" y="4091329"/>
                </a:cubicBezTo>
                <a:cubicBezTo>
                  <a:pt x="4367062" y="4097408"/>
                  <a:pt x="4247080" y="4067431"/>
                  <a:pt x="4008438" y="4091329"/>
                </a:cubicBezTo>
                <a:cubicBezTo>
                  <a:pt x="3769796" y="4115227"/>
                  <a:pt x="3653411" y="4071900"/>
                  <a:pt x="3492695" y="4091329"/>
                </a:cubicBezTo>
                <a:cubicBezTo>
                  <a:pt x="3331979" y="4110758"/>
                  <a:pt x="3101402" y="4122032"/>
                  <a:pt x="2839855" y="4091329"/>
                </a:cubicBezTo>
                <a:cubicBezTo>
                  <a:pt x="2578308" y="4060626"/>
                  <a:pt x="2435377" y="4081634"/>
                  <a:pt x="2324111" y="4091329"/>
                </a:cubicBezTo>
                <a:cubicBezTo>
                  <a:pt x="2212845" y="4101024"/>
                  <a:pt x="1926455" y="4092560"/>
                  <a:pt x="1671271" y="4091329"/>
                </a:cubicBezTo>
                <a:cubicBezTo>
                  <a:pt x="1416087" y="4090098"/>
                  <a:pt x="1211429" y="4112618"/>
                  <a:pt x="972732" y="4091329"/>
                </a:cubicBezTo>
                <a:cubicBezTo>
                  <a:pt x="734035" y="4070040"/>
                  <a:pt x="460335" y="4043840"/>
                  <a:pt x="0" y="4091329"/>
                </a:cubicBezTo>
                <a:cubicBezTo>
                  <a:pt x="-25779" y="3939476"/>
                  <a:pt x="20109" y="3792255"/>
                  <a:pt x="0" y="3532181"/>
                </a:cubicBezTo>
                <a:cubicBezTo>
                  <a:pt x="-20109" y="3272107"/>
                  <a:pt x="26076" y="3193250"/>
                  <a:pt x="0" y="2973032"/>
                </a:cubicBezTo>
                <a:cubicBezTo>
                  <a:pt x="-26076" y="2752814"/>
                  <a:pt x="18530" y="2626913"/>
                  <a:pt x="0" y="2372971"/>
                </a:cubicBezTo>
                <a:cubicBezTo>
                  <a:pt x="-18530" y="2119029"/>
                  <a:pt x="15352" y="2004546"/>
                  <a:pt x="0" y="1813823"/>
                </a:cubicBezTo>
                <a:cubicBezTo>
                  <a:pt x="-15352" y="1623100"/>
                  <a:pt x="29117" y="1355819"/>
                  <a:pt x="0" y="1172848"/>
                </a:cubicBezTo>
                <a:cubicBezTo>
                  <a:pt x="-29117" y="989877"/>
                  <a:pt x="-46076" y="428072"/>
                  <a:pt x="0" y="0"/>
                </a:cubicBezTo>
                <a:close/>
              </a:path>
            </a:pathLst>
          </a:custGeom>
          <a:ln>
            <a:solidFill>
              <a:srgbClr val="009999"/>
            </a:solidFill>
            <a:extLst>
              <a:ext uri="{C807C97D-BFC1-408E-A445-0C87EB9F89A2}">
                <ask:lineSketchStyleProps xmlns:ask="http://schemas.microsoft.com/office/drawing/2018/sketchyshapes" sd="1884154367">
                  <a:prstGeom prst="rect">
                    <a:avLst/>
                  </a:prstGeom>
                  <ask:type>
                    <ask:lineSketchFreehand/>
                  </ask:type>
                </ask:lineSketchStyleProps>
              </a:ext>
            </a:extLst>
          </a:ln>
        </p:spPr>
        <p:txBody>
          <a:bodyPr wrap="square">
            <a:noAutofit/>
          </a:bodyPr>
          <a:lstStyle/>
          <a:p>
            <a:pPr algn="just" defTabSz="914400"/>
            <a:r>
              <a:rPr lang="es-ES" sz="1400" b="1" dirty="0">
                <a:solidFill>
                  <a:srgbClr val="009999"/>
                </a:solidFill>
                <a:latin typeface="Arial Narrow" panose="020B0606020202030204" pitchFamily="34" charset="0"/>
              </a:rPr>
              <a:t>Infecciones respiratorias </a:t>
            </a:r>
          </a:p>
          <a:p>
            <a:pPr algn="just" defTabSz="914400">
              <a:spcBef>
                <a:spcPts val="600"/>
              </a:spcBef>
            </a:pPr>
            <a:r>
              <a:rPr lang="es-ES" sz="1100" b="1" dirty="0">
                <a:solidFill>
                  <a:srgbClr val="006666"/>
                </a:solidFill>
                <a:latin typeface="Arial Narrow" panose="020B0606020202030204" pitchFamily="34" charset="0"/>
                <a:cs typeface="Arial" panose="020B0604020202020204" pitchFamily="34" charset="0"/>
              </a:rPr>
              <a:t>En faringoamigdalitis aguda</a:t>
            </a:r>
          </a:p>
          <a:p>
            <a:pPr algn="just" defTabSz="914400"/>
            <a:r>
              <a:rPr lang="es-ES" sz="1050" dirty="0">
                <a:solidFill>
                  <a:prstClr val="black"/>
                </a:solidFill>
                <a:latin typeface="Arial Narrow" panose="020B0606020202030204" pitchFamily="34" charset="0"/>
                <a:cs typeface="Arial" panose="020B0604020202020204" pitchFamily="34" charset="0"/>
              </a:rPr>
              <a:t>La etiología bacteriana fundamentalmente es por estreptococo betahemolítico del grupo A.</a:t>
            </a:r>
          </a:p>
          <a:p>
            <a:pPr algn="just" defTabSz="914400">
              <a:spcBef>
                <a:spcPts val="300"/>
              </a:spcBef>
            </a:pPr>
            <a:r>
              <a:rPr lang="es-ES" sz="1050" dirty="0">
                <a:solidFill>
                  <a:prstClr val="black"/>
                </a:solidFill>
                <a:latin typeface="Arial Narrow" panose="020B0606020202030204" pitchFamily="34" charset="0"/>
                <a:cs typeface="Arial" panose="020B0604020202020204" pitchFamily="34" charset="0"/>
              </a:rPr>
              <a:t>En el tratamiento y en la profilaxis de fiebre reumática aguda, el antibiótico de elección es penicilina V oral y amoxicilina es una alternativa válida.</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Azitromicina solo en alergia anafiláctica a betalactámicos.</a:t>
            </a:r>
            <a:endParaRPr lang="es-ES" sz="1050" dirty="0">
              <a:solidFill>
                <a:prstClr val="black"/>
              </a:solidFill>
              <a:latin typeface="Arial Narrow" panose="020B0606020202030204" pitchFamily="34" charset="0"/>
              <a:cs typeface="Arial" panose="020B0604020202020204" pitchFamily="34" charset="0"/>
            </a:endParaRPr>
          </a:p>
          <a:p>
            <a:pPr algn="just" defTabSz="914400">
              <a:spcBef>
                <a:spcPts val="600"/>
              </a:spcBef>
            </a:pPr>
            <a:r>
              <a:rPr lang="es-ES" sz="1100" b="1" dirty="0">
                <a:solidFill>
                  <a:srgbClr val="006666"/>
                </a:solidFill>
                <a:latin typeface="Arial Narrow" panose="020B0606020202030204" pitchFamily="34" charset="0"/>
                <a:ea typeface="Times New Roman" panose="02020603050405020304" pitchFamily="18" charset="0"/>
                <a:cs typeface="Arial" panose="020B0604020202020204" pitchFamily="34" charset="0"/>
              </a:rPr>
              <a:t>En bronquitis, otitis y sinusitis </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el uso rutinario de antibióticos no está indicado, ya que suelen ser procesos autolimitados.</a:t>
            </a:r>
          </a:p>
          <a:p>
            <a:pPr algn="just" defTabSz="914400">
              <a:spcBef>
                <a:spcPts val="300"/>
              </a:spcBef>
            </a:pP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La actitud expectante y la prescripción diferida son buenas opciones para limitar la utilización inadecuada de antimicrobianos.</a:t>
            </a:r>
          </a:p>
          <a:p>
            <a:pPr algn="just" defTabSz="914400">
              <a:spcBef>
                <a:spcPts val="300"/>
              </a:spcBef>
            </a:pP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El tratamiento antibiótico se debe reservar para los casos con sospecha o confirmación diagnóstica de un patógeno específico o en aquellos con alto riesgo de complicaciones.</a:t>
            </a:r>
          </a:p>
          <a:p>
            <a:pPr algn="just" defTabSz="914400">
              <a:spcBef>
                <a:spcPts val="300"/>
              </a:spcBef>
            </a:pP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El tratamiento de elección es amoxicilina oral. Azitromicina solo como alternativa en alergia anafiláctica a betalactámicos.</a:t>
            </a:r>
          </a:p>
          <a:p>
            <a:pPr algn="just" defTabSz="914400">
              <a:spcBef>
                <a:spcPts val="600"/>
              </a:spcBef>
            </a:pPr>
            <a:r>
              <a:rPr lang="es-ES" sz="1100" b="1" dirty="0">
                <a:solidFill>
                  <a:srgbClr val="006666"/>
                </a:solidFill>
                <a:latin typeface="Arial Narrow" panose="020B0606020202030204" pitchFamily="34" charset="0"/>
                <a:ea typeface="Times New Roman" panose="02020603050405020304" pitchFamily="18" charset="0"/>
                <a:cs typeface="Arial" panose="020B0604020202020204" pitchFamily="34" charset="0"/>
              </a:rPr>
              <a:t>En </a:t>
            </a:r>
            <a:r>
              <a:rPr lang="es-ES" sz="1100" b="1" dirty="0">
                <a:solidFill>
                  <a:srgbClr val="006666"/>
                </a:solidFill>
                <a:latin typeface="Arial Narrow" panose="020B0606020202030204" pitchFamily="34" charset="0"/>
                <a:cs typeface="Arial" panose="020B0604020202020204" pitchFamily="34" charset="0"/>
              </a:rPr>
              <a:t>NAC</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el microorganismo más frecuente es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Streptococcus</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pneumoniae</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Otros son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Mycoplasma</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pneumoniae</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Haemophilus</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influenzae</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Legionella</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spp</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El tratamiento de elección es amoxicilina 1 g/8h </a:t>
            </a:r>
            <a:r>
              <a:rPr lang="es-ES" sz="1050"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vo</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5 -7 días.  </a:t>
            </a:r>
          </a:p>
          <a:p>
            <a:pPr algn="just" defTabSz="914400">
              <a:spcBef>
                <a:spcPts val="300"/>
              </a:spcBef>
            </a:pP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En pacientes ≥ 65 años y/o pacientes con enfermedades crónicas (DM, IC, EPOC…) con riesgo de infección por </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H.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influenzae</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sería de elección la </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a</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moxicilina/</a:t>
            </a:r>
            <a:r>
              <a:rPr lang="es-ES" sz="1050"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Ác</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Clavulánico 875/125 mg/8h </a:t>
            </a:r>
            <a:r>
              <a:rPr lang="es-ES" sz="1050"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vo</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5-7 días.</a:t>
            </a:r>
          </a:p>
          <a:p>
            <a:pPr algn="just" defTabSz="914400">
              <a:lnSpc>
                <a:spcPts val="1200"/>
              </a:lnSpc>
              <a:spcBef>
                <a:spcPts val="300"/>
              </a:spcBef>
            </a:pP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Azitromicina únicamente es de elección cuando hay sospecha de gérmenes atípicos o de infección por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Bordetella</a:t>
            </a:r>
            <a:r>
              <a:rPr lang="es-ES" sz="1050"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r>
              <a:rPr lang="es-ES" sz="1050"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pertussis</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r>
              <a:rPr lang="es-ES" sz="1050" dirty="0">
                <a:solidFill>
                  <a:prstClr val="black"/>
                </a:solidFill>
                <a:latin typeface="Arial Narrow" panose="020B0606020202030204" pitchFamily="34" charset="0"/>
                <a:ea typeface="Times New Roman" panose="02020603050405020304" pitchFamily="18" charset="0"/>
              </a:rPr>
              <a:t> </a:t>
            </a:r>
          </a:p>
        </p:txBody>
      </p:sp>
      <p:sp>
        <p:nvSpPr>
          <p:cNvPr id="5" name="Rectángulo 4">
            <a:extLst>
              <a:ext uri="{FF2B5EF4-FFF2-40B4-BE49-F238E27FC236}">
                <a16:creationId xmlns:a16="http://schemas.microsoft.com/office/drawing/2014/main" id="{E3542FC7-B7F0-F591-A5E2-9DB8C4352083}"/>
              </a:ext>
            </a:extLst>
          </p:cNvPr>
          <p:cNvSpPr/>
          <p:nvPr/>
        </p:nvSpPr>
        <p:spPr>
          <a:xfrm>
            <a:off x="329778" y="4627776"/>
            <a:ext cx="4569880" cy="1947970"/>
          </a:xfrm>
          <a:custGeom>
            <a:avLst/>
            <a:gdLst>
              <a:gd name="connsiteX0" fmla="*/ 0 w 4569880"/>
              <a:gd name="connsiteY0" fmla="*/ 0 h 1947970"/>
              <a:gd name="connsiteX1" fmla="*/ 744238 w 4569880"/>
              <a:gd name="connsiteY1" fmla="*/ 0 h 1947970"/>
              <a:gd name="connsiteX2" fmla="*/ 1259981 w 4569880"/>
              <a:gd name="connsiteY2" fmla="*/ 0 h 1947970"/>
              <a:gd name="connsiteX3" fmla="*/ 1821424 w 4569880"/>
              <a:gd name="connsiteY3" fmla="*/ 0 h 1947970"/>
              <a:gd name="connsiteX4" fmla="*/ 2337167 w 4569880"/>
              <a:gd name="connsiteY4" fmla="*/ 0 h 1947970"/>
              <a:gd name="connsiteX5" fmla="*/ 2898610 w 4569880"/>
              <a:gd name="connsiteY5" fmla="*/ 0 h 1947970"/>
              <a:gd name="connsiteX6" fmla="*/ 3460052 w 4569880"/>
              <a:gd name="connsiteY6" fmla="*/ 0 h 1947970"/>
              <a:gd name="connsiteX7" fmla="*/ 4569880 w 4569880"/>
              <a:gd name="connsiteY7" fmla="*/ 0 h 1947970"/>
              <a:gd name="connsiteX8" fmla="*/ 4569880 w 4569880"/>
              <a:gd name="connsiteY8" fmla="*/ 649323 h 1947970"/>
              <a:gd name="connsiteX9" fmla="*/ 4569880 w 4569880"/>
              <a:gd name="connsiteY9" fmla="*/ 1318126 h 1947970"/>
              <a:gd name="connsiteX10" fmla="*/ 4569880 w 4569880"/>
              <a:gd name="connsiteY10" fmla="*/ 1947970 h 1947970"/>
              <a:gd name="connsiteX11" fmla="*/ 3962739 w 4569880"/>
              <a:gd name="connsiteY11" fmla="*/ 1947970 h 1947970"/>
              <a:gd name="connsiteX12" fmla="*/ 3264200 w 4569880"/>
              <a:gd name="connsiteY12" fmla="*/ 1947970 h 1947970"/>
              <a:gd name="connsiteX13" fmla="*/ 2748456 w 4569880"/>
              <a:gd name="connsiteY13" fmla="*/ 1947970 h 1947970"/>
              <a:gd name="connsiteX14" fmla="*/ 2095616 w 4569880"/>
              <a:gd name="connsiteY14" fmla="*/ 1947970 h 1947970"/>
              <a:gd name="connsiteX15" fmla="*/ 1534174 w 4569880"/>
              <a:gd name="connsiteY15" fmla="*/ 1947970 h 1947970"/>
              <a:gd name="connsiteX16" fmla="*/ 1018430 w 4569880"/>
              <a:gd name="connsiteY16" fmla="*/ 1947970 h 1947970"/>
              <a:gd name="connsiteX17" fmla="*/ 0 w 4569880"/>
              <a:gd name="connsiteY17" fmla="*/ 1947970 h 1947970"/>
              <a:gd name="connsiteX18" fmla="*/ 0 w 4569880"/>
              <a:gd name="connsiteY18" fmla="*/ 1298647 h 1947970"/>
              <a:gd name="connsiteX19" fmla="*/ 0 w 4569880"/>
              <a:gd name="connsiteY19" fmla="*/ 629844 h 1947970"/>
              <a:gd name="connsiteX20" fmla="*/ 0 w 4569880"/>
              <a:gd name="connsiteY20" fmla="*/ 0 h 194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9880" h="1947970" fill="none" extrusionOk="0">
                <a:moveTo>
                  <a:pt x="0" y="0"/>
                </a:moveTo>
                <a:cubicBezTo>
                  <a:pt x="308411" y="17902"/>
                  <a:pt x="483440" y="-22729"/>
                  <a:pt x="744238" y="0"/>
                </a:cubicBezTo>
                <a:cubicBezTo>
                  <a:pt x="1005036" y="22729"/>
                  <a:pt x="1130044" y="15413"/>
                  <a:pt x="1259981" y="0"/>
                </a:cubicBezTo>
                <a:cubicBezTo>
                  <a:pt x="1389918" y="-15413"/>
                  <a:pt x="1665048" y="-1970"/>
                  <a:pt x="1821424" y="0"/>
                </a:cubicBezTo>
                <a:cubicBezTo>
                  <a:pt x="1977800" y="1970"/>
                  <a:pt x="2102380" y="-4504"/>
                  <a:pt x="2337167" y="0"/>
                </a:cubicBezTo>
                <a:cubicBezTo>
                  <a:pt x="2571954" y="4504"/>
                  <a:pt x="2736390" y="-27645"/>
                  <a:pt x="2898610" y="0"/>
                </a:cubicBezTo>
                <a:cubicBezTo>
                  <a:pt x="3060830" y="27645"/>
                  <a:pt x="3230888" y="9497"/>
                  <a:pt x="3460052" y="0"/>
                </a:cubicBezTo>
                <a:cubicBezTo>
                  <a:pt x="3689216" y="-9497"/>
                  <a:pt x="4091431" y="-45100"/>
                  <a:pt x="4569880" y="0"/>
                </a:cubicBezTo>
                <a:cubicBezTo>
                  <a:pt x="4538491" y="221286"/>
                  <a:pt x="4585991" y="363061"/>
                  <a:pt x="4569880" y="649323"/>
                </a:cubicBezTo>
                <a:cubicBezTo>
                  <a:pt x="4553769" y="935585"/>
                  <a:pt x="4537656" y="1161029"/>
                  <a:pt x="4569880" y="1318126"/>
                </a:cubicBezTo>
                <a:cubicBezTo>
                  <a:pt x="4602104" y="1475223"/>
                  <a:pt x="4566242" y="1800425"/>
                  <a:pt x="4569880" y="1947970"/>
                </a:cubicBezTo>
                <a:cubicBezTo>
                  <a:pt x="4378164" y="1946234"/>
                  <a:pt x="4177986" y="1948820"/>
                  <a:pt x="3962739" y="1947970"/>
                </a:cubicBezTo>
                <a:cubicBezTo>
                  <a:pt x="3747492" y="1947120"/>
                  <a:pt x="3412587" y="1933062"/>
                  <a:pt x="3264200" y="1947970"/>
                </a:cubicBezTo>
                <a:cubicBezTo>
                  <a:pt x="3115813" y="1962878"/>
                  <a:pt x="2908097" y="1945376"/>
                  <a:pt x="2748456" y="1947970"/>
                </a:cubicBezTo>
                <a:cubicBezTo>
                  <a:pt x="2588815" y="1950564"/>
                  <a:pt x="2327832" y="1933867"/>
                  <a:pt x="2095616" y="1947970"/>
                </a:cubicBezTo>
                <a:cubicBezTo>
                  <a:pt x="1863400" y="1962073"/>
                  <a:pt x="1806808" y="1931589"/>
                  <a:pt x="1534174" y="1947970"/>
                </a:cubicBezTo>
                <a:cubicBezTo>
                  <a:pt x="1261540" y="1964351"/>
                  <a:pt x="1224608" y="1954213"/>
                  <a:pt x="1018430" y="1947970"/>
                </a:cubicBezTo>
                <a:cubicBezTo>
                  <a:pt x="812252" y="1941727"/>
                  <a:pt x="311531" y="1950899"/>
                  <a:pt x="0" y="1947970"/>
                </a:cubicBezTo>
                <a:cubicBezTo>
                  <a:pt x="26787" y="1712035"/>
                  <a:pt x="-28203" y="1464365"/>
                  <a:pt x="0" y="1298647"/>
                </a:cubicBezTo>
                <a:cubicBezTo>
                  <a:pt x="28203" y="1132929"/>
                  <a:pt x="14695" y="943159"/>
                  <a:pt x="0" y="629844"/>
                </a:cubicBezTo>
                <a:cubicBezTo>
                  <a:pt x="-14695" y="316529"/>
                  <a:pt x="-12759" y="163044"/>
                  <a:pt x="0" y="0"/>
                </a:cubicBezTo>
                <a:close/>
              </a:path>
              <a:path w="4569880" h="1947970" stroke="0" extrusionOk="0">
                <a:moveTo>
                  <a:pt x="0" y="0"/>
                </a:moveTo>
                <a:cubicBezTo>
                  <a:pt x="311191" y="-8576"/>
                  <a:pt x="475904" y="12798"/>
                  <a:pt x="744238" y="0"/>
                </a:cubicBezTo>
                <a:cubicBezTo>
                  <a:pt x="1012572" y="-12798"/>
                  <a:pt x="1232990" y="29616"/>
                  <a:pt x="1397078" y="0"/>
                </a:cubicBezTo>
                <a:cubicBezTo>
                  <a:pt x="1561166" y="-29616"/>
                  <a:pt x="1861904" y="-26850"/>
                  <a:pt x="2004219" y="0"/>
                </a:cubicBezTo>
                <a:cubicBezTo>
                  <a:pt x="2146534" y="26850"/>
                  <a:pt x="2351929" y="22956"/>
                  <a:pt x="2611360" y="0"/>
                </a:cubicBezTo>
                <a:cubicBezTo>
                  <a:pt x="2870791" y="-22956"/>
                  <a:pt x="2909970" y="14588"/>
                  <a:pt x="3127104" y="0"/>
                </a:cubicBezTo>
                <a:cubicBezTo>
                  <a:pt x="3344238" y="-14588"/>
                  <a:pt x="3555371" y="-12429"/>
                  <a:pt x="3825642" y="0"/>
                </a:cubicBezTo>
                <a:cubicBezTo>
                  <a:pt x="4095913" y="12429"/>
                  <a:pt x="4396496" y="-24669"/>
                  <a:pt x="4569880" y="0"/>
                </a:cubicBezTo>
                <a:cubicBezTo>
                  <a:pt x="4598235" y="217958"/>
                  <a:pt x="4572419" y="379621"/>
                  <a:pt x="4569880" y="649323"/>
                </a:cubicBezTo>
                <a:cubicBezTo>
                  <a:pt x="4567341" y="919025"/>
                  <a:pt x="4587156" y="1106559"/>
                  <a:pt x="4569880" y="1279167"/>
                </a:cubicBezTo>
                <a:cubicBezTo>
                  <a:pt x="4552604" y="1451775"/>
                  <a:pt x="4558526" y="1662529"/>
                  <a:pt x="4569880" y="1947970"/>
                </a:cubicBezTo>
                <a:cubicBezTo>
                  <a:pt x="4425728" y="1947640"/>
                  <a:pt x="4209322" y="1924877"/>
                  <a:pt x="3962739" y="1947970"/>
                </a:cubicBezTo>
                <a:cubicBezTo>
                  <a:pt x="3716156" y="1971063"/>
                  <a:pt x="3512977" y="1961088"/>
                  <a:pt x="3264200" y="1947970"/>
                </a:cubicBezTo>
                <a:cubicBezTo>
                  <a:pt x="3015423" y="1934852"/>
                  <a:pt x="2938208" y="1952471"/>
                  <a:pt x="2657059" y="1947970"/>
                </a:cubicBezTo>
                <a:cubicBezTo>
                  <a:pt x="2375910" y="1943469"/>
                  <a:pt x="2377245" y="1924778"/>
                  <a:pt x="2141315" y="1947970"/>
                </a:cubicBezTo>
                <a:cubicBezTo>
                  <a:pt x="1905385" y="1971162"/>
                  <a:pt x="1680938" y="1961761"/>
                  <a:pt x="1442776" y="1947970"/>
                </a:cubicBezTo>
                <a:cubicBezTo>
                  <a:pt x="1204614" y="1934179"/>
                  <a:pt x="883349" y="1937232"/>
                  <a:pt x="698539" y="1947970"/>
                </a:cubicBezTo>
                <a:cubicBezTo>
                  <a:pt x="513729" y="1958708"/>
                  <a:pt x="222499" y="1922059"/>
                  <a:pt x="0" y="1947970"/>
                </a:cubicBezTo>
                <a:cubicBezTo>
                  <a:pt x="48" y="1795049"/>
                  <a:pt x="-23832" y="1522362"/>
                  <a:pt x="0" y="1337606"/>
                </a:cubicBezTo>
                <a:cubicBezTo>
                  <a:pt x="23832" y="1152850"/>
                  <a:pt x="12786" y="836624"/>
                  <a:pt x="0" y="668803"/>
                </a:cubicBezTo>
                <a:cubicBezTo>
                  <a:pt x="-12786" y="500982"/>
                  <a:pt x="27853" y="210683"/>
                  <a:pt x="0" y="0"/>
                </a:cubicBezTo>
                <a:close/>
              </a:path>
            </a:pathLst>
          </a:custGeom>
          <a:ln>
            <a:solidFill>
              <a:srgbClr val="009999"/>
            </a:solidFill>
            <a:extLst>
              <a:ext uri="{C807C97D-BFC1-408E-A445-0C87EB9F89A2}">
                <ask:lineSketchStyleProps xmlns:ask="http://schemas.microsoft.com/office/drawing/2018/sketchyshapes" sd="3481351560">
                  <a:prstGeom prst="rect">
                    <a:avLst/>
                  </a:prstGeom>
                  <ask:type>
                    <ask:lineSketchFreehand/>
                  </ask:type>
                </ask:lineSketchStyleProps>
              </a:ext>
            </a:extLst>
          </a:ln>
        </p:spPr>
        <p:txBody>
          <a:bodyPr wrap="square">
            <a:noAutofit/>
          </a:bodyPr>
          <a:lstStyle/>
          <a:p>
            <a:pPr algn="just" defTabSz="914400">
              <a:spcBef>
                <a:spcPts val="600"/>
              </a:spcBef>
            </a:pPr>
            <a:r>
              <a:rPr lang="es-ES" sz="1400" b="1" dirty="0">
                <a:solidFill>
                  <a:srgbClr val="009999"/>
                </a:solidFill>
                <a:latin typeface="Arial Narrow" panose="020B0606020202030204" pitchFamily="34" charset="0"/>
                <a:ea typeface="Times New Roman" panose="02020603050405020304" pitchFamily="18" charset="0"/>
              </a:rPr>
              <a:t>Infecciones gastrointestinales</a:t>
            </a:r>
          </a:p>
          <a:p>
            <a:pPr algn="just" defTabSz="914400">
              <a:spcBef>
                <a:spcPts val="600"/>
              </a:spcBef>
            </a:pPr>
            <a:r>
              <a:rPr lang="es-ES" sz="1050" dirty="0">
                <a:latin typeface="Arial Narrow" panose="020B0606020202030204" pitchFamily="34" charset="0"/>
                <a:ea typeface="Times New Roman" panose="02020603050405020304" pitchFamily="18" charset="0"/>
                <a:cs typeface="Arial" panose="020B0604020202020204" pitchFamily="34" charset="0"/>
              </a:rPr>
              <a:t>Es el tratamiento de elección en </a:t>
            </a:r>
            <a:r>
              <a:rPr lang="es-ES" sz="1050" dirty="0">
                <a:latin typeface="Arial Narrow" panose="020B0606020202030204" pitchFamily="34" charset="0"/>
                <a:cs typeface="Arial" panose="020B0604020202020204" pitchFamily="34" charset="0"/>
              </a:rPr>
              <a:t>gastroenteritis</a:t>
            </a:r>
            <a:r>
              <a:rPr lang="es-ES" sz="1050" dirty="0">
                <a:latin typeface="Arial Narrow" panose="020B0606020202030204" pitchFamily="34" charset="0"/>
                <a:ea typeface="Times New Roman" panose="02020603050405020304" pitchFamily="18" charset="0"/>
                <a:cs typeface="Arial" panose="020B0604020202020204" pitchFamily="34" charset="0"/>
              </a:rPr>
              <a:t> por </a:t>
            </a:r>
            <a:r>
              <a:rPr lang="es-ES" sz="1050" i="1" dirty="0" err="1">
                <a:latin typeface="Arial Narrow" panose="020B0606020202030204" pitchFamily="34" charset="0"/>
                <a:cs typeface="Arial" panose="020B0604020202020204" pitchFamily="34" charset="0"/>
              </a:rPr>
              <a:t>Campylobacter</a:t>
            </a:r>
            <a:r>
              <a:rPr lang="es-ES" sz="1050" i="1" dirty="0">
                <a:latin typeface="Arial Narrow" panose="020B0606020202030204" pitchFamily="34" charset="0"/>
                <a:cs typeface="Arial" panose="020B0604020202020204" pitchFamily="34" charset="0"/>
              </a:rPr>
              <a:t> </a:t>
            </a:r>
            <a:r>
              <a:rPr lang="es-ES" sz="1050" i="1" dirty="0" err="1">
                <a:latin typeface="Arial Narrow" panose="020B0606020202030204" pitchFamily="34" charset="0"/>
                <a:cs typeface="Arial" panose="020B0604020202020204" pitchFamily="34" charset="0"/>
              </a:rPr>
              <a:t>jejuni</a:t>
            </a:r>
            <a:r>
              <a:rPr lang="es-ES" sz="1050" i="1" dirty="0">
                <a:latin typeface="Arial Narrow" panose="020B0606020202030204" pitchFamily="34" charset="0"/>
                <a:cs typeface="Arial" panose="020B0604020202020204" pitchFamily="34" charset="0"/>
              </a:rPr>
              <a:t> </a:t>
            </a:r>
            <a:r>
              <a:rPr lang="es-ES" sz="1050" i="1" dirty="0">
                <a:latin typeface="Arial Narrow" panose="020B0606020202030204" pitchFamily="34" charset="0"/>
                <a:ea typeface="Times New Roman" panose="02020603050405020304" pitchFamily="18" charset="0"/>
                <a:cs typeface="Arial" panose="020B0604020202020204" pitchFamily="34" charset="0"/>
              </a:rPr>
              <a:t>o </a:t>
            </a:r>
            <a:r>
              <a:rPr lang="es-ES" sz="1050" i="1" dirty="0" err="1">
                <a:latin typeface="Arial Narrow" panose="020B0606020202030204" pitchFamily="34" charset="0"/>
                <a:cs typeface="Arial" panose="020B0604020202020204" pitchFamily="34" charset="0"/>
              </a:rPr>
              <a:t>Shigella</a:t>
            </a:r>
            <a:r>
              <a:rPr lang="es-ES" sz="1050" dirty="0">
                <a:latin typeface="Arial Narrow" panose="020B0606020202030204" pitchFamily="34" charset="0"/>
                <a:ea typeface="Times New Roman" panose="02020603050405020304" pitchFamily="18" charset="0"/>
                <a:cs typeface="Arial" panose="020B0604020202020204" pitchFamily="34" charset="0"/>
              </a:rPr>
              <a:t> en formas moderada o grave, y en la </a:t>
            </a:r>
            <a:r>
              <a:rPr lang="es-ES" sz="1050" dirty="0">
                <a:latin typeface="Arial Narrow" panose="020B0606020202030204" pitchFamily="34" charset="0"/>
                <a:cs typeface="Arial" panose="020B0604020202020204" pitchFamily="34" charset="0"/>
              </a:rPr>
              <a:t>diarrea del viajero </a:t>
            </a:r>
            <a:r>
              <a:rPr lang="es-ES" sz="1050" u="sng" dirty="0">
                <a:latin typeface="Arial Narrow" panose="020B0606020202030204" pitchFamily="34" charset="0"/>
                <a:ea typeface="Times New Roman" panose="02020603050405020304" pitchFamily="18" charset="0"/>
                <a:cs typeface="Arial" panose="020B0604020202020204" pitchFamily="34" charset="0"/>
              </a:rPr>
              <a:t>cuando se considere</a:t>
            </a:r>
            <a:br>
              <a:rPr lang="es-ES" sz="1050" u="sng" dirty="0">
                <a:latin typeface="Arial Narrow" panose="020B0606020202030204" pitchFamily="34" charset="0"/>
                <a:ea typeface="Times New Roman" panose="02020603050405020304" pitchFamily="18" charset="0"/>
                <a:cs typeface="Arial" panose="020B0604020202020204" pitchFamily="34" charset="0"/>
              </a:rPr>
            </a:br>
            <a:r>
              <a:rPr lang="es-ES" sz="1050" u="sng" dirty="0">
                <a:latin typeface="Arial Narrow" panose="020B0606020202030204" pitchFamily="34" charset="0"/>
                <a:ea typeface="Times New Roman" panose="02020603050405020304" pitchFamily="18" charset="0"/>
                <a:cs typeface="Arial" panose="020B0604020202020204" pitchFamily="34" charset="0"/>
              </a:rPr>
              <a:t>indicado el tratamiento</a:t>
            </a:r>
            <a:r>
              <a:rPr lang="es-ES" sz="1050" dirty="0">
                <a:latin typeface="Arial Narrow" panose="020B0606020202030204" pitchFamily="34" charset="0"/>
                <a:ea typeface="Times New Roman" panose="02020603050405020304" pitchFamily="18" charset="0"/>
                <a:cs typeface="Arial" panose="020B0604020202020204" pitchFamily="34" charset="0"/>
              </a:rPr>
              <a:t>: diarreas graves disentéricas o febriles en viajes a sudeste asiático y la India (sospecha de </a:t>
            </a:r>
            <a:r>
              <a:rPr lang="es-ES" sz="1050" i="1" dirty="0" err="1">
                <a:latin typeface="Arial Narrow" panose="020B0606020202030204" pitchFamily="34" charset="0"/>
                <a:ea typeface="Times New Roman" panose="02020603050405020304" pitchFamily="18" charset="0"/>
                <a:cs typeface="Arial" panose="020B0604020202020204" pitchFamily="34" charset="0"/>
              </a:rPr>
              <a:t>Campylobacter</a:t>
            </a:r>
            <a:r>
              <a:rPr lang="es-ES" sz="1050" dirty="0">
                <a:latin typeface="Arial Narrow" panose="020B0606020202030204" pitchFamily="34" charset="0"/>
                <a:ea typeface="Times New Roman" panose="02020603050405020304" pitchFamily="18" charset="0"/>
                <a:cs typeface="Arial" panose="020B0604020202020204" pitchFamily="34" charset="0"/>
              </a:rPr>
              <a:t> resistente a fluoroquinolonas). Y como alternativa a </a:t>
            </a:r>
            <a:r>
              <a:rPr lang="es-ES" sz="1050" dirty="0" err="1">
                <a:latin typeface="Arial Narrow" panose="020B0606020202030204" pitchFamily="34" charset="0"/>
                <a:ea typeface="Times New Roman" panose="02020603050405020304" pitchFamily="18" charset="0"/>
                <a:cs typeface="Arial" panose="020B0604020202020204" pitchFamily="34" charset="0"/>
              </a:rPr>
              <a:t>ciprofloxacino</a:t>
            </a:r>
            <a:r>
              <a:rPr lang="es-ES" sz="1050" dirty="0">
                <a:latin typeface="Arial Narrow" panose="020B0606020202030204" pitchFamily="34" charset="0"/>
                <a:ea typeface="Times New Roman" panose="02020603050405020304" pitchFamily="18" charset="0"/>
                <a:cs typeface="Arial" panose="020B0604020202020204" pitchFamily="34" charset="0"/>
              </a:rPr>
              <a:t> en gastroenteritis grave por </a:t>
            </a:r>
            <a:r>
              <a:rPr lang="es-ES" sz="1050" i="1" dirty="0">
                <a:latin typeface="Arial Narrow" panose="020B0606020202030204" pitchFamily="34" charset="0"/>
                <a:ea typeface="Times New Roman" panose="02020603050405020304" pitchFamily="18" charset="0"/>
                <a:cs typeface="Arial" panose="020B0604020202020204" pitchFamily="34" charset="0"/>
              </a:rPr>
              <a:t>Salmonella</a:t>
            </a:r>
            <a:r>
              <a:rPr lang="es-ES" sz="1050" dirty="0">
                <a:latin typeface="Arial Narrow" panose="020B0606020202030204" pitchFamily="34" charset="0"/>
                <a:ea typeface="Times New Roman" panose="02020603050405020304" pitchFamily="18" charset="0"/>
                <a:cs typeface="Arial" panose="020B0604020202020204" pitchFamily="34" charset="0"/>
              </a:rPr>
              <a:t> o en inmunodeprimidos.</a:t>
            </a:r>
          </a:p>
          <a:p>
            <a:pPr algn="just" defTabSz="914400">
              <a:spcBef>
                <a:spcPts val="600"/>
              </a:spcBef>
            </a:pPr>
            <a:r>
              <a:rPr lang="es-ES" sz="1050" dirty="0">
                <a:latin typeface="Arial Narrow" panose="020B0606020202030204" pitchFamily="34" charset="0"/>
                <a:ea typeface="Times New Roman" panose="02020603050405020304" pitchFamily="18" charset="0"/>
                <a:cs typeface="Arial" panose="020B0604020202020204" pitchFamily="34" charset="0"/>
              </a:rPr>
              <a:t>La profilaxis antibiótica para prevenir la diarrea del viajero no se aconseja de manera rutinaria. Algunos pacientes de alto riesgo (inmunosuprimidos) o con enfermedad intestinal crónica podrían beneficiarse de una profilaxis con </a:t>
            </a:r>
            <a:r>
              <a:rPr lang="es-ES" sz="1050" dirty="0">
                <a:latin typeface="Arial Narrow" panose="020B060602020203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ciprofloxacino</a:t>
            </a:r>
            <a:r>
              <a:rPr lang="es-ES" sz="1050" dirty="0">
                <a:latin typeface="Arial Narrow" panose="020B0606020202030204" pitchFamily="34" charset="0"/>
                <a:ea typeface="Times New Roman" panose="02020603050405020304" pitchFamily="18" charset="0"/>
                <a:cs typeface="Arial" panose="020B0604020202020204" pitchFamily="34" charset="0"/>
              </a:rPr>
              <a:t> o </a:t>
            </a:r>
            <a:r>
              <a:rPr lang="es-ES" sz="1050" dirty="0">
                <a:latin typeface="Arial Narrow" panose="020B060602020203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azitromicina</a:t>
            </a:r>
            <a:r>
              <a:rPr lang="es-ES"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a:t>
            </a:r>
          </a:p>
        </p:txBody>
      </p:sp>
      <p:sp>
        <p:nvSpPr>
          <p:cNvPr id="6" name="Rectángulo 5">
            <a:extLst>
              <a:ext uri="{FF2B5EF4-FFF2-40B4-BE49-F238E27FC236}">
                <a16:creationId xmlns:a16="http://schemas.microsoft.com/office/drawing/2014/main" id="{250CD94B-8B11-6776-DBBC-FEED7421AF05}"/>
              </a:ext>
            </a:extLst>
          </p:cNvPr>
          <p:cNvSpPr/>
          <p:nvPr/>
        </p:nvSpPr>
        <p:spPr>
          <a:xfrm>
            <a:off x="5076221" y="478370"/>
            <a:ext cx="4500000" cy="2492990"/>
          </a:xfrm>
          <a:custGeom>
            <a:avLst/>
            <a:gdLst>
              <a:gd name="connsiteX0" fmla="*/ 0 w 4500000"/>
              <a:gd name="connsiteY0" fmla="*/ 0 h 2492990"/>
              <a:gd name="connsiteX1" fmla="*/ 552857 w 4500000"/>
              <a:gd name="connsiteY1" fmla="*/ 0 h 2492990"/>
              <a:gd name="connsiteX2" fmla="*/ 1195714 w 4500000"/>
              <a:gd name="connsiteY2" fmla="*/ 0 h 2492990"/>
              <a:gd name="connsiteX3" fmla="*/ 1703571 w 4500000"/>
              <a:gd name="connsiteY3" fmla="*/ 0 h 2492990"/>
              <a:gd name="connsiteX4" fmla="*/ 2391429 w 4500000"/>
              <a:gd name="connsiteY4" fmla="*/ 0 h 2492990"/>
              <a:gd name="connsiteX5" fmla="*/ 2989286 w 4500000"/>
              <a:gd name="connsiteY5" fmla="*/ 0 h 2492990"/>
              <a:gd name="connsiteX6" fmla="*/ 3677143 w 4500000"/>
              <a:gd name="connsiteY6" fmla="*/ 0 h 2492990"/>
              <a:gd name="connsiteX7" fmla="*/ 4500000 w 4500000"/>
              <a:gd name="connsiteY7" fmla="*/ 0 h 2492990"/>
              <a:gd name="connsiteX8" fmla="*/ 4500000 w 4500000"/>
              <a:gd name="connsiteY8" fmla="*/ 598318 h 2492990"/>
              <a:gd name="connsiteX9" fmla="*/ 4500000 w 4500000"/>
              <a:gd name="connsiteY9" fmla="*/ 1171705 h 2492990"/>
              <a:gd name="connsiteX10" fmla="*/ 4500000 w 4500000"/>
              <a:gd name="connsiteY10" fmla="*/ 1720163 h 2492990"/>
              <a:gd name="connsiteX11" fmla="*/ 4500000 w 4500000"/>
              <a:gd name="connsiteY11" fmla="*/ 2492990 h 2492990"/>
              <a:gd name="connsiteX12" fmla="*/ 3947143 w 4500000"/>
              <a:gd name="connsiteY12" fmla="*/ 2492990 h 2492990"/>
              <a:gd name="connsiteX13" fmla="*/ 3439286 w 4500000"/>
              <a:gd name="connsiteY13" fmla="*/ 2492990 h 2492990"/>
              <a:gd name="connsiteX14" fmla="*/ 2796429 w 4500000"/>
              <a:gd name="connsiteY14" fmla="*/ 2492990 h 2492990"/>
              <a:gd name="connsiteX15" fmla="*/ 2288571 w 4500000"/>
              <a:gd name="connsiteY15" fmla="*/ 2492990 h 2492990"/>
              <a:gd name="connsiteX16" fmla="*/ 1645714 w 4500000"/>
              <a:gd name="connsiteY16" fmla="*/ 2492990 h 2492990"/>
              <a:gd name="connsiteX17" fmla="*/ 957857 w 4500000"/>
              <a:gd name="connsiteY17" fmla="*/ 2492990 h 2492990"/>
              <a:gd name="connsiteX18" fmla="*/ 0 w 4500000"/>
              <a:gd name="connsiteY18" fmla="*/ 2492990 h 2492990"/>
              <a:gd name="connsiteX19" fmla="*/ 0 w 4500000"/>
              <a:gd name="connsiteY19" fmla="*/ 1819883 h 2492990"/>
              <a:gd name="connsiteX20" fmla="*/ 0 w 4500000"/>
              <a:gd name="connsiteY20" fmla="*/ 1246495 h 2492990"/>
              <a:gd name="connsiteX21" fmla="*/ 0 w 4500000"/>
              <a:gd name="connsiteY21" fmla="*/ 673107 h 2492990"/>
              <a:gd name="connsiteX22" fmla="*/ 0 w 4500000"/>
              <a:gd name="connsiteY22" fmla="*/ 0 h 2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00000" h="2492990" fill="none" extrusionOk="0">
                <a:moveTo>
                  <a:pt x="0" y="0"/>
                </a:moveTo>
                <a:cubicBezTo>
                  <a:pt x="271862" y="-8738"/>
                  <a:pt x="411789" y="8423"/>
                  <a:pt x="552857" y="0"/>
                </a:cubicBezTo>
                <a:cubicBezTo>
                  <a:pt x="693925" y="-8423"/>
                  <a:pt x="1052450" y="22797"/>
                  <a:pt x="1195714" y="0"/>
                </a:cubicBezTo>
                <a:cubicBezTo>
                  <a:pt x="1338978" y="-22797"/>
                  <a:pt x="1483613" y="-13098"/>
                  <a:pt x="1703571" y="0"/>
                </a:cubicBezTo>
                <a:cubicBezTo>
                  <a:pt x="1923529" y="13098"/>
                  <a:pt x="2138172" y="-24670"/>
                  <a:pt x="2391429" y="0"/>
                </a:cubicBezTo>
                <a:cubicBezTo>
                  <a:pt x="2644686" y="24670"/>
                  <a:pt x="2698459" y="-20398"/>
                  <a:pt x="2989286" y="0"/>
                </a:cubicBezTo>
                <a:cubicBezTo>
                  <a:pt x="3280113" y="20398"/>
                  <a:pt x="3494608" y="-7122"/>
                  <a:pt x="3677143" y="0"/>
                </a:cubicBezTo>
                <a:cubicBezTo>
                  <a:pt x="3859678" y="7122"/>
                  <a:pt x="4334257" y="8249"/>
                  <a:pt x="4500000" y="0"/>
                </a:cubicBezTo>
                <a:cubicBezTo>
                  <a:pt x="4504552" y="285266"/>
                  <a:pt x="4516642" y="356685"/>
                  <a:pt x="4500000" y="598318"/>
                </a:cubicBezTo>
                <a:cubicBezTo>
                  <a:pt x="4483358" y="839951"/>
                  <a:pt x="4516177" y="975954"/>
                  <a:pt x="4500000" y="1171705"/>
                </a:cubicBezTo>
                <a:cubicBezTo>
                  <a:pt x="4483823" y="1367456"/>
                  <a:pt x="4516920" y="1465612"/>
                  <a:pt x="4500000" y="1720163"/>
                </a:cubicBezTo>
                <a:cubicBezTo>
                  <a:pt x="4483080" y="1974714"/>
                  <a:pt x="4493606" y="2121762"/>
                  <a:pt x="4500000" y="2492990"/>
                </a:cubicBezTo>
                <a:cubicBezTo>
                  <a:pt x="4376610" y="2516643"/>
                  <a:pt x="4219085" y="2499787"/>
                  <a:pt x="3947143" y="2492990"/>
                </a:cubicBezTo>
                <a:cubicBezTo>
                  <a:pt x="3675201" y="2486193"/>
                  <a:pt x="3598895" y="2500744"/>
                  <a:pt x="3439286" y="2492990"/>
                </a:cubicBezTo>
                <a:cubicBezTo>
                  <a:pt x="3279677" y="2485236"/>
                  <a:pt x="3028619" y="2506436"/>
                  <a:pt x="2796429" y="2492990"/>
                </a:cubicBezTo>
                <a:cubicBezTo>
                  <a:pt x="2564239" y="2479544"/>
                  <a:pt x="2511011" y="2509926"/>
                  <a:pt x="2288571" y="2492990"/>
                </a:cubicBezTo>
                <a:cubicBezTo>
                  <a:pt x="2066131" y="2476054"/>
                  <a:pt x="1905845" y="2518398"/>
                  <a:pt x="1645714" y="2492990"/>
                </a:cubicBezTo>
                <a:cubicBezTo>
                  <a:pt x="1385583" y="2467582"/>
                  <a:pt x="1154210" y="2475681"/>
                  <a:pt x="957857" y="2492990"/>
                </a:cubicBezTo>
                <a:cubicBezTo>
                  <a:pt x="761504" y="2510299"/>
                  <a:pt x="285462" y="2538959"/>
                  <a:pt x="0" y="2492990"/>
                </a:cubicBezTo>
                <a:cubicBezTo>
                  <a:pt x="15028" y="2294962"/>
                  <a:pt x="-10388" y="2051615"/>
                  <a:pt x="0" y="1819883"/>
                </a:cubicBezTo>
                <a:cubicBezTo>
                  <a:pt x="10388" y="1588151"/>
                  <a:pt x="-17348" y="1479629"/>
                  <a:pt x="0" y="1246495"/>
                </a:cubicBezTo>
                <a:cubicBezTo>
                  <a:pt x="17348" y="1013361"/>
                  <a:pt x="14359" y="906586"/>
                  <a:pt x="0" y="673107"/>
                </a:cubicBezTo>
                <a:cubicBezTo>
                  <a:pt x="-14359" y="439628"/>
                  <a:pt x="-14007" y="188707"/>
                  <a:pt x="0" y="0"/>
                </a:cubicBezTo>
                <a:close/>
              </a:path>
              <a:path w="4500000" h="2492990" stroke="0" extrusionOk="0">
                <a:moveTo>
                  <a:pt x="0" y="0"/>
                </a:moveTo>
                <a:cubicBezTo>
                  <a:pt x="358733" y="35817"/>
                  <a:pt x="385412" y="25558"/>
                  <a:pt x="732857" y="0"/>
                </a:cubicBezTo>
                <a:cubicBezTo>
                  <a:pt x="1080302" y="-25558"/>
                  <a:pt x="1195204" y="-12826"/>
                  <a:pt x="1375714" y="0"/>
                </a:cubicBezTo>
                <a:cubicBezTo>
                  <a:pt x="1556224" y="12826"/>
                  <a:pt x="1749921" y="-17169"/>
                  <a:pt x="2018571" y="0"/>
                </a:cubicBezTo>
                <a:cubicBezTo>
                  <a:pt x="2287221" y="17169"/>
                  <a:pt x="2533299" y="28135"/>
                  <a:pt x="2706429" y="0"/>
                </a:cubicBezTo>
                <a:cubicBezTo>
                  <a:pt x="2879559" y="-28135"/>
                  <a:pt x="3152887" y="-805"/>
                  <a:pt x="3304286" y="0"/>
                </a:cubicBezTo>
                <a:cubicBezTo>
                  <a:pt x="3455685" y="805"/>
                  <a:pt x="4064899" y="-28547"/>
                  <a:pt x="4500000" y="0"/>
                </a:cubicBezTo>
                <a:cubicBezTo>
                  <a:pt x="4481656" y="213241"/>
                  <a:pt x="4500377" y="414125"/>
                  <a:pt x="4500000" y="623248"/>
                </a:cubicBezTo>
                <a:cubicBezTo>
                  <a:pt x="4499623" y="832371"/>
                  <a:pt x="4524690" y="1049132"/>
                  <a:pt x="4500000" y="1221565"/>
                </a:cubicBezTo>
                <a:cubicBezTo>
                  <a:pt x="4475310" y="1393998"/>
                  <a:pt x="4494209" y="1682383"/>
                  <a:pt x="4500000" y="1844813"/>
                </a:cubicBezTo>
                <a:cubicBezTo>
                  <a:pt x="4505791" y="2007243"/>
                  <a:pt x="4502430" y="2259747"/>
                  <a:pt x="4500000" y="2492990"/>
                </a:cubicBezTo>
                <a:cubicBezTo>
                  <a:pt x="4203236" y="2507352"/>
                  <a:pt x="3996636" y="2468521"/>
                  <a:pt x="3857143" y="2492990"/>
                </a:cubicBezTo>
                <a:cubicBezTo>
                  <a:pt x="3717650" y="2517459"/>
                  <a:pt x="3348292" y="2506662"/>
                  <a:pt x="3214286" y="2492990"/>
                </a:cubicBezTo>
                <a:cubicBezTo>
                  <a:pt x="3080280" y="2479318"/>
                  <a:pt x="2825853" y="2509933"/>
                  <a:pt x="2616429" y="2492990"/>
                </a:cubicBezTo>
                <a:cubicBezTo>
                  <a:pt x="2407005" y="2476047"/>
                  <a:pt x="2238991" y="2516185"/>
                  <a:pt x="2108571" y="2492990"/>
                </a:cubicBezTo>
                <a:cubicBezTo>
                  <a:pt x="1978151" y="2469795"/>
                  <a:pt x="1688164" y="2511599"/>
                  <a:pt x="1555714" y="2492990"/>
                </a:cubicBezTo>
                <a:cubicBezTo>
                  <a:pt x="1423264" y="2474381"/>
                  <a:pt x="1248362" y="2496833"/>
                  <a:pt x="1047857" y="2492990"/>
                </a:cubicBezTo>
                <a:cubicBezTo>
                  <a:pt x="847352" y="2489147"/>
                  <a:pt x="441327" y="2448751"/>
                  <a:pt x="0" y="2492990"/>
                </a:cubicBezTo>
                <a:cubicBezTo>
                  <a:pt x="24941" y="2196517"/>
                  <a:pt x="-11626" y="2165620"/>
                  <a:pt x="0" y="1894672"/>
                </a:cubicBezTo>
                <a:cubicBezTo>
                  <a:pt x="11626" y="1623724"/>
                  <a:pt x="-28466" y="1586485"/>
                  <a:pt x="0" y="1321285"/>
                </a:cubicBezTo>
                <a:cubicBezTo>
                  <a:pt x="28466" y="1056085"/>
                  <a:pt x="-11535" y="930095"/>
                  <a:pt x="0" y="673107"/>
                </a:cubicBezTo>
                <a:cubicBezTo>
                  <a:pt x="11535" y="416119"/>
                  <a:pt x="-31769" y="308791"/>
                  <a:pt x="0" y="0"/>
                </a:cubicBezTo>
                <a:close/>
              </a:path>
            </a:pathLst>
          </a:custGeom>
          <a:ln>
            <a:solidFill>
              <a:srgbClr val="009999"/>
            </a:solidFill>
            <a:extLst>
              <a:ext uri="{C807C97D-BFC1-408E-A445-0C87EB9F89A2}">
                <ask:lineSketchStyleProps xmlns:ask="http://schemas.microsoft.com/office/drawing/2018/sketchyshapes" sd="4280574375">
                  <a:prstGeom prst="rect">
                    <a:avLst/>
                  </a:prstGeom>
                  <ask:type>
                    <ask:lineSketchFreehand/>
                  </ask:type>
                </ask:lineSketchStyleProps>
              </a:ext>
            </a:extLst>
          </a:ln>
        </p:spPr>
        <p:txBody>
          <a:bodyPr wrap="square">
            <a:spAutoFit/>
          </a:bodyPr>
          <a:lstStyle/>
          <a:p>
            <a:pPr algn="just" defTabSz="914400"/>
            <a:r>
              <a:rPr lang="es-ES" sz="1400" b="1" dirty="0">
                <a:solidFill>
                  <a:srgbClr val="009999"/>
                </a:solidFill>
                <a:latin typeface="Arial Narrow" panose="020B0606020202030204" pitchFamily="34" charset="0"/>
              </a:rPr>
              <a:t>Infecciones dentales</a:t>
            </a:r>
          </a:p>
          <a:p>
            <a:pPr algn="just" defTabSz="914400">
              <a:spcBef>
                <a:spcPts val="600"/>
              </a:spcBef>
              <a:spcAft>
                <a:spcPts val="300"/>
              </a:spcAft>
            </a:pPr>
            <a:r>
              <a:rPr lang="es-ES" sz="11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Las bacterias más habituales de las infecciones </a:t>
            </a:r>
            <a:r>
              <a:rPr lang="es-ES" sz="1100"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odontógenas</a:t>
            </a:r>
            <a:r>
              <a:rPr lang="es-ES" sz="11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presentan una alta proporción de resistencia a los macrólidos, por lo que no se consideran de primera línea en este tipo de infecciones. </a:t>
            </a:r>
          </a:p>
          <a:p>
            <a:pPr algn="just" defTabSz="914400">
              <a:spcAft>
                <a:spcPts val="300"/>
              </a:spcAft>
            </a:pPr>
            <a:r>
              <a:rPr lang="es-ES" sz="11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El uso de antibióticos como terapia adyuvante al tratamiento odontológico está justificado únicamente cuando hay evidencia de diseminación o el riesgo de progresión es elevado (celulitis/flemón, adenopatías regionales, inflamación difusa), cuando hay síntomas sistémicos (alteración del estado general, fiebre) y en pacientes inmunocomprometidos. </a:t>
            </a:r>
          </a:p>
          <a:p>
            <a:pPr algn="just" defTabSz="914400">
              <a:spcAft>
                <a:spcPts val="300"/>
              </a:spcAft>
            </a:pPr>
            <a:r>
              <a:rPr lang="es-ES" sz="11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Los principales microorganismos implicados en las infecciones </a:t>
            </a:r>
            <a:r>
              <a:rPr lang="es-ES" sz="1100"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odontógenas</a:t>
            </a:r>
            <a:r>
              <a:rPr lang="es-ES" sz="11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son sensibles a los betalactámicos. El tratamiento antibiótico es empírico y, en general, la amoxicilina es de elección. En alérgicos a Betalactámicos la guía PRAN recomienda metronidazol.</a:t>
            </a:r>
          </a:p>
        </p:txBody>
      </p:sp>
      <p:sp>
        <p:nvSpPr>
          <p:cNvPr id="7" name="Rectángulo 6">
            <a:extLst>
              <a:ext uri="{FF2B5EF4-FFF2-40B4-BE49-F238E27FC236}">
                <a16:creationId xmlns:a16="http://schemas.microsoft.com/office/drawing/2014/main" id="{64F0C752-01D7-3205-E178-F15191EC129A}"/>
              </a:ext>
            </a:extLst>
          </p:cNvPr>
          <p:cNvSpPr/>
          <p:nvPr/>
        </p:nvSpPr>
        <p:spPr>
          <a:xfrm>
            <a:off x="5076221" y="3102719"/>
            <a:ext cx="4569880" cy="1815882"/>
          </a:xfrm>
          <a:custGeom>
            <a:avLst/>
            <a:gdLst>
              <a:gd name="connsiteX0" fmla="*/ 0 w 4569880"/>
              <a:gd name="connsiteY0" fmla="*/ 0 h 1815882"/>
              <a:gd name="connsiteX1" fmla="*/ 744238 w 4569880"/>
              <a:gd name="connsiteY1" fmla="*/ 0 h 1815882"/>
              <a:gd name="connsiteX2" fmla="*/ 1259981 w 4569880"/>
              <a:gd name="connsiteY2" fmla="*/ 0 h 1815882"/>
              <a:gd name="connsiteX3" fmla="*/ 1821424 w 4569880"/>
              <a:gd name="connsiteY3" fmla="*/ 0 h 1815882"/>
              <a:gd name="connsiteX4" fmla="*/ 2519962 w 4569880"/>
              <a:gd name="connsiteY4" fmla="*/ 0 h 1815882"/>
              <a:gd name="connsiteX5" fmla="*/ 3172802 w 4569880"/>
              <a:gd name="connsiteY5" fmla="*/ 0 h 1815882"/>
              <a:gd name="connsiteX6" fmla="*/ 3917040 w 4569880"/>
              <a:gd name="connsiteY6" fmla="*/ 0 h 1815882"/>
              <a:gd name="connsiteX7" fmla="*/ 4569880 w 4569880"/>
              <a:gd name="connsiteY7" fmla="*/ 0 h 1815882"/>
              <a:gd name="connsiteX8" fmla="*/ 4569880 w 4569880"/>
              <a:gd name="connsiteY8" fmla="*/ 550818 h 1815882"/>
              <a:gd name="connsiteX9" fmla="*/ 4569880 w 4569880"/>
              <a:gd name="connsiteY9" fmla="*/ 1156112 h 1815882"/>
              <a:gd name="connsiteX10" fmla="*/ 4569880 w 4569880"/>
              <a:gd name="connsiteY10" fmla="*/ 1815882 h 1815882"/>
              <a:gd name="connsiteX11" fmla="*/ 3962739 w 4569880"/>
              <a:gd name="connsiteY11" fmla="*/ 1815882 h 1815882"/>
              <a:gd name="connsiteX12" fmla="*/ 3309899 w 4569880"/>
              <a:gd name="connsiteY12" fmla="*/ 1815882 h 1815882"/>
              <a:gd name="connsiteX13" fmla="*/ 2565661 w 4569880"/>
              <a:gd name="connsiteY13" fmla="*/ 1815882 h 1815882"/>
              <a:gd name="connsiteX14" fmla="*/ 1867122 w 4569880"/>
              <a:gd name="connsiteY14" fmla="*/ 1815882 h 1815882"/>
              <a:gd name="connsiteX15" fmla="*/ 1122885 w 4569880"/>
              <a:gd name="connsiteY15" fmla="*/ 1815882 h 1815882"/>
              <a:gd name="connsiteX16" fmla="*/ 561442 w 4569880"/>
              <a:gd name="connsiteY16" fmla="*/ 1815882 h 1815882"/>
              <a:gd name="connsiteX17" fmla="*/ 0 w 4569880"/>
              <a:gd name="connsiteY17" fmla="*/ 1815882 h 1815882"/>
              <a:gd name="connsiteX18" fmla="*/ 0 w 4569880"/>
              <a:gd name="connsiteY18" fmla="*/ 1192429 h 1815882"/>
              <a:gd name="connsiteX19" fmla="*/ 0 w 4569880"/>
              <a:gd name="connsiteY19" fmla="*/ 623453 h 1815882"/>
              <a:gd name="connsiteX20" fmla="*/ 0 w 4569880"/>
              <a:gd name="connsiteY20"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9880" h="1815882" fill="none" extrusionOk="0">
                <a:moveTo>
                  <a:pt x="0" y="0"/>
                </a:moveTo>
                <a:cubicBezTo>
                  <a:pt x="220091" y="21176"/>
                  <a:pt x="493233" y="-27707"/>
                  <a:pt x="744238" y="0"/>
                </a:cubicBezTo>
                <a:cubicBezTo>
                  <a:pt x="995243" y="27707"/>
                  <a:pt x="1022575" y="-8923"/>
                  <a:pt x="1259981" y="0"/>
                </a:cubicBezTo>
                <a:cubicBezTo>
                  <a:pt x="1497387" y="8923"/>
                  <a:pt x="1551649" y="3084"/>
                  <a:pt x="1821424" y="0"/>
                </a:cubicBezTo>
                <a:cubicBezTo>
                  <a:pt x="2091199" y="-3084"/>
                  <a:pt x="2176927" y="13595"/>
                  <a:pt x="2519962" y="0"/>
                </a:cubicBezTo>
                <a:cubicBezTo>
                  <a:pt x="2862997" y="-13595"/>
                  <a:pt x="2862770" y="-5864"/>
                  <a:pt x="3172802" y="0"/>
                </a:cubicBezTo>
                <a:cubicBezTo>
                  <a:pt x="3482834" y="5864"/>
                  <a:pt x="3753366" y="-1604"/>
                  <a:pt x="3917040" y="0"/>
                </a:cubicBezTo>
                <a:cubicBezTo>
                  <a:pt x="4080714" y="1604"/>
                  <a:pt x="4428726" y="-23690"/>
                  <a:pt x="4569880" y="0"/>
                </a:cubicBezTo>
                <a:cubicBezTo>
                  <a:pt x="4579939" y="152765"/>
                  <a:pt x="4590843" y="358247"/>
                  <a:pt x="4569880" y="550818"/>
                </a:cubicBezTo>
                <a:cubicBezTo>
                  <a:pt x="4548917" y="743389"/>
                  <a:pt x="4543763" y="981091"/>
                  <a:pt x="4569880" y="1156112"/>
                </a:cubicBezTo>
                <a:cubicBezTo>
                  <a:pt x="4595997" y="1331133"/>
                  <a:pt x="4602650" y="1532729"/>
                  <a:pt x="4569880" y="1815882"/>
                </a:cubicBezTo>
                <a:cubicBezTo>
                  <a:pt x="4397540" y="1796730"/>
                  <a:pt x="4116874" y="1785779"/>
                  <a:pt x="3962739" y="1815882"/>
                </a:cubicBezTo>
                <a:cubicBezTo>
                  <a:pt x="3808604" y="1845985"/>
                  <a:pt x="3552957" y="1829367"/>
                  <a:pt x="3309899" y="1815882"/>
                </a:cubicBezTo>
                <a:cubicBezTo>
                  <a:pt x="3066841" y="1802397"/>
                  <a:pt x="2782714" y="1791486"/>
                  <a:pt x="2565661" y="1815882"/>
                </a:cubicBezTo>
                <a:cubicBezTo>
                  <a:pt x="2348608" y="1840278"/>
                  <a:pt x="2076139" y="1787151"/>
                  <a:pt x="1867122" y="1815882"/>
                </a:cubicBezTo>
                <a:cubicBezTo>
                  <a:pt x="1658105" y="1844613"/>
                  <a:pt x="1272368" y="1783061"/>
                  <a:pt x="1122885" y="1815882"/>
                </a:cubicBezTo>
                <a:cubicBezTo>
                  <a:pt x="973402" y="1848703"/>
                  <a:pt x="834339" y="1829881"/>
                  <a:pt x="561442" y="1815882"/>
                </a:cubicBezTo>
                <a:cubicBezTo>
                  <a:pt x="288545" y="1801883"/>
                  <a:pt x="196376" y="1796195"/>
                  <a:pt x="0" y="1815882"/>
                </a:cubicBezTo>
                <a:cubicBezTo>
                  <a:pt x="15167" y="1671870"/>
                  <a:pt x="25607" y="1356784"/>
                  <a:pt x="0" y="1192429"/>
                </a:cubicBezTo>
                <a:cubicBezTo>
                  <a:pt x="-25607" y="1028074"/>
                  <a:pt x="-7928" y="818086"/>
                  <a:pt x="0" y="623453"/>
                </a:cubicBezTo>
                <a:cubicBezTo>
                  <a:pt x="7928" y="428820"/>
                  <a:pt x="-11438" y="157171"/>
                  <a:pt x="0" y="0"/>
                </a:cubicBezTo>
                <a:close/>
              </a:path>
              <a:path w="4569880" h="1815882" stroke="0" extrusionOk="0">
                <a:moveTo>
                  <a:pt x="0" y="0"/>
                </a:moveTo>
                <a:cubicBezTo>
                  <a:pt x="182520" y="-19889"/>
                  <a:pt x="296111" y="-23832"/>
                  <a:pt x="515744" y="0"/>
                </a:cubicBezTo>
                <a:cubicBezTo>
                  <a:pt x="735377" y="23832"/>
                  <a:pt x="834326" y="3795"/>
                  <a:pt x="1031487" y="0"/>
                </a:cubicBezTo>
                <a:cubicBezTo>
                  <a:pt x="1228648" y="-3795"/>
                  <a:pt x="1517646" y="17294"/>
                  <a:pt x="1775725" y="0"/>
                </a:cubicBezTo>
                <a:cubicBezTo>
                  <a:pt x="2033804" y="-17294"/>
                  <a:pt x="2166068" y="18122"/>
                  <a:pt x="2337167" y="0"/>
                </a:cubicBezTo>
                <a:cubicBezTo>
                  <a:pt x="2508266" y="-18122"/>
                  <a:pt x="2719793" y="-11562"/>
                  <a:pt x="2944308" y="0"/>
                </a:cubicBezTo>
                <a:cubicBezTo>
                  <a:pt x="3168823" y="11562"/>
                  <a:pt x="3280797" y="-17113"/>
                  <a:pt x="3460052" y="0"/>
                </a:cubicBezTo>
                <a:cubicBezTo>
                  <a:pt x="3639307" y="17113"/>
                  <a:pt x="4085927" y="24536"/>
                  <a:pt x="4569880" y="0"/>
                </a:cubicBezTo>
                <a:cubicBezTo>
                  <a:pt x="4586163" y="235086"/>
                  <a:pt x="4575076" y="329025"/>
                  <a:pt x="4569880" y="641612"/>
                </a:cubicBezTo>
                <a:cubicBezTo>
                  <a:pt x="4564684" y="954199"/>
                  <a:pt x="4556865" y="1065557"/>
                  <a:pt x="4569880" y="1192429"/>
                </a:cubicBezTo>
                <a:cubicBezTo>
                  <a:pt x="4582895" y="1319301"/>
                  <a:pt x="4599383" y="1601334"/>
                  <a:pt x="4569880" y="1815882"/>
                </a:cubicBezTo>
                <a:cubicBezTo>
                  <a:pt x="4347302" y="1825751"/>
                  <a:pt x="4222623" y="1840667"/>
                  <a:pt x="3962739" y="1815882"/>
                </a:cubicBezTo>
                <a:cubicBezTo>
                  <a:pt x="3702855" y="1791097"/>
                  <a:pt x="3539475" y="1790344"/>
                  <a:pt x="3309899" y="1815882"/>
                </a:cubicBezTo>
                <a:cubicBezTo>
                  <a:pt x="3080323" y="1841420"/>
                  <a:pt x="2983810" y="1841179"/>
                  <a:pt x="2748456" y="1815882"/>
                </a:cubicBezTo>
                <a:cubicBezTo>
                  <a:pt x="2513102" y="1790585"/>
                  <a:pt x="2374171" y="1840604"/>
                  <a:pt x="2049918" y="1815882"/>
                </a:cubicBezTo>
                <a:cubicBezTo>
                  <a:pt x="1725665" y="1791160"/>
                  <a:pt x="1726387" y="1842205"/>
                  <a:pt x="1488475" y="1815882"/>
                </a:cubicBezTo>
                <a:cubicBezTo>
                  <a:pt x="1250563" y="1789559"/>
                  <a:pt x="932372" y="1810070"/>
                  <a:pt x="744238" y="1815882"/>
                </a:cubicBezTo>
                <a:cubicBezTo>
                  <a:pt x="556104" y="1821694"/>
                  <a:pt x="154232" y="1827365"/>
                  <a:pt x="0" y="1815882"/>
                </a:cubicBezTo>
                <a:cubicBezTo>
                  <a:pt x="-11362" y="1526315"/>
                  <a:pt x="21444" y="1470356"/>
                  <a:pt x="0" y="1192429"/>
                </a:cubicBezTo>
                <a:cubicBezTo>
                  <a:pt x="-21444" y="914502"/>
                  <a:pt x="20797" y="837967"/>
                  <a:pt x="0" y="605294"/>
                </a:cubicBezTo>
                <a:cubicBezTo>
                  <a:pt x="-20797" y="372622"/>
                  <a:pt x="26474" y="214861"/>
                  <a:pt x="0" y="0"/>
                </a:cubicBezTo>
                <a:close/>
              </a:path>
            </a:pathLst>
          </a:custGeom>
          <a:ln>
            <a:solidFill>
              <a:srgbClr val="009999"/>
            </a:solidFill>
            <a:extLst>
              <a:ext uri="{C807C97D-BFC1-408E-A445-0C87EB9F89A2}">
                <ask:lineSketchStyleProps xmlns:ask="http://schemas.microsoft.com/office/drawing/2018/sketchyshapes" sd="3158295262">
                  <a:prstGeom prst="rect">
                    <a:avLst/>
                  </a:prstGeom>
                  <ask:type>
                    <ask:lineSketchFreehand/>
                  </ask:type>
                </ask:lineSketchStyleProps>
              </a:ext>
            </a:extLst>
          </a:ln>
        </p:spPr>
        <p:txBody>
          <a:bodyPr wrap="square">
            <a:spAutoFit/>
          </a:bodyPr>
          <a:lstStyle/>
          <a:p>
            <a:pPr algn="just" defTabSz="914400"/>
            <a:r>
              <a:rPr lang="es-ES" sz="1400" b="1" dirty="0">
                <a:solidFill>
                  <a:srgbClr val="009999"/>
                </a:solidFill>
                <a:latin typeface="Arial Narrow" panose="020B0606020202030204" pitchFamily="34" charset="0"/>
              </a:rPr>
              <a:t>Infecciones de transmisión sexual</a:t>
            </a:r>
          </a:p>
          <a:p>
            <a:pPr algn="just" defTabSz="914400">
              <a:spcBef>
                <a:spcPts val="600"/>
              </a:spcBef>
              <a:spcAft>
                <a:spcPts val="300"/>
              </a:spcAft>
            </a:pPr>
            <a:r>
              <a:rPr lang="es-ES" sz="1100" dirty="0">
                <a:solidFill>
                  <a:prstClr val="black"/>
                </a:solidFill>
                <a:latin typeface="Arial Narrow" panose="020B0606020202030204" pitchFamily="34" charset="0"/>
                <a:ea typeface="Times New Roman" panose="02020603050405020304" pitchFamily="18" charset="0"/>
              </a:rPr>
              <a:t>Es primera elección en dosis única de 1 g en gonorrea (asociado a ceftriaxona), </a:t>
            </a:r>
            <a:r>
              <a:rPr lang="es-ES" sz="1100" dirty="0" err="1">
                <a:solidFill>
                  <a:prstClr val="black"/>
                </a:solidFill>
                <a:latin typeface="Arial Narrow" panose="020B0606020202030204" pitchFamily="34" charset="0"/>
                <a:ea typeface="Times New Roman" panose="02020603050405020304" pitchFamily="18" charset="0"/>
              </a:rPr>
              <a:t>clamydia</a:t>
            </a:r>
            <a:r>
              <a:rPr lang="es-ES" sz="1100" dirty="0">
                <a:solidFill>
                  <a:prstClr val="black"/>
                </a:solidFill>
                <a:latin typeface="Arial Narrow" panose="020B0606020202030204" pitchFamily="34" charset="0"/>
                <a:ea typeface="Times New Roman" panose="02020603050405020304" pitchFamily="18" charset="0"/>
              </a:rPr>
              <a:t>, chancro blando e infecciones por </a:t>
            </a:r>
            <a:r>
              <a:rPr lang="es-ES" sz="1100" i="1" dirty="0" err="1">
                <a:solidFill>
                  <a:prstClr val="black"/>
                </a:solidFill>
                <a:latin typeface="Arial Narrow" panose="020B0606020202030204" pitchFamily="34" charset="0"/>
                <a:ea typeface="Times New Roman" panose="02020603050405020304" pitchFamily="18" charset="0"/>
              </a:rPr>
              <a:t>Ureaplasma</a:t>
            </a:r>
            <a:r>
              <a:rPr lang="es-ES" sz="1100" i="1" dirty="0">
                <a:solidFill>
                  <a:prstClr val="black"/>
                </a:solidFill>
                <a:latin typeface="Arial Narrow" panose="020B0606020202030204" pitchFamily="34" charset="0"/>
                <a:ea typeface="Times New Roman" panose="02020603050405020304" pitchFamily="18" charset="0"/>
              </a:rPr>
              <a:t> </a:t>
            </a:r>
            <a:r>
              <a:rPr lang="es-ES" sz="1100" i="1" dirty="0" err="1">
                <a:solidFill>
                  <a:prstClr val="black"/>
                </a:solidFill>
                <a:latin typeface="Arial Narrow" panose="020B0606020202030204" pitchFamily="34" charset="0"/>
                <a:ea typeface="Times New Roman" panose="02020603050405020304" pitchFamily="18" charset="0"/>
              </a:rPr>
              <a:t>urealyticum</a:t>
            </a:r>
            <a:r>
              <a:rPr lang="es-ES" sz="1100" i="1" dirty="0">
                <a:solidFill>
                  <a:prstClr val="black"/>
                </a:solidFill>
                <a:latin typeface="Arial Narrow" panose="020B0606020202030204" pitchFamily="34" charset="0"/>
                <a:ea typeface="Times New Roman" panose="02020603050405020304" pitchFamily="18" charset="0"/>
              </a:rPr>
              <a:t> </a:t>
            </a:r>
            <a:r>
              <a:rPr lang="es-ES" sz="1100" dirty="0">
                <a:solidFill>
                  <a:prstClr val="black"/>
                </a:solidFill>
                <a:latin typeface="Arial Narrow" panose="020B0606020202030204" pitchFamily="34" charset="0"/>
                <a:ea typeface="Times New Roman" panose="02020603050405020304" pitchFamily="18" charset="0"/>
              </a:rPr>
              <a:t>(uretritis) .</a:t>
            </a:r>
          </a:p>
          <a:p>
            <a:pPr algn="just" defTabSz="914400">
              <a:spcAft>
                <a:spcPts val="300"/>
              </a:spcAft>
            </a:pPr>
            <a:r>
              <a:rPr lang="es-ES" sz="1100" dirty="0">
                <a:solidFill>
                  <a:prstClr val="black"/>
                </a:solidFill>
                <a:latin typeface="Arial Narrow" panose="020B0606020202030204" pitchFamily="34" charset="0"/>
                <a:ea typeface="Times New Roman" panose="02020603050405020304" pitchFamily="18" charset="0"/>
              </a:rPr>
              <a:t>También es tratamiento de primera línea en infecciones por </a:t>
            </a:r>
            <a:r>
              <a:rPr lang="es-ES" sz="1100" i="1" dirty="0" err="1">
                <a:solidFill>
                  <a:prstClr val="black"/>
                </a:solidFill>
                <a:latin typeface="Arial Narrow" panose="020B0606020202030204" pitchFamily="34" charset="0"/>
                <a:ea typeface="Times New Roman" panose="02020603050405020304" pitchFamily="18" charset="0"/>
              </a:rPr>
              <a:t>Mycoplasma</a:t>
            </a:r>
            <a:r>
              <a:rPr lang="es-ES" sz="1100" i="1" dirty="0">
                <a:solidFill>
                  <a:prstClr val="black"/>
                </a:solidFill>
                <a:latin typeface="Arial Narrow" panose="020B0606020202030204" pitchFamily="34" charset="0"/>
                <a:ea typeface="Times New Roman" panose="02020603050405020304" pitchFamily="18" charset="0"/>
              </a:rPr>
              <a:t> </a:t>
            </a:r>
            <a:r>
              <a:rPr lang="es-ES" sz="1100" i="1" dirty="0" err="1">
                <a:solidFill>
                  <a:prstClr val="black"/>
                </a:solidFill>
                <a:latin typeface="Arial Narrow" panose="020B0606020202030204" pitchFamily="34" charset="0"/>
                <a:ea typeface="Times New Roman" panose="02020603050405020304" pitchFamily="18" charset="0"/>
              </a:rPr>
              <a:t>genitalium</a:t>
            </a:r>
            <a:r>
              <a:rPr lang="es-ES" sz="1100" dirty="0">
                <a:solidFill>
                  <a:prstClr val="black"/>
                </a:solidFill>
                <a:latin typeface="Arial Narrow" panose="020B0606020202030204" pitchFamily="34" charset="0"/>
                <a:ea typeface="Times New Roman" panose="02020603050405020304" pitchFamily="18" charset="0"/>
              </a:rPr>
              <a:t>. (500 mg el día 1 y 250 mg entre los días 2 a 5) y granuloma inguinal: (1 g cada 7 días, 21 días).</a:t>
            </a:r>
          </a:p>
          <a:p>
            <a:pPr algn="just" defTabSz="914400">
              <a:spcAft>
                <a:spcPts val="300"/>
              </a:spcAft>
            </a:pPr>
            <a:r>
              <a:rPr lang="es-ES" sz="1100" dirty="0">
                <a:solidFill>
                  <a:prstClr val="black"/>
                </a:solidFill>
                <a:latin typeface="Arial Narrow" panose="020B0606020202030204" pitchFamily="34" charset="0"/>
                <a:ea typeface="Times New Roman" panose="02020603050405020304" pitchFamily="18" charset="0"/>
              </a:rPr>
              <a:t>En sífilis primaria, secundaria y latente precoz (menos de 1 año de evolución) es tratamiento alternativo en dosis única de 2 g y en linfogranuloma venéreo en dosis de 1 g a la semana durante 3 semanas.</a:t>
            </a:r>
            <a:endParaRPr lang="es-ES" sz="1100" dirty="0">
              <a:solidFill>
                <a:srgbClr val="0070C0"/>
              </a:solidFill>
              <a:latin typeface="Arial Narrow" panose="020B0606020202030204" pitchFamily="34" charset="0"/>
              <a:ea typeface="Times New Roman" panose="02020603050405020304" pitchFamily="18" charset="0"/>
            </a:endParaRPr>
          </a:p>
        </p:txBody>
      </p:sp>
      <p:sp>
        <p:nvSpPr>
          <p:cNvPr id="8" name="Rectángulo 7">
            <a:extLst>
              <a:ext uri="{FF2B5EF4-FFF2-40B4-BE49-F238E27FC236}">
                <a16:creationId xmlns:a16="http://schemas.microsoft.com/office/drawing/2014/main" id="{A1FB0F74-AE0B-A597-B88C-146D9988506F}"/>
              </a:ext>
            </a:extLst>
          </p:cNvPr>
          <p:cNvSpPr/>
          <p:nvPr/>
        </p:nvSpPr>
        <p:spPr>
          <a:xfrm>
            <a:off x="5076221" y="5060158"/>
            <a:ext cx="4500000" cy="723275"/>
          </a:xfrm>
          <a:custGeom>
            <a:avLst/>
            <a:gdLst>
              <a:gd name="connsiteX0" fmla="*/ 0 w 4500000"/>
              <a:gd name="connsiteY0" fmla="*/ 0 h 723275"/>
              <a:gd name="connsiteX1" fmla="*/ 732857 w 4500000"/>
              <a:gd name="connsiteY1" fmla="*/ 0 h 723275"/>
              <a:gd name="connsiteX2" fmla="*/ 1330714 w 4500000"/>
              <a:gd name="connsiteY2" fmla="*/ 0 h 723275"/>
              <a:gd name="connsiteX3" fmla="*/ 1883571 w 4500000"/>
              <a:gd name="connsiteY3" fmla="*/ 0 h 723275"/>
              <a:gd name="connsiteX4" fmla="*/ 2391429 w 4500000"/>
              <a:gd name="connsiteY4" fmla="*/ 0 h 723275"/>
              <a:gd name="connsiteX5" fmla="*/ 2944286 w 4500000"/>
              <a:gd name="connsiteY5" fmla="*/ 0 h 723275"/>
              <a:gd name="connsiteX6" fmla="*/ 3542143 w 4500000"/>
              <a:gd name="connsiteY6" fmla="*/ 0 h 723275"/>
              <a:gd name="connsiteX7" fmla="*/ 4500000 w 4500000"/>
              <a:gd name="connsiteY7" fmla="*/ 0 h 723275"/>
              <a:gd name="connsiteX8" fmla="*/ 4500000 w 4500000"/>
              <a:gd name="connsiteY8" fmla="*/ 347172 h 723275"/>
              <a:gd name="connsiteX9" fmla="*/ 4500000 w 4500000"/>
              <a:gd name="connsiteY9" fmla="*/ 723275 h 723275"/>
              <a:gd name="connsiteX10" fmla="*/ 3767143 w 4500000"/>
              <a:gd name="connsiteY10" fmla="*/ 723275 h 723275"/>
              <a:gd name="connsiteX11" fmla="*/ 3259286 w 4500000"/>
              <a:gd name="connsiteY11" fmla="*/ 723275 h 723275"/>
              <a:gd name="connsiteX12" fmla="*/ 2571429 w 4500000"/>
              <a:gd name="connsiteY12" fmla="*/ 723275 h 723275"/>
              <a:gd name="connsiteX13" fmla="*/ 1928571 w 4500000"/>
              <a:gd name="connsiteY13" fmla="*/ 723275 h 723275"/>
              <a:gd name="connsiteX14" fmla="*/ 1420714 w 4500000"/>
              <a:gd name="connsiteY14" fmla="*/ 723275 h 723275"/>
              <a:gd name="connsiteX15" fmla="*/ 687857 w 4500000"/>
              <a:gd name="connsiteY15" fmla="*/ 723275 h 723275"/>
              <a:gd name="connsiteX16" fmla="*/ 0 w 4500000"/>
              <a:gd name="connsiteY16" fmla="*/ 723275 h 723275"/>
              <a:gd name="connsiteX17" fmla="*/ 0 w 4500000"/>
              <a:gd name="connsiteY17" fmla="*/ 368870 h 723275"/>
              <a:gd name="connsiteX18" fmla="*/ 0 w 4500000"/>
              <a:gd name="connsiteY18" fmla="*/ 0 h 72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0000" h="723275" fill="none" extrusionOk="0">
                <a:moveTo>
                  <a:pt x="0" y="0"/>
                </a:moveTo>
                <a:cubicBezTo>
                  <a:pt x="234327" y="-31317"/>
                  <a:pt x="399579" y="-24692"/>
                  <a:pt x="732857" y="0"/>
                </a:cubicBezTo>
                <a:cubicBezTo>
                  <a:pt x="1066135" y="24692"/>
                  <a:pt x="1106113" y="-28059"/>
                  <a:pt x="1330714" y="0"/>
                </a:cubicBezTo>
                <a:cubicBezTo>
                  <a:pt x="1555315" y="28059"/>
                  <a:pt x="1750046" y="12076"/>
                  <a:pt x="1883571" y="0"/>
                </a:cubicBezTo>
                <a:cubicBezTo>
                  <a:pt x="2017096" y="-12076"/>
                  <a:pt x="2272144" y="22052"/>
                  <a:pt x="2391429" y="0"/>
                </a:cubicBezTo>
                <a:cubicBezTo>
                  <a:pt x="2510714" y="-22052"/>
                  <a:pt x="2762588" y="-11960"/>
                  <a:pt x="2944286" y="0"/>
                </a:cubicBezTo>
                <a:cubicBezTo>
                  <a:pt x="3125984" y="11960"/>
                  <a:pt x="3367651" y="-12610"/>
                  <a:pt x="3542143" y="0"/>
                </a:cubicBezTo>
                <a:cubicBezTo>
                  <a:pt x="3716635" y="12610"/>
                  <a:pt x="4236407" y="-12936"/>
                  <a:pt x="4500000" y="0"/>
                </a:cubicBezTo>
                <a:cubicBezTo>
                  <a:pt x="4504526" y="126181"/>
                  <a:pt x="4506371" y="185451"/>
                  <a:pt x="4500000" y="347172"/>
                </a:cubicBezTo>
                <a:cubicBezTo>
                  <a:pt x="4493629" y="508893"/>
                  <a:pt x="4496872" y="537294"/>
                  <a:pt x="4500000" y="723275"/>
                </a:cubicBezTo>
                <a:cubicBezTo>
                  <a:pt x="4233144" y="719575"/>
                  <a:pt x="3980377" y="750810"/>
                  <a:pt x="3767143" y="723275"/>
                </a:cubicBezTo>
                <a:cubicBezTo>
                  <a:pt x="3553909" y="695740"/>
                  <a:pt x="3508182" y="722629"/>
                  <a:pt x="3259286" y="723275"/>
                </a:cubicBezTo>
                <a:cubicBezTo>
                  <a:pt x="3010390" y="723921"/>
                  <a:pt x="2714809" y="747150"/>
                  <a:pt x="2571429" y="723275"/>
                </a:cubicBezTo>
                <a:cubicBezTo>
                  <a:pt x="2428049" y="699400"/>
                  <a:pt x="2246492" y="737377"/>
                  <a:pt x="1928571" y="723275"/>
                </a:cubicBezTo>
                <a:cubicBezTo>
                  <a:pt x="1610650" y="709173"/>
                  <a:pt x="1616272" y="725240"/>
                  <a:pt x="1420714" y="723275"/>
                </a:cubicBezTo>
                <a:cubicBezTo>
                  <a:pt x="1225156" y="721310"/>
                  <a:pt x="1020124" y="718387"/>
                  <a:pt x="687857" y="723275"/>
                </a:cubicBezTo>
                <a:cubicBezTo>
                  <a:pt x="355590" y="728163"/>
                  <a:pt x="167585" y="703160"/>
                  <a:pt x="0" y="723275"/>
                </a:cubicBezTo>
                <a:cubicBezTo>
                  <a:pt x="-9589" y="647308"/>
                  <a:pt x="-10130" y="507829"/>
                  <a:pt x="0" y="368870"/>
                </a:cubicBezTo>
                <a:cubicBezTo>
                  <a:pt x="10130" y="229911"/>
                  <a:pt x="15146" y="162692"/>
                  <a:pt x="0" y="0"/>
                </a:cubicBezTo>
                <a:close/>
              </a:path>
              <a:path w="4500000" h="723275" stroke="0" extrusionOk="0">
                <a:moveTo>
                  <a:pt x="0" y="0"/>
                </a:moveTo>
                <a:cubicBezTo>
                  <a:pt x="280908" y="-13558"/>
                  <a:pt x="381506" y="-3680"/>
                  <a:pt x="597857" y="0"/>
                </a:cubicBezTo>
                <a:cubicBezTo>
                  <a:pt x="814208" y="3680"/>
                  <a:pt x="1132166" y="25753"/>
                  <a:pt x="1285714" y="0"/>
                </a:cubicBezTo>
                <a:cubicBezTo>
                  <a:pt x="1439262" y="-25753"/>
                  <a:pt x="1661586" y="-9179"/>
                  <a:pt x="1928571" y="0"/>
                </a:cubicBezTo>
                <a:cubicBezTo>
                  <a:pt x="2195556" y="9179"/>
                  <a:pt x="2207257" y="23488"/>
                  <a:pt x="2436429" y="0"/>
                </a:cubicBezTo>
                <a:cubicBezTo>
                  <a:pt x="2665601" y="-23488"/>
                  <a:pt x="2818002" y="22005"/>
                  <a:pt x="3034286" y="0"/>
                </a:cubicBezTo>
                <a:cubicBezTo>
                  <a:pt x="3250570" y="-22005"/>
                  <a:pt x="3458997" y="-13628"/>
                  <a:pt x="3677143" y="0"/>
                </a:cubicBezTo>
                <a:cubicBezTo>
                  <a:pt x="3895289" y="13628"/>
                  <a:pt x="4201967" y="-36789"/>
                  <a:pt x="4500000" y="0"/>
                </a:cubicBezTo>
                <a:cubicBezTo>
                  <a:pt x="4516761" y="147826"/>
                  <a:pt x="4499882" y="235667"/>
                  <a:pt x="4500000" y="376103"/>
                </a:cubicBezTo>
                <a:cubicBezTo>
                  <a:pt x="4500118" y="516539"/>
                  <a:pt x="4509377" y="575096"/>
                  <a:pt x="4500000" y="723275"/>
                </a:cubicBezTo>
                <a:cubicBezTo>
                  <a:pt x="4162137" y="717058"/>
                  <a:pt x="4109523" y="714699"/>
                  <a:pt x="3767143" y="723275"/>
                </a:cubicBezTo>
                <a:cubicBezTo>
                  <a:pt x="3424763" y="731851"/>
                  <a:pt x="3354266" y="703163"/>
                  <a:pt x="3169286" y="723275"/>
                </a:cubicBezTo>
                <a:cubicBezTo>
                  <a:pt x="2984306" y="743387"/>
                  <a:pt x="2763450" y="706678"/>
                  <a:pt x="2616429" y="723275"/>
                </a:cubicBezTo>
                <a:cubicBezTo>
                  <a:pt x="2469408" y="739872"/>
                  <a:pt x="2183372" y="747742"/>
                  <a:pt x="2018571" y="723275"/>
                </a:cubicBezTo>
                <a:cubicBezTo>
                  <a:pt x="1853770" y="698808"/>
                  <a:pt x="1598245" y="693521"/>
                  <a:pt x="1420714" y="723275"/>
                </a:cubicBezTo>
                <a:cubicBezTo>
                  <a:pt x="1243183" y="753029"/>
                  <a:pt x="937709" y="728649"/>
                  <a:pt x="732857" y="723275"/>
                </a:cubicBezTo>
                <a:cubicBezTo>
                  <a:pt x="528005" y="717901"/>
                  <a:pt x="201452" y="711724"/>
                  <a:pt x="0" y="723275"/>
                </a:cubicBezTo>
                <a:cubicBezTo>
                  <a:pt x="17714" y="575004"/>
                  <a:pt x="1805" y="474508"/>
                  <a:pt x="0" y="347172"/>
                </a:cubicBezTo>
                <a:cubicBezTo>
                  <a:pt x="-1805" y="219836"/>
                  <a:pt x="-16967" y="144170"/>
                  <a:pt x="0" y="0"/>
                </a:cubicBezTo>
                <a:close/>
              </a:path>
            </a:pathLst>
          </a:custGeom>
          <a:ln>
            <a:solidFill>
              <a:srgbClr val="009999"/>
            </a:solidFill>
            <a:extLst>
              <a:ext uri="{C807C97D-BFC1-408E-A445-0C87EB9F89A2}">
                <ask:lineSketchStyleProps xmlns:ask="http://schemas.microsoft.com/office/drawing/2018/sketchyshapes" sd="482441586">
                  <a:prstGeom prst="rect">
                    <a:avLst/>
                  </a:prstGeom>
                  <ask:type>
                    <ask:lineSketchFreehand/>
                  </ask:type>
                </ask:lineSketchStyleProps>
              </a:ext>
            </a:extLst>
          </a:ln>
        </p:spPr>
        <p:txBody>
          <a:bodyPr wrap="square">
            <a:spAutoFit/>
          </a:bodyPr>
          <a:lstStyle/>
          <a:p>
            <a:pPr algn="just" defTabSz="914400"/>
            <a:r>
              <a:rPr lang="es-ES" sz="1400" b="1" dirty="0">
                <a:solidFill>
                  <a:srgbClr val="009999"/>
                </a:solidFill>
                <a:latin typeface="Arial Narrow" panose="020B0606020202030204" pitchFamily="34" charset="0"/>
              </a:rPr>
              <a:t>Infecciones de piel y partes blandas</a:t>
            </a:r>
          </a:p>
          <a:p>
            <a:pPr algn="just" defTabSz="914400">
              <a:spcBef>
                <a:spcPts val="600"/>
              </a:spcBef>
            </a:pPr>
            <a:r>
              <a:rPr lang="es-ES" sz="1100" dirty="0">
                <a:solidFill>
                  <a:prstClr val="black"/>
                </a:solidFill>
                <a:latin typeface="Arial Narrow" panose="020B0606020202030204" pitchFamily="34" charset="0"/>
                <a:ea typeface="Times New Roman" panose="02020603050405020304" pitchFamily="18" charset="0"/>
              </a:rPr>
              <a:t>Aunque está recogido en ficha técnica, la guía PRAN no recomienda la utilización de azitromicina en este tipo de infecciones (abscesos cutáneos, celulitis, acné…)</a:t>
            </a:r>
          </a:p>
        </p:txBody>
      </p:sp>
      <p:sp>
        <p:nvSpPr>
          <p:cNvPr id="10" name="CuadroTexto 9">
            <a:extLst>
              <a:ext uri="{FF2B5EF4-FFF2-40B4-BE49-F238E27FC236}">
                <a16:creationId xmlns:a16="http://schemas.microsoft.com/office/drawing/2014/main" id="{3B2F7C76-015F-B954-5F15-3456E66A2DDC}"/>
              </a:ext>
            </a:extLst>
          </p:cNvPr>
          <p:cNvSpPr txBox="1"/>
          <p:nvPr/>
        </p:nvSpPr>
        <p:spPr>
          <a:xfrm>
            <a:off x="0" y="-8986"/>
            <a:ext cx="9905999" cy="461665"/>
          </a:xfrm>
          <a:prstGeom prst="rect">
            <a:avLst/>
          </a:prstGeom>
          <a:noFill/>
        </p:spPr>
        <p:txBody>
          <a:bodyPr wrap="square">
            <a:spAutoFit/>
          </a:bodyPr>
          <a:lstStyle/>
          <a:p>
            <a:pPr algn="ctr"/>
            <a:r>
              <a:rPr lang="es-ES" sz="2400" b="1" dirty="0">
                <a:solidFill>
                  <a:srgbClr val="006666"/>
                </a:solidFill>
                <a:ea typeface="Times New Roman" panose="02020603050405020304" pitchFamily="18" charset="0"/>
                <a:cs typeface="Arial" panose="020B0604020202020204" pitchFamily="34" charset="0"/>
              </a:rPr>
              <a:t>Papel de la azitromicina en… </a:t>
            </a:r>
            <a:endParaRPr lang="es-ES" sz="2400" dirty="0">
              <a:solidFill>
                <a:srgbClr val="006666"/>
              </a:solidFill>
            </a:endParaRPr>
          </a:p>
        </p:txBody>
      </p:sp>
      <p:sp>
        <p:nvSpPr>
          <p:cNvPr id="2" name="Rectángulo 1">
            <a:extLst>
              <a:ext uri="{FF2B5EF4-FFF2-40B4-BE49-F238E27FC236}">
                <a16:creationId xmlns:a16="http://schemas.microsoft.com/office/drawing/2014/main" id="{607B0142-2593-E455-98F6-FC10D64103B6}"/>
              </a:ext>
            </a:extLst>
          </p:cNvPr>
          <p:cNvSpPr/>
          <p:nvPr/>
        </p:nvSpPr>
        <p:spPr>
          <a:xfrm>
            <a:off x="5076221" y="5991900"/>
            <a:ext cx="4500000" cy="553998"/>
          </a:xfrm>
          <a:custGeom>
            <a:avLst/>
            <a:gdLst>
              <a:gd name="connsiteX0" fmla="*/ 0 w 4500000"/>
              <a:gd name="connsiteY0" fmla="*/ 0 h 553998"/>
              <a:gd name="connsiteX1" fmla="*/ 507857 w 4500000"/>
              <a:gd name="connsiteY1" fmla="*/ 0 h 553998"/>
              <a:gd name="connsiteX2" fmla="*/ 1105714 w 4500000"/>
              <a:gd name="connsiteY2" fmla="*/ 0 h 553998"/>
              <a:gd name="connsiteX3" fmla="*/ 1658571 w 4500000"/>
              <a:gd name="connsiteY3" fmla="*/ 0 h 553998"/>
              <a:gd name="connsiteX4" fmla="*/ 2256429 w 4500000"/>
              <a:gd name="connsiteY4" fmla="*/ 0 h 553998"/>
              <a:gd name="connsiteX5" fmla="*/ 2854286 w 4500000"/>
              <a:gd name="connsiteY5" fmla="*/ 0 h 553998"/>
              <a:gd name="connsiteX6" fmla="*/ 3452143 w 4500000"/>
              <a:gd name="connsiteY6" fmla="*/ 0 h 553998"/>
              <a:gd name="connsiteX7" fmla="*/ 4500000 w 4500000"/>
              <a:gd name="connsiteY7" fmla="*/ 0 h 553998"/>
              <a:gd name="connsiteX8" fmla="*/ 4500000 w 4500000"/>
              <a:gd name="connsiteY8" fmla="*/ 553998 h 553998"/>
              <a:gd name="connsiteX9" fmla="*/ 3992143 w 4500000"/>
              <a:gd name="connsiteY9" fmla="*/ 553998 h 553998"/>
              <a:gd name="connsiteX10" fmla="*/ 3304286 w 4500000"/>
              <a:gd name="connsiteY10" fmla="*/ 553998 h 553998"/>
              <a:gd name="connsiteX11" fmla="*/ 2751429 w 4500000"/>
              <a:gd name="connsiteY11" fmla="*/ 553998 h 553998"/>
              <a:gd name="connsiteX12" fmla="*/ 2018571 w 4500000"/>
              <a:gd name="connsiteY12" fmla="*/ 553998 h 553998"/>
              <a:gd name="connsiteX13" fmla="*/ 1510714 w 4500000"/>
              <a:gd name="connsiteY13" fmla="*/ 553998 h 553998"/>
              <a:gd name="connsiteX14" fmla="*/ 957857 w 4500000"/>
              <a:gd name="connsiteY14" fmla="*/ 553998 h 553998"/>
              <a:gd name="connsiteX15" fmla="*/ 0 w 4500000"/>
              <a:gd name="connsiteY15" fmla="*/ 553998 h 553998"/>
              <a:gd name="connsiteX16" fmla="*/ 0 w 4500000"/>
              <a:gd name="connsiteY1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0000" h="553998" fill="none" extrusionOk="0">
                <a:moveTo>
                  <a:pt x="0" y="0"/>
                </a:moveTo>
                <a:cubicBezTo>
                  <a:pt x="155306" y="-18436"/>
                  <a:pt x="365224" y="17484"/>
                  <a:pt x="507857" y="0"/>
                </a:cubicBezTo>
                <a:cubicBezTo>
                  <a:pt x="650490" y="-17484"/>
                  <a:pt x="841569" y="-14089"/>
                  <a:pt x="1105714" y="0"/>
                </a:cubicBezTo>
                <a:cubicBezTo>
                  <a:pt x="1369859" y="14089"/>
                  <a:pt x="1534626" y="-10976"/>
                  <a:pt x="1658571" y="0"/>
                </a:cubicBezTo>
                <a:cubicBezTo>
                  <a:pt x="1782516" y="10976"/>
                  <a:pt x="1997677" y="-26187"/>
                  <a:pt x="2256429" y="0"/>
                </a:cubicBezTo>
                <a:cubicBezTo>
                  <a:pt x="2515181" y="26187"/>
                  <a:pt x="2731241" y="-2651"/>
                  <a:pt x="2854286" y="0"/>
                </a:cubicBezTo>
                <a:cubicBezTo>
                  <a:pt x="2977331" y="2651"/>
                  <a:pt x="3190685" y="22195"/>
                  <a:pt x="3452143" y="0"/>
                </a:cubicBezTo>
                <a:cubicBezTo>
                  <a:pt x="3713601" y="-22195"/>
                  <a:pt x="4016022" y="43337"/>
                  <a:pt x="4500000" y="0"/>
                </a:cubicBezTo>
                <a:cubicBezTo>
                  <a:pt x="4480636" y="251677"/>
                  <a:pt x="4495995" y="300737"/>
                  <a:pt x="4500000" y="553998"/>
                </a:cubicBezTo>
                <a:cubicBezTo>
                  <a:pt x="4275486" y="534710"/>
                  <a:pt x="4190442" y="568614"/>
                  <a:pt x="3992143" y="553998"/>
                </a:cubicBezTo>
                <a:cubicBezTo>
                  <a:pt x="3793844" y="539382"/>
                  <a:pt x="3469548" y="542746"/>
                  <a:pt x="3304286" y="553998"/>
                </a:cubicBezTo>
                <a:cubicBezTo>
                  <a:pt x="3139024" y="565250"/>
                  <a:pt x="2973921" y="537768"/>
                  <a:pt x="2751429" y="553998"/>
                </a:cubicBezTo>
                <a:cubicBezTo>
                  <a:pt x="2528937" y="570228"/>
                  <a:pt x="2236136" y="528111"/>
                  <a:pt x="2018571" y="553998"/>
                </a:cubicBezTo>
                <a:cubicBezTo>
                  <a:pt x="1801006" y="579885"/>
                  <a:pt x="1628484" y="563830"/>
                  <a:pt x="1510714" y="553998"/>
                </a:cubicBezTo>
                <a:cubicBezTo>
                  <a:pt x="1392944" y="544166"/>
                  <a:pt x="1191302" y="541443"/>
                  <a:pt x="957857" y="553998"/>
                </a:cubicBezTo>
                <a:cubicBezTo>
                  <a:pt x="724412" y="566553"/>
                  <a:pt x="215444" y="507035"/>
                  <a:pt x="0" y="553998"/>
                </a:cubicBezTo>
                <a:cubicBezTo>
                  <a:pt x="-10647" y="398807"/>
                  <a:pt x="-1049" y="176081"/>
                  <a:pt x="0" y="0"/>
                </a:cubicBezTo>
                <a:close/>
              </a:path>
              <a:path w="4500000" h="553998" stroke="0" extrusionOk="0">
                <a:moveTo>
                  <a:pt x="0" y="0"/>
                </a:moveTo>
                <a:cubicBezTo>
                  <a:pt x="142731" y="-23324"/>
                  <a:pt x="404604" y="7515"/>
                  <a:pt x="642857" y="0"/>
                </a:cubicBezTo>
                <a:cubicBezTo>
                  <a:pt x="881110" y="-7515"/>
                  <a:pt x="1070518" y="23618"/>
                  <a:pt x="1375714" y="0"/>
                </a:cubicBezTo>
                <a:cubicBezTo>
                  <a:pt x="1680910" y="-23618"/>
                  <a:pt x="1789286" y="1338"/>
                  <a:pt x="1973571" y="0"/>
                </a:cubicBezTo>
                <a:cubicBezTo>
                  <a:pt x="2157856" y="-1338"/>
                  <a:pt x="2300391" y="25165"/>
                  <a:pt x="2616429" y="0"/>
                </a:cubicBezTo>
                <a:cubicBezTo>
                  <a:pt x="2932467" y="-25165"/>
                  <a:pt x="3052791" y="28350"/>
                  <a:pt x="3259286" y="0"/>
                </a:cubicBezTo>
                <a:cubicBezTo>
                  <a:pt x="3465781" y="-28350"/>
                  <a:pt x="3735351" y="-3095"/>
                  <a:pt x="3902143" y="0"/>
                </a:cubicBezTo>
                <a:cubicBezTo>
                  <a:pt x="4068935" y="3095"/>
                  <a:pt x="4311094" y="28623"/>
                  <a:pt x="4500000" y="0"/>
                </a:cubicBezTo>
                <a:cubicBezTo>
                  <a:pt x="4504509" y="186353"/>
                  <a:pt x="4497384" y="330337"/>
                  <a:pt x="4500000" y="553998"/>
                </a:cubicBezTo>
                <a:cubicBezTo>
                  <a:pt x="4362165" y="529798"/>
                  <a:pt x="4175439" y="576768"/>
                  <a:pt x="3992143" y="553998"/>
                </a:cubicBezTo>
                <a:cubicBezTo>
                  <a:pt x="3808847" y="531228"/>
                  <a:pt x="3613893" y="548502"/>
                  <a:pt x="3484286" y="553998"/>
                </a:cubicBezTo>
                <a:cubicBezTo>
                  <a:pt x="3354679" y="559494"/>
                  <a:pt x="3032292" y="523025"/>
                  <a:pt x="2841429" y="553998"/>
                </a:cubicBezTo>
                <a:cubicBezTo>
                  <a:pt x="2650566" y="584971"/>
                  <a:pt x="2439973" y="525537"/>
                  <a:pt x="2108571" y="553998"/>
                </a:cubicBezTo>
                <a:cubicBezTo>
                  <a:pt x="1777169" y="582459"/>
                  <a:pt x="1779541" y="531904"/>
                  <a:pt x="1600714" y="553998"/>
                </a:cubicBezTo>
                <a:cubicBezTo>
                  <a:pt x="1421887" y="576092"/>
                  <a:pt x="1187212" y="528477"/>
                  <a:pt x="957857" y="553998"/>
                </a:cubicBezTo>
                <a:cubicBezTo>
                  <a:pt x="728502" y="579519"/>
                  <a:pt x="319340" y="583867"/>
                  <a:pt x="0" y="553998"/>
                </a:cubicBezTo>
                <a:cubicBezTo>
                  <a:pt x="-17543" y="281406"/>
                  <a:pt x="23419" y="260468"/>
                  <a:pt x="0" y="0"/>
                </a:cubicBezTo>
                <a:close/>
              </a:path>
            </a:pathLst>
          </a:custGeom>
          <a:ln>
            <a:solidFill>
              <a:srgbClr val="009999"/>
            </a:solidFill>
            <a:extLst>
              <a:ext uri="{C807C97D-BFC1-408E-A445-0C87EB9F89A2}">
                <ask:lineSketchStyleProps xmlns:ask="http://schemas.microsoft.com/office/drawing/2018/sketchyshapes" sd="2357480171">
                  <a:prstGeom prst="rect">
                    <a:avLst/>
                  </a:prstGeom>
                  <ask:type>
                    <ask:lineSketchFreehand/>
                  </ask:type>
                </ask:lineSketchStyleProps>
              </a:ext>
            </a:extLst>
          </a:ln>
        </p:spPr>
        <p:txBody>
          <a:bodyPr wrap="square">
            <a:spAutoFit/>
          </a:bodyPr>
          <a:lstStyle/>
          <a:p>
            <a:pPr algn="just" defTabSz="914400"/>
            <a:r>
              <a:rPr lang="es-ES" sz="1400" b="1" dirty="0">
                <a:solidFill>
                  <a:srgbClr val="009999"/>
                </a:solidFill>
                <a:latin typeface="Arial Narrow" panose="020B0606020202030204" pitchFamily="34" charset="0"/>
              </a:rPr>
              <a:t>Infecciones urinarias  </a:t>
            </a:r>
          </a:p>
          <a:p>
            <a:pPr algn="just" defTabSz="914400">
              <a:spcBef>
                <a:spcPts val="600"/>
              </a:spcBef>
            </a:pPr>
            <a:r>
              <a:rPr lang="es-ES" sz="1100" dirty="0">
                <a:solidFill>
                  <a:prstClr val="black"/>
                </a:solidFill>
                <a:latin typeface="Arial Narrow" panose="020B0606020202030204" pitchFamily="34" charset="0"/>
                <a:ea typeface="Times New Roman" panose="02020603050405020304" pitchFamily="18" charset="0"/>
              </a:rPr>
              <a:t>No se recomienda la utilización de azitromicina en este tipo de infecciones</a:t>
            </a:r>
          </a:p>
        </p:txBody>
      </p:sp>
    </p:spTree>
    <p:extLst>
      <p:ext uri="{BB962C8B-B14F-4D97-AF65-F5344CB8AC3E}">
        <p14:creationId xmlns:p14="http://schemas.microsoft.com/office/powerpoint/2010/main" val="63462224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 2013 - 2022</Template>
  <TotalTime>1886</TotalTime>
  <Words>2717</Words>
  <Application>Microsoft Office PowerPoint</Application>
  <PresentationFormat>A4 (210 x 297 mm)</PresentationFormat>
  <Paragraphs>151</Paragraphs>
  <Slides>20</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Arial Narrow</vt:lpstr>
      <vt:lpstr>Berlin Sans FB</vt:lpstr>
      <vt:lpstr>Calibri</vt:lpstr>
      <vt:lpstr>Calibri Light</vt:lpstr>
      <vt:lpstr>Times New Roman</vt:lpstr>
      <vt:lpstr>Wingdings</vt:lpstr>
      <vt:lpstr>Tema de Office</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Consumo de azitromicina en el área</vt:lpstr>
      <vt:lpstr>¿Cómo vamos a realizar la asesoría?</vt:lpstr>
      <vt:lpstr>Ficha para la asesoría del antibiótico</vt:lpstr>
      <vt:lpstr>Presentación de PowerPoint</vt:lpstr>
      <vt:lpstr>Listado de pacientes de un cupo sobre los que realizar la asesoría</vt:lpstr>
      <vt:lpstr>Presentación de PowerPoint</vt:lpstr>
      <vt:lpstr>Presentación de PowerPoint</vt:lpstr>
      <vt:lpstr>Presentación de PowerPoint</vt:lpstr>
      <vt:lpstr>Presentación de PowerPoint</vt:lpstr>
      <vt:lpstr>Presentación de PowerPoint</vt:lpstr>
      <vt:lpstr>MACRÓLIDOS “no me uses tanto”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Jimenez Arribas, Beatriz Teresa</dc:creator>
  <cp:lastModifiedBy>Garcia Ortiz, Alejandra</cp:lastModifiedBy>
  <cp:revision>36</cp:revision>
  <dcterms:created xsi:type="dcterms:W3CDTF">2023-10-03T07:30:25Z</dcterms:created>
  <dcterms:modified xsi:type="dcterms:W3CDTF">2023-10-13T07:50:05Z</dcterms:modified>
</cp:coreProperties>
</file>