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256" r:id="rId2"/>
    <p:sldId id="290" r:id="rId3"/>
    <p:sldId id="259" r:id="rId4"/>
    <p:sldId id="289" r:id="rId5"/>
    <p:sldId id="287" r:id="rId6"/>
    <p:sldId id="286" r:id="rId7"/>
    <p:sldId id="292" r:id="rId8"/>
    <p:sldId id="301" r:id="rId9"/>
    <p:sldId id="302" r:id="rId10"/>
  </p:sldIdLst>
  <p:sldSz cx="9144000" cy="6858000" type="screen4x3"/>
  <p:notesSz cx="6797675" cy="9928225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N W3" pitchFamily="-9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N W3" pitchFamily="-9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N W3" pitchFamily="-9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N W3" pitchFamily="-9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N W3" pitchFamily="-96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N W3" pitchFamily="-96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N W3" pitchFamily="-96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N W3" pitchFamily="-96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N W3" pitchFamily="-9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318B"/>
    <a:srgbClr val="CEEAF0"/>
    <a:srgbClr val="008000"/>
    <a:srgbClr val="00CCFF"/>
    <a:srgbClr val="FF9900"/>
    <a:srgbClr val="CCFF66"/>
    <a:srgbClr val="99FFCC"/>
  </p:clrMru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552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E0F83E7A-6B3A-442B-AC6D-C67E45BCEF4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A977742-919C-4DE5-AB1F-9D73D035E20E}" type="slidenum">
              <a:rPr lang="es-ES" sz="1200"/>
              <a:pPr algn="r"/>
              <a:t>2</a:t>
            </a:fld>
            <a:endParaRPr lang="es-ES" sz="1200"/>
          </a:p>
        </p:txBody>
      </p:sp>
      <p:sp>
        <p:nvSpPr>
          <p:cNvPr id="23555" name="Rectangle 7"/>
          <p:cNvSpPr txBox="1">
            <a:spLocks noGrp="1" noChangeArrowheads="1"/>
          </p:cNvSpPr>
          <p:nvPr/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0DA04FC0-530C-40A1-8FC5-FB0DEF3D7A39}" type="slidenum">
              <a:rPr lang="es-ES_tradnl" sz="1200">
                <a:latin typeface="Lucida Grande" pitchFamily="1" charset="0"/>
                <a:ea typeface="ヒラギノ角ゴ Pro W3" pitchFamily="1" charset="-128"/>
              </a:rPr>
              <a:pPr algn="r" eaLnBrk="0" hangingPunct="0"/>
              <a:t>2</a:t>
            </a:fld>
            <a:endParaRPr lang="es-ES_tradnl" sz="1200">
              <a:latin typeface="Lucida Grande" pitchFamily="1" charset="0"/>
              <a:ea typeface="ヒラギノ角ゴ Pro W3" pitchFamily="1" charset="-128"/>
            </a:endParaRPr>
          </a:p>
        </p:txBody>
      </p:sp>
      <p:sp>
        <p:nvSpPr>
          <p:cNvPr id="235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6463"/>
            <a:ext cx="4984750" cy="4467225"/>
          </a:xfrm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32588" y="1600200"/>
            <a:ext cx="2160587" cy="452596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0825" y="1600200"/>
            <a:ext cx="6329363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>
              <a:sym typeface="GillSans Light" charset="0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5211763"/>
            <a:ext cx="8642350" cy="903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4290" tIns="34290" rIns="34290" bIns="342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Sans Light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ransition/>
  <p:txStyles>
    <p:titleStyle>
      <a:lvl1pPr algn="ctr" defTabSz="822325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+mj-lt"/>
          <a:ea typeface="+mj-ea"/>
          <a:cs typeface="+mj-cs"/>
          <a:sym typeface="GillSans Light" charset="0"/>
        </a:defRPr>
      </a:lvl1pPr>
      <a:lvl2pPr algn="ctr" defTabSz="822325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GillSans Light" charset="0"/>
          <a:ea typeface="ヒラギノ角ゴ ProN W3" pitchFamily="-96" charset="-128"/>
          <a:sym typeface="GillSans Light" charset="0"/>
        </a:defRPr>
      </a:lvl2pPr>
      <a:lvl3pPr algn="ctr" defTabSz="822325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GillSans Light" charset="0"/>
          <a:ea typeface="ヒラギノ角ゴ ProN W3" pitchFamily="-96" charset="-128"/>
          <a:sym typeface="GillSans Light" charset="0"/>
        </a:defRPr>
      </a:lvl3pPr>
      <a:lvl4pPr algn="ctr" defTabSz="822325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GillSans Light" charset="0"/>
          <a:ea typeface="ヒラギノ角ゴ ProN W3" pitchFamily="-96" charset="-128"/>
          <a:sym typeface="GillSans Light" charset="0"/>
        </a:defRPr>
      </a:lvl4pPr>
      <a:lvl5pPr algn="ctr" defTabSz="822325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GillSans Light" charset="0"/>
          <a:ea typeface="ヒラギノ角ゴ ProN W3" pitchFamily="-96" charset="-128"/>
          <a:sym typeface="GillSans Light" charset="0"/>
        </a:defRPr>
      </a:lvl5pPr>
      <a:lvl6pPr marL="457200" algn="ctr" defTabSz="822325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GillSans Light" charset="0"/>
          <a:ea typeface="ヒラギノ角ゴ ProN W3" pitchFamily="-96" charset="-128"/>
          <a:sym typeface="GillSans Light" charset="0"/>
        </a:defRPr>
      </a:lvl6pPr>
      <a:lvl7pPr marL="914400" algn="ctr" defTabSz="822325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GillSans Light" charset="0"/>
          <a:ea typeface="ヒラギノ角ゴ ProN W3" pitchFamily="-96" charset="-128"/>
          <a:sym typeface="GillSans Light" charset="0"/>
        </a:defRPr>
      </a:lvl7pPr>
      <a:lvl8pPr marL="1371600" algn="ctr" defTabSz="822325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GillSans Light" charset="0"/>
          <a:ea typeface="ヒラギノ角ゴ ProN W3" pitchFamily="-96" charset="-128"/>
          <a:sym typeface="GillSans Light" charset="0"/>
        </a:defRPr>
      </a:lvl8pPr>
      <a:lvl9pPr marL="1828800" algn="ctr" defTabSz="822325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GillSans Light" charset="0"/>
          <a:ea typeface="ヒラギノ角ゴ ProN W3" pitchFamily="-96" charset="-128"/>
          <a:sym typeface="GillSans Light" charset="0"/>
        </a:defRPr>
      </a:lvl9pPr>
    </p:titleStyle>
    <p:bodyStyle>
      <a:lvl1pPr algn="ctr" defTabSz="822325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Sans Light" charset="0"/>
        </a:defRPr>
      </a:lvl1pPr>
      <a:lvl2pPr algn="ctr" defTabSz="822325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Sans Light" charset="0"/>
        </a:defRPr>
      </a:lvl2pPr>
      <a:lvl3pPr algn="ctr" defTabSz="822325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Sans Light" charset="0"/>
        </a:defRPr>
      </a:lvl3pPr>
      <a:lvl4pPr algn="ctr" defTabSz="822325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Sans Light" charset="0"/>
        </a:defRPr>
      </a:lvl4pPr>
      <a:lvl5pPr algn="ctr" defTabSz="822325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Sans Light" charset="0"/>
        </a:defRPr>
      </a:lvl5pPr>
      <a:lvl6pPr marL="457200" algn="ctr" defTabSz="82232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Sans Light" charset="0"/>
        </a:defRPr>
      </a:lvl6pPr>
      <a:lvl7pPr marL="914400" algn="ctr" defTabSz="82232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Sans Light" charset="0"/>
        </a:defRPr>
      </a:lvl7pPr>
      <a:lvl8pPr marL="1371600" algn="ctr" defTabSz="82232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Sans Light" charset="0"/>
        </a:defRPr>
      </a:lvl8pPr>
      <a:lvl9pPr marL="1828800" algn="ctr" defTabSz="82232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Sans Light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Hoja_de_c_lculo_de_Microsoft_Office_Excel_97-20031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87624" y="1809398"/>
            <a:ext cx="64087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chemeClr val="accent2"/>
                </a:solidFill>
                <a:latin typeface="+mj-lt"/>
              </a:rPr>
              <a:t>Plan de reordenación de </a:t>
            </a:r>
            <a:r>
              <a:rPr lang="es-ES" sz="4800" b="1" dirty="0" smtClean="0">
                <a:solidFill>
                  <a:schemeClr val="accent2"/>
                </a:solidFill>
                <a:latin typeface="+mj-lt"/>
              </a:rPr>
              <a:t>Atención Primaria en Castilla y León</a:t>
            </a:r>
            <a:endParaRPr lang="es-ES" sz="4800" b="1" dirty="0">
              <a:solidFill>
                <a:schemeClr val="accent2"/>
              </a:solidFill>
              <a:latin typeface="+mj-lt"/>
            </a:endParaRPr>
          </a:p>
        </p:txBody>
      </p:sp>
      <p:pic>
        <p:nvPicPr>
          <p:cNvPr id="3" name="Picture 4" descr="Escudo color Junta de Castilla y Leó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288985"/>
            <a:ext cx="2016224" cy="1299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5" descr="sacy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96965" y="5445224"/>
            <a:ext cx="2148585" cy="1085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96" descr="MAPA CASTILLA Y LEON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lum bright="14000" contrast="-24000"/>
          </a:blip>
          <a:srcRect/>
          <a:stretch>
            <a:fillRect/>
          </a:stretch>
        </p:blipFill>
        <p:spPr bwMode="auto">
          <a:xfrm>
            <a:off x="323850" y="333375"/>
            <a:ext cx="8424863" cy="619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Line 12"/>
          <p:cNvSpPr>
            <a:spLocks noChangeShapeType="1"/>
          </p:cNvSpPr>
          <p:nvPr/>
        </p:nvSpPr>
        <p:spPr bwMode="auto">
          <a:xfrm flipH="1">
            <a:off x="5562600" y="4772025"/>
            <a:ext cx="3581400" cy="0"/>
          </a:xfrm>
          <a:prstGeom prst="line">
            <a:avLst/>
          </a:prstGeom>
          <a:noFill/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5124" name="Text Box 22"/>
          <p:cNvSpPr txBox="1">
            <a:spLocks noChangeArrowheads="1"/>
          </p:cNvSpPr>
          <p:nvPr/>
        </p:nvSpPr>
        <p:spPr bwMode="auto">
          <a:xfrm>
            <a:off x="1295400" y="1295400"/>
            <a:ext cx="10668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lang="es-ES_tradnl" sz="1200">
                <a:solidFill>
                  <a:srgbClr val="452614"/>
                </a:solidFill>
                <a:latin typeface="Tahoma" pitchFamily="34" charset="0"/>
                <a:ea typeface="ヒラギノ角ゴ Pro W3" pitchFamily="1" charset="-128"/>
              </a:rPr>
              <a:t>El Bierzo</a:t>
            </a:r>
          </a:p>
        </p:txBody>
      </p:sp>
      <p:sp>
        <p:nvSpPr>
          <p:cNvPr id="5125" name="Text Box 23"/>
          <p:cNvSpPr txBox="1">
            <a:spLocks noChangeArrowheads="1"/>
          </p:cNvSpPr>
          <p:nvPr/>
        </p:nvSpPr>
        <p:spPr bwMode="auto">
          <a:xfrm>
            <a:off x="2667000" y="1371600"/>
            <a:ext cx="10668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lang="es-ES_tradnl" sz="1200">
                <a:solidFill>
                  <a:srgbClr val="452614"/>
                </a:solidFill>
                <a:latin typeface="Tahoma" pitchFamily="34" charset="0"/>
                <a:ea typeface="ヒラギノ角ゴ Pro W3" pitchFamily="1" charset="-128"/>
              </a:rPr>
              <a:t>Le</a:t>
            </a:r>
            <a:r>
              <a:rPr lang="es-ES_tradnl" altLang="ja-JP" sz="1200">
                <a:solidFill>
                  <a:srgbClr val="452614"/>
                </a:solidFill>
                <a:latin typeface="Tahoma" pitchFamily="34" charset="0"/>
                <a:ea typeface="ヒラギノ角ゴ Pro W3" pitchFamily="1" charset="-128"/>
              </a:rPr>
              <a:t>ón</a:t>
            </a:r>
            <a:endParaRPr lang="es-ES_tradnl" sz="1200">
              <a:solidFill>
                <a:srgbClr val="452614"/>
              </a:solidFill>
              <a:latin typeface="Tahoma" pitchFamily="34" charset="0"/>
              <a:ea typeface="ヒラギノ角ゴ Pro W3" pitchFamily="1" charset="-128"/>
            </a:endParaRPr>
          </a:p>
        </p:txBody>
      </p:sp>
      <p:sp>
        <p:nvSpPr>
          <p:cNvPr id="5126" name="Text Box 24"/>
          <p:cNvSpPr txBox="1">
            <a:spLocks noChangeArrowheads="1"/>
          </p:cNvSpPr>
          <p:nvPr/>
        </p:nvSpPr>
        <p:spPr bwMode="auto">
          <a:xfrm>
            <a:off x="4191000" y="2209800"/>
            <a:ext cx="10668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lang="es-ES_tradnl" sz="1200">
                <a:solidFill>
                  <a:srgbClr val="452614"/>
                </a:solidFill>
                <a:latin typeface="Tahoma" pitchFamily="34" charset="0"/>
                <a:ea typeface="ヒラギノ角ゴ Pro W3" pitchFamily="1" charset="-128"/>
              </a:rPr>
              <a:t>Palencia</a:t>
            </a:r>
            <a:endParaRPr lang="es-ES_tradnl" sz="1200">
              <a:solidFill>
                <a:schemeClr val="bg2"/>
              </a:solidFill>
              <a:latin typeface="Tahoma" pitchFamily="34" charset="0"/>
              <a:ea typeface="ヒラギノ角ゴ Pro W3" pitchFamily="1" charset="-128"/>
            </a:endParaRPr>
          </a:p>
        </p:txBody>
      </p:sp>
      <p:sp>
        <p:nvSpPr>
          <p:cNvPr id="5127" name="Text Box 25"/>
          <p:cNvSpPr txBox="1">
            <a:spLocks noChangeArrowheads="1"/>
          </p:cNvSpPr>
          <p:nvPr/>
        </p:nvSpPr>
        <p:spPr bwMode="auto">
          <a:xfrm>
            <a:off x="2209800" y="3200400"/>
            <a:ext cx="10668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lang="es-ES_tradnl" sz="1200">
                <a:solidFill>
                  <a:srgbClr val="452614"/>
                </a:solidFill>
                <a:latin typeface="Tahoma" pitchFamily="34" charset="0"/>
                <a:ea typeface="ヒラギノ角ゴ Pro W3" pitchFamily="1" charset="-128"/>
              </a:rPr>
              <a:t>Zamora</a:t>
            </a:r>
          </a:p>
        </p:txBody>
      </p:sp>
      <p:sp>
        <p:nvSpPr>
          <p:cNvPr id="5128" name="Text Box 26"/>
          <p:cNvSpPr txBox="1">
            <a:spLocks noChangeArrowheads="1"/>
          </p:cNvSpPr>
          <p:nvPr/>
        </p:nvSpPr>
        <p:spPr bwMode="auto">
          <a:xfrm>
            <a:off x="5257800" y="2273300"/>
            <a:ext cx="10668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lang="es-ES_tradnl" sz="1200">
                <a:solidFill>
                  <a:srgbClr val="452614"/>
                </a:solidFill>
                <a:latin typeface="Tahoma" pitchFamily="34" charset="0"/>
                <a:ea typeface="ヒラギノ角ゴ Pro W3" pitchFamily="1" charset="-128"/>
              </a:rPr>
              <a:t>Burgos</a:t>
            </a:r>
          </a:p>
        </p:txBody>
      </p:sp>
      <p:sp>
        <p:nvSpPr>
          <p:cNvPr id="5129" name="Text Box 27"/>
          <p:cNvSpPr txBox="1">
            <a:spLocks noChangeArrowheads="1"/>
          </p:cNvSpPr>
          <p:nvPr/>
        </p:nvSpPr>
        <p:spPr bwMode="auto">
          <a:xfrm>
            <a:off x="1828800" y="4800600"/>
            <a:ext cx="10668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lang="es-ES_tradnl" sz="1200">
                <a:solidFill>
                  <a:srgbClr val="452614"/>
                </a:solidFill>
                <a:latin typeface="Tahoma" pitchFamily="34" charset="0"/>
                <a:ea typeface="ヒラギノ角ゴ Pro W3" pitchFamily="1" charset="-128"/>
              </a:rPr>
              <a:t>Salamanca</a:t>
            </a:r>
          </a:p>
        </p:txBody>
      </p:sp>
      <p:sp>
        <p:nvSpPr>
          <p:cNvPr id="5130" name="Text Box 28"/>
          <p:cNvSpPr txBox="1">
            <a:spLocks noChangeArrowheads="1"/>
          </p:cNvSpPr>
          <p:nvPr/>
        </p:nvSpPr>
        <p:spPr bwMode="auto">
          <a:xfrm>
            <a:off x="3657600" y="5410200"/>
            <a:ext cx="10668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lang="es-ES_tradnl" altLang="ja-JP" sz="1200">
                <a:solidFill>
                  <a:srgbClr val="452614"/>
                </a:solidFill>
                <a:latin typeface="Tahoma" pitchFamily="34" charset="0"/>
                <a:ea typeface="ヒラギノ角ゴ Pro W3" pitchFamily="1" charset="-128"/>
              </a:rPr>
              <a:t>Ávila</a:t>
            </a:r>
            <a:endParaRPr lang="es-ES_tradnl" sz="1200">
              <a:solidFill>
                <a:srgbClr val="452614"/>
              </a:solidFill>
              <a:latin typeface="Tahoma" pitchFamily="34" charset="0"/>
              <a:ea typeface="ヒラギノ角ゴ Pro W3" pitchFamily="1" charset="-128"/>
            </a:endParaRPr>
          </a:p>
        </p:txBody>
      </p:sp>
      <p:sp>
        <p:nvSpPr>
          <p:cNvPr id="5131" name="Text Box 29"/>
          <p:cNvSpPr txBox="1">
            <a:spLocks noChangeArrowheads="1"/>
          </p:cNvSpPr>
          <p:nvPr/>
        </p:nvSpPr>
        <p:spPr bwMode="auto">
          <a:xfrm>
            <a:off x="4724400" y="4267200"/>
            <a:ext cx="10668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lang="es-ES_tradnl" sz="1200">
                <a:solidFill>
                  <a:srgbClr val="452614"/>
                </a:solidFill>
                <a:latin typeface="Tahoma" pitchFamily="34" charset="0"/>
                <a:ea typeface="ヒラギノ角ゴ Pro W3" pitchFamily="1" charset="-128"/>
              </a:rPr>
              <a:t>Segovia</a:t>
            </a:r>
          </a:p>
        </p:txBody>
      </p:sp>
      <p:sp>
        <p:nvSpPr>
          <p:cNvPr id="5132" name="Text Box 30"/>
          <p:cNvSpPr txBox="1">
            <a:spLocks noChangeArrowheads="1"/>
          </p:cNvSpPr>
          <p:nvPr/>
        </p:nvSpPr>
        <p:spPr bwMode="auto">
          <a:xfrm>
            <a:off x="6858000" y="3352800"/>
            <a:ext cx="10668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lang="es-ES_tradnl" sz="1200">
                <a:solidFill>
                  <a:srgbClr val="452614"/>
                </a:solidFill>
                <a:latin typeface="Tahoma" pitchFamily="34" charset="0"/>
                <a:ea typeface="ヒラギノ角ゴ Pro W3" pitchFamily="1" charset="-128"/>
              </a:rPr>
              <a:t>Soria</a:t>
            </a:r>
            <a:endParaRPr lang="es-ES_tradnl" sz="1200">
              <a:solidFill>
                <a:schemeClr val="bg2"/>
              </a:solidFill>
              <a:latin typeface="Tahoma" pitchFamily="34" charset="0"/>
              <a:ea typeface="ヒラギノ角ゴ Pro W3" pitchFamily="1" charset="-128"/>
            </a:endParaRPr>
          </a:p>
        </p:txBody>
      </p:sp>
      <p:sp>
        <p:nvSpPr>
          <p:cNvPr id="5133" name="Text Box 32"/>
          <p:cNvSpPr txBox="1">
            <a:spLocks noChangeArrowheads="1"/>
          </p:cNvSpPr>
          <p:nvPr/>
        </p:nvSpPr>
        <p:spPr bwMode="auto">
          <a:xfrm>
            <a:off x="3657600" y="3932238"/>
            <a:ext cx="10668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40000"/>
              </a:lnSpc>
              <a:spcBef>
                <a:spcPct val="50000"/>
              </a:spcBef>
            </a:pPr>
            <a:r>
              <a:rPr lang="es-ES_tradnl" sz="1200">
                <a:solidFill>
                  <a:srgbClr val="452614"/>
                </a:solidFill>
                <a:latin typeface="Tahoma" pitchFamily="34" charset="0"/>
                <a:ea typeface="ヒラギノ角ゴ Pro W3" pitchFamily="1" charset="-128"/>
              </a:rPr>
              <a:t>Valladolid</a:t>
            </a:r>
          </a:p>
          <a:p>
            <a:pPr eaLnBrk="0" hangingPunct="0">
              <a:lnSpc>
                <a:spcPct val="40000"/>
              </a:lnSpc>
              <a:spcBef>
                <a:spcPct val="50000"/>
              </a:spcBef>
            </a:pPr>
            <a:r>
              <a:rPr lang="es-ES_tradnl" sz="1200">
                <a:solidFill>
                  <a:srgbClr val="452614"/>
                </a:solidFill>
                <a:latin typeface="Tahoma" pitchFamily="34" charset="0"/>
                <a:ea typeface="ヒラギノ角ゴ Pro W3" pitchFamily="1" charset="-128"/>
              </a:rPr>
              <a:t>Este</a:t>
            </a:r>
          </a:p>
        </p:txBody>
      </p:sp>
      <p:sp>
        <p:nvSpPr>
          <p:cNvPr id="5134" name="Oval 35"/>
          <p:cNvSpPr>
            <a:spLocks noChangeArrowheads="1"/>
          </p:cNvSpPr>
          <p:nvPr/>
        </p:nvSpPr>
        <p:spPr bwMode="auto">
          <a:xfrm>
            <a:off x="5638800" y="4940300"/>
            <a:ext cx="152400" cy="152400"/>
          </a:xfrm>
          <a:prstGeom prst="ellipse">
            <a:avLst/>
          </a:prstGeom>
          <a:solidFill>
            <a:srgbClr val="A9351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ES" sz="2400">
              <a:latin typeface="Lucida Grande" pitchFamily="1" charset="0"/>
              <a:ea typeface="ヒラギノ角ゴ Pro W3" pitchFamily="1" charset="-128"/>
            </a:endParaRPr>
          </a:p>
        </p:txBody>
      </p:sp>
      <p:sp>
        <p:nvSpPr>
          <p:cNvPr id="5135" name="Oval 87"/>
          <p:cNvSpPr>
            <a:spLocks noChangeArrowheads="1"/>
          </p:cNvSpPr>
          <p:nvPr/>
        </p:nvSpPr>
        <p:spPr bwMode="auto">
          <a:xfrm>
            <a:off x="5740400" y="2168525"/>
            <a:ext cx="76200" cy="76200"/>
          </a:xfrm>
          <a:prstGeom prst="ellipse">
            <a:avLst/>
          </a:prstGeom>
          <a:solidFill>
            <a:srgbClr val="C9AB08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ES" sz="2400">
              <a:latin typeface="Lucida Grande" pitchFamily="1" charset="0"/>
              <a:ea typeface="ヒラギノ角ゴ Pro W3" pitchFamily="1" charset="-128"/>
            </a:endParaRPr>
          </a:p>
        </p:txBody>
      </p:sp>
      <p:sp>
        <p:nvSpPr>
          <p:cNvPr id="5136" name="Oval 178"/>
          <p:cNvSpPr>
            <a:spLocks noChangeArrowheads="1"/>
          </p:cNvSpPr>
          <p:nvPr/>
        </p:nvSpPr>
        <p:spPr bwMode="auto">
          <a:xfrm>
            <a:off x="5675313" y="5359400"/>
            <a:ext cx="76200" cy="76200"/>
          </a:xfrm>
          <a:prstGeom prst="ellipse">
            <a:avLst/>
          </a:prstGeom>
          <a:solidFill>
            <a:srgbClr val="E8E8E8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ES" sz="2400">
              <a:latin typeface="Lucida Grande" pitchFamily="1" charset="0"/>
              <a:ea typeface="ヒラギノ角ゴ Pro W3" pitchFamily="1" charset="-128"/>
            </a:endParaRPr>
          </a:p>
        </p:txBody>
      </p:sp>
      <p:sp>
        <p:nvSpPr>
          <p:cNvPr id="5137" name="Text Box 31"/>
          <p:cNvSpPr txBox="1">
            <a:spLocks noChangeArrowheads="1"/>
          </p:cNvSpPr>
          <p:nvPr/>
        </p:nvSpPr>
        <p:spPr bwMode="auto">
          <a:xfrm>
            <a:off x="3581400" y="3200400"/>
            <a:ext cx="106680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40000"/>
              </a:lnSpc>
              <a:spcBef>
                <a:spcPct val="50000"/>
              </a:spcBef>
            </a:pPr>
            <a:r>
              <a:rPr lang="es-ES_tradnl" sz="1200">
                <a:solidFill>
                  <a:srgbClr val="452614"/>
                </a:solidFill>
                <a:latin typeface="Tahoma" pitchFamily="34" charset="0"/>
                <a:ea typeface="ヒラギノ角ゴ Pro W3" pitchFamily="1" charset="-128"/>
              </a:rPr>
              <a:t>Valladolid</a:t>
            </a:r>
          </a:p>
          <a:p>
            <a:pPr eaLnBrk="0" hangingPunct="0">
              <a:lnSpc>
                <a:spcPct val="40000"/>
              </a:lnSpc>
              <a:spcBef>
                <a:spcPct val="50000"/>
              </a:spcBef>
            </a:pPr>
            <a:r>
              <a:rPr lang="es-ES_tradnl" sz="1200">
                <a:solidFill>
                  <a:srgbClr val="452614"/>
                </a:solidFill>
                <a:latin typeface="Tahoma" pitchFamily="34" charset="0"/>
                <a:ea typeface="ヒラギノ角ゴ Pro W3" pitchFamily="1" charset="-128"/>
              </a:rPr>
              <a:t>Oeste</a:t>
            </a:r>
          </a:p>
        </p:txBody>
      </p:sp>
      <p:grpSp>
        <p:nvGrpSpPr>
          <p:cNvPr id="2" name="Group 556"/>
          <p:cNvGrpSpPr>
            <a:grpSpLocks/>
          </p:cNvGrpSpPr>
          <p:nvPr/>
        </p:nvGrpSpPr>
        <p:grpSpPr bwMode="auto">
          <a:xfrm>
            <a:off x="5751513" y="4551363"/>
            <a:ext cx="3190875" cy="1593850"/>
            <a:chOff x="3623" y="2867"/>
            <a:chExt cx="2010" cy="1004"/>
          </a:xfrm>
        </p:grpSpPr>
        <p:sp>
          <p:nvSpPr>
            <p:cNvPr id="5413" name="Rectangle 253"/>
            <p:cNvSpPr>
              <a:spLocks noChangeArrowheads="1"/>
            </p:cNvSpPr>
            <p:nvPr/>
          </p:nvSpPr>
          <p:spPr bwMode="auto">
            <a:xfrm>
              <a:off x="3623" y="3120"/>
              <a:ext cx="2010" cy="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>
                <a:lnSpc>
                  <a:spcPct val="50000"/>
                </a:lnSpc>
                <a:spcBef>
                  <a:spcPct val="50000"/>
                </a:spcBef>
              </a:pPr>
              <a:r>
                <a:rPr lang="es-ES_tradnl" altLang="ja-JP" sz="1300">
                  <a:latin typeface="Tahoma" pitchFamily="34" charset="0"/>
                  <a:ea typeface="ヒラギノ角ゴ Pro W3" pitchFamily="1" charset="-128"/>
                </a:rPr>
                <a:t>14 complejos asistenciales: 29 Hospitales</a:t>
              </a:r>
            </a:p>
            <a:p>
              <a:pPr eaLnBrk="0" hangingPunct="0">
                <a:lnSpc>
                  <a:spcPct val="50000"/>
                </a:lnSpc>
                <a:spcBef>
                  <a:spcPct val="50000"/>
                </a:spcBef>
              </a:pPr>
              <a:r>
                <a:rPr lang="es-ES_tradnl" sz="1300">
                  <a:latin typeface="Tahoma" pitchFamily="34" charset="0"/>
                  <a:ea typeface="ヒラギノ角ゴ Pro W3" pitchFamily="1" charset="-128"/>
                </a:rPr>
                <a:t>14 Centros de Especialidades</a:t>
              </a:r>
            </a:p>
            <a:p>
              <a:pPr eaLnBrk="0" hangingPunct="0">
                <a:lnSpc>
                  <a:spcPct val="50000"/>
                </a:lnSpc>
                <a:spcBef>
                  <a:spcPct val="50000"/>
                </a:spcBef>
              </a:pPr>
              <a:r>
                <a:rPr lang="es-ES_tradnl" sz="1300">
                  <a:latin typeface="Tahoma" pitchFamily="34" charset="0"/>
                  <a:ea typeface="ヒラギノ角ゴ Pro W3" pitchFamily="1" charset="-128"/>
                </a:rPr>
                <a:t>246 Centros de Salud</a:t>
              </a:r>
            </a:p>
            <a:p>
              <a:pPr eaLnBrk="0" hangingPunct="0">
                <a:lnSpc>
                  <a:spcPct val="50000"/>
                </a:lnSpc>
                <a:spcBef>
                  <a:spcPct val="50000"/>
                </a:spcBef>
              </a:pPr>
              <a:r>
                <a:rPr lang="es-ES_tradnl" sz="1300">
                  <a:latin typeface="Tahoma" pitchFamily="34" charset="0"/>
                  <a:ea typeface="ヒラギノ角ゴ Pro W3" pitchFamily="1" charset="-128"/>
                </a:rPr>
                <a:t>20 Centros de Guardias</a:t>
              </a:r>
            </a:p>
            <a:p>
              <a:pPr eaLnBrk="0" hangingPunct="0">
                <a:lnSpc>
                  <a:spcPct val="50000"/>
                </a:lnSpc>
                <a:spcBef>
                  <a:spcPct val="50000"/>
                </a:spcBef>
              </a:pPr>
              <a:endParaRPr lang="es-ES_tradnl" sz="1300">
                <a:latin typeface="Tahoma" pitchFamily="34" charset="0"/>
                <a:ea typeface="ヒラギノ角ゴ Pro W3" pitchFamily="1" charset="-128"/>
              </a:endParaRPr>
            </a:p>
            <a:p>
              <a:pPr eaLnBrk="0" hangingPunct="0">
                <a:lnSpc>
                  <a:spcPct val="50000"/>
                </a:lnSpc>
                <a:spcBef>
                  <a:spcPct val="50000"/>
                </a:spcBef>
              </a:pPr>
              <a:r>
                <a:rPr lang="es-ES_tradnl" sz="1300">
                  <a:latin typeface="Tahoma" pitchFamily="34" charset="0"/>
                  <a:ea typeface="ヒラギノ角ゴ Pro W3" pitchFamily="1" charset="-128"/>
                </a:rPr>
                <a:t>Y 3.652 Consultorios Locales</a:t>
              </a:r>
            </a:p>
          </p:txBody>
        </p:sp>
        <p:sp>
          <p:nvSpPr>
            <p:cNvPr id="5414" name="Rectangle 252"/>
            <p:cNvSpPr>
              <a:spLocks noChangeArrowheads="1"/>
            </p:cNvSpPr>
            <p:nvPr/>
          </p:nvSpPr>
          <p:spPr bwMode="auto">
            <a:xfrm>
              <a:off x="3696" y="2867"/>
              <a:ext cx="1824" cy="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ES_tradnl" altLang="ja-JP" sz="1400">
                  <a:solidFill>
                    <a:schemeClr val="bg1"/>
                  </a:solidFill>
                  <a:latin typeface="Tahoma" pitchFamily="34" charset="0"/>
                  <a:ea typeface="ヒラギノ角ゴ Pro W3" pitchFamily="1" charset="-128"/>
                </a:rPr>
                <a:t>Equipamientos públicos sanitarios</a:t>
              </a:r>
            </a:p>
            <a:p>
              <a:pPr eaLnBrk="0" hangingPunct="0">
                <a:lnSpc>
                  <a:spcPct val="30000"/>
                </a:lnSpc>
                <a:spcBef>
                  <a:spcPct val="50000"/>
                </a:spcBef>
              </a:pPr>
              <a:endParaRPr lang="es-ES_tradnl" sz="1300">
                <a:latin typeface="Tahoma" pitchFamily="34" charset="0"/>
                <a:ea typeface="ヒラギノ角ゴ Pro W3" pitchFamily="1" charset="-128"/>
              </a:endParaRPr>
            </a:p>
          </p:txBody>
        </p:sp>
      </p:grpSp>
      <p:sp>
        <p:nvSpPr>
          <p:cNvPr id="5139" name="Oval 273"/>
          <p:cNvSpPr>
            <a:spLocks noChangeArrowheads="1"/>
          </p:cNvSpPr>
          <p:nvPr/>
        </p:nvSpPr>
        <p:spPr bwMode="auto">
          <a:xfrm>
            <a:off x="5675313" y="5534025"/>
            <a:ext cx="76200" cy="76200"/>
          </a:xfrm>
          <a:prstGeom prst="ellipse">
            <a:avLst/>
          </a:prstGeom>
          <a:solidFill>
            <a:srgbClr val="4A494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ES" sz="2400">
              <a:latin typeface="Lucida Grande" pitchFamily="1" charset="0"/>
              <a:ea typeface="ヒラギノ角ゴ Pro W3" pitchFamily="1" charset="-128"/>
            </a:endParaRPr>
          </a:p>
        </p:txBody>
      </p:sp>
      <p:sp>
        <p:nvSpPr>
          <p:cNvPr id="5140" name="Oval 297"/>
          <p:cNvSpPr>
            <a:spLocks noChangeArrowheads="1"/>
          </p:cNvSpPr>
          <p:nvPr/>
        </p:nvSpPr>
        <p:spPr bwMode="auto">
          <a:xfrm>
            <a:off x="5675313" y="5181600"/>
            <a:ext cx="76200" cy="76200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ES" sz="2400">
              <a:latin typeface="Lucida Grande" pitchFamily="1" charset="0"/>
              <a:ea typeface="ヒラギノ角ゴ Pro W3" pitchFamily="1" charset="-128"/>
            </a:endParaRPr>
          </a:p>
        </p:txBody>
      </p:sp>
      <p:sp>
        <p:nvSpPr>
          <p:cNvPr id="5141" name="Oval 307"/>
          <p:cNvSpPr>
            <a:spLocks noChangeArrowheads="1"/>
          </p:cNvSpPr>
          <p:nvPr/>
        </p:nvSpPr>
        <p:spPr bwMode="auto">
          <a:xfrm>
            <a:off x="3092450" y="1638300"/>
            <a:ext cx="76200" cy="76200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ES" sz="2400">
              <a:latin typeface="Lucida Grande" pitchFamily="1" charset="0"/>
              <a:ea typeface="ヒラギノ角ゴ Pro W3" pitchFamily="1" charset="-128"/>
            </a:endParaRPr>
          </a:p>
        </p:txBody>
      </p:sp>
      <p:grpSp>
        <p:nvGrpSpPr>
          <p:cNvPr id="3" name="Group 317"/>
          <p:cNvGrpSpPr>
            <a:grpSpLocks/>
          </p:cNvGrpSpPr>
          <p:nvPr/>
        </p:nvGrpSpPr>
        <p:grpSpPr bwMode="auto">
          <a:xfrm>
            <a:off x="1600200" y="1371600"/>
            <a:ext cx="5943600" cy="4419600"/>
            <a:chOff x="1008" y="864"/>
            <a:chExt cx="3744" cy="2784"/>
          </a:xfrm>
        </p:grpSpPr>
        <p:sp>
          <p:nvSpPr>
            <p:cNvPr id="5385" name="Oval 33"/>
            <p:cNvSpPr>
              <a:spLocks noChangeArrowheads="1"/>
            </p:cNvSpPr>
            <p:nvPr/>
          </p:nvSpPr>
          <p:spPr bwMode="auto">
            <a:xfrm>
              <a:off x="2640" y="3168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386" name="Oval 34"/>
            <p:cNvSpPr>
              <a:spLocks noChangeArrowheads="1"/>
            </p:cNvSpPr>
            <p:nvPr/>
          </p:nvSpPr>
          <p:spPr bwMode="auto">
            <a:xfrm>
              <a:off x="2688" y="3120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387" name="Oval 59"/>
            <p:cNvSpPr>
              <a:spLocks noChangeArrowheads="1"/>
            </p:cNvSpPr>
            <p:nvPr/>
          </p:nvSpPr>
          <p:spPr bwMode="auto">
            <a:xfrm>
              <a:off x="3600" y="1296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388" name="Oval 60"/>
            <p:cNvSpPr>
              <a:spLocks noChangeArrowheads="1"/>
            </p:cNvSpPr>
            <p:nvPr/>
          </p:nvSpPr>
          <p:spPr bwMode="auto">
            <a:xfrm>
              <a:off x="3648" y="2064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389" name="Oval 61"/>
            <p:cNvSpPr>
              <a:spLocks noChangeArrowheads="1"/>
            </p:cNvSpPr>
            <p:nvPr/>
          </p:nvSpPr>
          <p:spPr bwMode="auto">
            <a:xfrm>
              <a:off x="4224" y="864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390" name="Oval 107"/>
            <p:cNvSpPr>
              <a:spLocks noChangeArrowheads="1"/>
            </p:cNvSpPr>
            <p:nvPr/>
          </p:nvSpPr>
          <p:spPr bwMode="auto">
            <a:xfrm>
              <a:off x="1920" y="960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391" name="Oval 122"/>
            <p:cNvSpPr>
              <a:spLocks noChangeArrowheads="1"/>
            </p:cNvSpPr>
            <p:nvPr/>
          </p:nvSpPr>
          <p:spPr bwMode="auto">
            <a:xfrm>
              <a:off x="1008" y="960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392" name="Oval 125"/>
            <p:cNvSpPr>
              <a:spLocks noChangeArrowheads="1"/>
            </p:cNvSpPr>
            <p:nvPr/>
          </p:nvSpPr>
          <p:spPr bwMode="auto">
            <a:xfrm>
              <a:off x="2832" y="1680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393" name="Oval 160"/>
            <p:cNvSpPr>
              <a:spLocks noChangeArrowheads="1"/>
            </p:cNvSpPr>
            <p:nvPr/>
          </p:nvSpPr>
          <p:spPr bwMode="auto">
            <a:xfrm>
              <a:off x="1824" y="2928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394" name="Oval 179"/>
            <p:cNvSpPr>
              <a:spLocks noChangeArrowheads="1"/>
            </p:cNvSpPr>
            <p:nvPr/>
          </p:nvSpPr>
          <p:spPr bwMode="auto">
            <a:xfrm>
              <a:off x="3168" y="2928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395" name="Oval 186"/>
            <p:cNvSpPr>
              <a:spLocks noChangeArrowheads="1"/>
            </p:cNvSpPr>
            <p:nvPr/>
          </p:nvSpPr>
          <p:spPr bwMode="auto">
            <a:xfrm>
              <a:off x="4656" y="1968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396" name="Oval 201"/>
            <p:cNvSpPr>
              <a:spLocks noChangeArrowheads="1"/>
            </p:cNvSpPr>
            <p:nvPr/>
          </p:nvSpPr>
          <p:spPr bwMode="auto">
            <a:xfrm>
              <a:off x="2660" y="2089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397" name="Oval 202"/>
            <p:cNvSpPr>
              <a:spLocks noChangeArrowheads="1"/>
            </p:cNvSpPr>
            <p:nvPr/>
          </p:nvSpPr>
          <p:spPr bwMode="auto">
            <a:xfrm>
              <a:off x="2678" y="2140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398" name="Oval 219"/>
            <p:cNvSpPr>
              <a:spLocks noChangeArrowheads="1"/>
            </p:cNvSpPr>
            <p:nvPr/>
          </p:nvSpPr>
          <p:spPr bwMode="auto">
            <a:xfrm>
              <a:off x="2544" y="2544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399" name="Oval 245"/>
            <p:cNvSpPr>
              <a:spLocks noChangeArrowheads="1"/>
            </p:cNvSpPr>
            <p:nvPr/>
          </p:nvSpPr>
          <p:spPr bwMode="auto">
            <a:xfrm>
              <a:off x="1833" y="2287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400" name="Oval 256"/>
            <p:cNvSpPr>
              <a:spLocks noChangeArrowheads="1"/>
            </p:cNvSpPr>
            <p:nvPr/>
          </p:nvSpPr>
          <p:spPr bwMode="auto">
            <a:xfrm>
              <a:off x="1872" y="992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401" name="Oval 258"/>
            <p:cNvSpPr>
              <a:spLocks noChangeArrowheads="1"/>
            </p:cNvSpPr>
            <p:nvPr/>
          </p:nvSpPr>
          <p:spPr bwMode="auto">
            <a:xfrm>
              <a:off x="2784" y="1728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402" name="Oval 259"/>
            <p:cNvSpPr>
              <a:spLocks noChangeArrowheads="1"/>
            </p:cNvSpPr>
            <p:nvPr/>
          </p:nvSpPr>
          <p:spPr bwMode="auto">
            <a:xfrm>
              <a:off x="1772" y="2948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403" name="Oval 260"/>
            <p:cNvSpPr>
              <a:spLocks noChangeArrowheads="1"/>
            </p:cNvSpPr>
            <p:nvPr/>
          </p:nvSpPr>
          <p:spPr bwMode="auto">
            <a:xfrm>
              <a:off x="3144" y="2976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404" name="Oval 261"/>
            <p:cNvSpPr>
              <a:spLocks noChangeArrowheads="1"/>
            </p:cNvSpPr>
            <p:nvPr/>
          </p:nvSpPr>
          <p:spPr bwMode="auto">
            <a:xfrm>
              <a:off x="2736" y="2064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405" name="Oval 262"/>
            <p:cNvSpPr>
              <a:spLocks noChangeArrowheads="1"/>
            </p:cNvSpPr>
            <p:nvPr/>
          </p:nvSpPr>
          <p:spPr bwMode="auto">
            <a:xfrm>
              <a:off x="2688" y="2256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406" name="Oval 263"/>
            <p:cNvSpPr>
              <a:spLocks noChangeArrowheads="1"/>
            </p:cNvSpPr>
            <p:nvPr/>
          </p:nvSpPr>
          <p:spPr bwMode="auto">
            <a:xfrm>
              <a:off x="1872" y="1632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407" name="Oval 264"/>
            <p:cNvSpPr>
              <a:spLocks noChangeArrowheads="1"/>
            </p:cNvSpPr>
            <p:nvPr/>
          </p:nvSpPr>
          <p:spPr bwMode="auto">
            <a:xfrm>
              <a:off x="1824" y="2224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408" name="Oval 265"/>
            <p:cNvSpPr>
              <a:spLocks noChangeArrowheads="1"/>
            </p:cNvSpPr>
            <p:nvPr/>
          </p:nvSpPr>
          <p:spPr bwMode="auto">
            <a:xfrm>
              <a:off x="3648" y="1296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409" name="Oval 266"/>
            <p:cNvSpPr>
              <a:spLocks noChangeArrowheads="1"/>
            </p:cNvSpPr>
            <p:nvPr/>
          </p:nvSpPr>
          <p:spPr bwMode="auto">
            <a:xfrm>
              <a:off x="3552" y="1248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410" name="Oval 267"/>
            <p:cNvSpPr>
              <a:spLocks noChangeArrowheads="1"/>
            </p:cNvSpPr>
            <p:nvPr/>
          </p:nvSpPr>
          <p:spPr bwMode="auto">
            <a:xfrm>
              <a:off x="3532" y="1296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411" name="Oval 268"/>
            <p:cNvSpPr>
              <a:spLocks noChangeArrowheads="1"/>
            </p:cNvSpPr>
            <p:nvPr/>
          </p:nvSpPr>
          <p:spPr bwMode="auto">
            <a:xfrm>
              <a:off x="1632" y="3552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412" name="Oval 257"/>
            <p:cNvSpPr>
              <a:spLocks noChangeArrowheads="1"/>
            </p:cNvSpPr>
            <p:nvPr/>
          </p:nvSpPr>
          <p:spPr bwMode="auto">
            <a:xfrm>
              <a:off x="1920" y="1024"/>
              <a:ext cx="96" cy="96"/>
            </a:xfrm>
            <a:prstGeom prst="ellipse">
              <a:avLst/>
            </a:prstGeom>
            <a:solidFill>
              <a:srgbClr val="A9351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</p:grpSp>
      <p:grpSp>
        <p:nvGrpSpPr>
          <p:cNvPr id="4" name="Group 318"/>
          <p:cNvGrpSpPr>
            <a:grpSpLocks/>
          </p:cNvGrpSpPr>
          <p:nvPr/>
        </p:nvGrpSpPr>
        <p:grpSpPr bwMode="auto">
          <a:xfrm>
            <a:off x="1219200" y="639763"/>
            <a:ext cx="7146925" cy="5576887"/>
            <a:chOff x="768" y="403"/>
            <a:chExt cx="4502" cy="3513"/>
          </a:xfrm>
        </p:grpSpPr>
        <p:grpSp>
          <p:nvGrpSpPr>
            <p:cNvPr id="5183" name="Group 319"/>
            <p:cNvGrpSpPr>
              <a:grpSpLocks/>
            </p:cNvGrpSpPr>
            <p:nvPr/>
          </p:nvGrpSpPr>
          <p:grpSpPr bwMode="auto">
            <a:xfrm>
              <a:off x="2256" y="2016"/>
              <a:ext cx="1035" cy="571"/>
              <a:chOff x="2256" y="2016"/>
              <a:chExt cx="1035" cy="571"/>
            </a:xfrm>
          </p:grpSpPr>
          <p:sp>
            <p:nvSpPr>
              <p:cNvPr id="5376" name="Oval 320"/>
              <p:cNvSpPr>
                <a:spLocks noChangeArrowheads="1"/>
              </p:cNvSpPr>
              <p:nvPr/>
            </p:nvSpPr>
            <p:spPr bwMode="auto">
              <a:xfrm>
                <a:off x="2256" y="2496"/>
                <a:ext cx="48" cy="48"/>
              </a:xfrm>
              <a:prstGeom prst="ellipse">
                <a:avLst/>
              </a:prstGeom>
              <a:solidFill>
                <a:srgbClr val="E8E8E8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s-ES" sz="2400">
                  <a:latin typeface="Lucida Grande" pitchFamily="1" charset="0"/>
                  <a:ea typeface="ヒラギノ角ゴ Pro W3" pitchFamily="1" charset="-128"/>
                </a:endParaRPr>
              </a:p>
            </p:txBody>
          </p:sp>
          <p:sp>
            <p:nvSpPr>
              <p:cNvPr id="5377" name="Oval 321"/>
              <p:cNvSpPr>
                <a:spLocks noChangeArrowheads="1"/>
              </p:cNvSpPr>
              <p:nvPr/>
            </p:nvSpPr>
            <p:spPr bwMode="auto">
              <a:xfrm>
                <a:off x="2573" y="2539"/>
                <a:ext cx="48" cy="48"/>
              </a:xfrm>
              <a:prstGeom prst="ellipse">
                <a:avLst/>
              </a:prstGeom>
              <a:solidFill>
                <a:srgbClr val="E8E8E8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s-ES" sz="2400">
                  <a:latin typeface="Lucida Grande" pitchFamily="1" charset="0"/>
                  <a:ea typeface="ヒラギノ角ゴ Pro W3" pitchFamily="1" charset="-128"/>
                </a:endParaRPr>
              </a:p>
            </p:txBody>
          </p:sp>
          <p:sp>
            <p:nvSpPr>
              <p:cNvPr id="5378" name="Oval 322"/>
              <p:cNvSpPr>
                <a:spLocks noChangeArrowheads="1"/>
              </p:cNvSpPr>
              <p:nvPr/>
            </p:nvSpPr>
            <p:spPr bwMode="auto">
              <a:xfrm>
                <a:off x="2560" y="2355"/>
                <a:ext cx="48" cy="48"/>
              </a:xfrm>
              <a:prstGeom prst="ellipse">
                <a:avLst/>
              </a:prstGeom>
              <a:solidFill>
                <a:srgbClr val="E8E8E8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s-ES" sz="2400">
                  <a:latin typeface="Lucida Grande" pitchFamily="1" charset="0"/>
                  <a:ea typeface="ヒラギノ角ゴ Pro W3" pitchFamily="1" charset="-128"/>
                </a:endParaRPr>
              </a:p>
            </p:txBody>
          </p:sp>
          <p:sp>
            <p:nvSpPr>
              <p:cNvPr id="5379" name="Oval 323"/>
              <p:cNvSpPr>
                <a:spLocks noChangeArrowheads="1"/>
              </p:cNvSpPr>
              <p:nvPr/>
            </p:nvSpPr>
            <p:spPr bwMode="auto">
              <a:xfrm>
                <a:off x="2771" y="2478"/>
                <a:ext cx="48" cy="48"/>
              </a:xfrm>
              <a:prstGeom prst="ellipse">
                <a:avLst/>
              </a:prstGeom>
              <a:solidFill>
                <a:srgbClr val="E8E8E8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s-ES" sz="2400">
                  <a:latin typeface="Lucida Grande" pitchFamily="1" charset="0"/>
                  <a:ea typeface="ヒラギノ角ゴ Pro W3" pitchFamily="1" charset="-128"/>
                </a:endParaRPr>
              </a:p>
            </p:txBody>
          </p:sp>
          <p:sp>
            <p:nvSpPr>
              <p:cNvPr id="5380" name="Oval 324"/>
              <p:cNvSpPr>
                <a:spLocks noChangeArrowheads="1"/>
              </p:cNvSpPr>
              <p:nvPr/>
            </p:nvSpPr>
            <p:spPr bwMode="auto">
              <a:xfrm>
                <a:off x="2837" y="2416"/>
                <a:ext cx="48" cy="48"/>
              </a:xfrm>
              <a:prstGeom prst="ellipse">
                <a:avLst/>
              </a:prstGeom>
              <a:solidFill>
                <a:srgbClr val="E8E8E8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s-ES" sz="2400">
                  <a:latin typeface="Lucida Grande" pitchFamily="1" charset="0"/>
                  <a:ea typeface="ヒラギノ角ゴ Pro W3" pitchFamily="1" charset="-128"/>
                </a:endParaRPr>
              </a:p>
            </p:txBody>
          </p:sp>
          <p:sp>
            <p:nvSpPr>
              <p:cNvPr id="5381" name="Oval 325"/>
              <p:cNvSpPr>
                <a:spLocks noChangeArrowheads="1"/>
              </p:cNvSpPr>
              <p:nvPr/>
            </p:nvSpPr>
            <p:spPr bwMode="auto">
              <a:xfrm>
                <a:off x="2854" y="2190"/>
                <a:ext cx="48" cy="48"/>
              </a:xfrm>
              <a:prstGeom prst="ellipse">
                <a:avLst/>
              </a:prstGeom>
              <a:solidFill>
                <a:srgbClr val="E8E8E8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s-ES" sz="2400">
                  <a:latin typeface="Lucida Grande" pitchFamily="1" charset="0"/>
                  <a:ea typeface="ヒラギノ角ゴ Pro W3" pitchFamily="1" charset="-128"/>
                </a:endParaRPr>
              </a:p>
            </p:txBody>
          </p:sp>
          <p:sp>
            <p:nvSpPr>
              <p:cNvPr id="5382" name="Oval 326"/>
              <p:cNvSpPr>
                <a:spLocks noChangeArrowheads="1"/>
              </p:cNvSpPr>
              <p:nvPr/>
            </p:nvSpPr>
            <p:spPr bwMode="auto">
              <a:xfrm>
                <a:off x="3003" y="2016"/>
                <a:ext cx="48" cy="48"/>
              </a:xfrm>
              <a:prstGeom prst="ellipse">
                <a:avLst/>
              </a:prstGeom>
              <a:solidFill>
                <a:srgbClr val="E8E8E8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s-ES" sz="2400">
                  <a:latin typeface="Lucida Grande" pitchFamily="1" charset="0"/>
                  <a:ea typeface="ヒラギノ角ゴ Pro W3" pitchFamily="1" charset="-128"/>
                </a:endParaRPr>
              </a:p>
            </p:txBody>
          </p:sp>
          <p:sp>
            <p:nvSpPr>
              <p:cNvPr id="5383" name="Oval 327"/>
              <p:cNvSpPr>
                <a:spLocks noChangeArrowheads="1"/>
              </p:cNvSpPr>
              <p:nvPr/>
            </p:nvSpPr>
            <p:spPr bwMode="auto">
              <a:xfrm>
                <a:off x="2784" y="2336"/>
                <a:ext cx="48" cy="48"/>
              </a:xfrm>
              <a:prstGeom prst="ellipse">
                <a:avLst/>
              </a:prstGeom>
              <a:solidFill>
                <a:srgbClr val="E8E8E8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s-ES" sz="2400">
                  <a:latin typeface="Lucida Grande" pitchFamily="1" charset="0"/>
                  <a:ea typeface="ヒラギノ角ゴ Pro W3" pitchFamily="1" charset="-128"/>
                </a:endParaRPr>
              </a:p>
            </p:txBody>
          </p:sp>
          <p:sp>
            <p:nvSpPr>
              <p:cNvPr id="5384" name="Oval 328"/>
              <p:cNvSpPr>
                <a:spLocks noChangeArrowheads="1"/>
              </p:cNvSpPr>
              <p:nvPr/>
            </p:nvSpPr>
            <p:spPr bwMode="auto">
              <a:xfrm>
                <a:off x="3243" y="2179"/>
                <a:ext cx="48" cy="48"/>
              </a:xfrm>
              <a:prstGeom prst="ellipse">
                <a:avLst/>
              </a:prstGeom>
              <a:solidFill>
                <a:srgbClr val="E8E8E8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s-ES" sz="2400">
                  <a:latin typeface="Lucida Grande" pitchFamily="1" charset="0"/>
                  <a:ea typeface="ヒラギノ角ゴ Pro W3" pitchFamily="1" charset="-128"/>
                </a:endParaRPr>
              </a:p>
            </p:txBody>
          </p:sp>
        </p:grpSp>
        <p:grpSp>
          <p:nvGrpSpPr>
            <p:cNvPr id="5184" name="Group 329"/>
            <p:cNvGrpSpPr>
              <a:grpSpLocks/>
            </p:cNvGrpSpPr>
            <p:nvPr/>
          </p:nvGrpSpPr>
          <p:grpSpPr bwMode="auto">
            <a:xfrm>
              <a:off x="768" y="403"/>
              <a:ext cx="4502" cy="3513"/>
              <a:chOff x="768" y="403"/>
              <a:chExt cx="4502" cy="3513"/>
            </a:xfrm>
          </p:grpSpPr>
          <p:grpSp>
            <p:nvGrpSpPr>
              <p:cNvPr id="5185" name="Group 330"/>
              <p:cNvGrpSpPr>
                <a:grpSpLocks/>
              </p:cNvGrpSpPr>
              <p:nvPr/>
            </p:nvGrpSpPr>
            <p:grpSpPr bwMode="auto">
              <a:xfrm>
                <a:off x="768" y="403"/>
                <a:ext cx="4502" cy="3513"/>
                <a:chOff x="768" y="375"/>
                <a:chExt cx="4502" cy="3513"/>
              </a:xfrm>
            </p:grpSpPr>
            <p:sp>
              <p:nvSpPr>
                <p:cNvPr id="5187" name="Oval 331"/>
                <p:cNvSpPr>
                  <a:spLocks noChangeArrowheads="1"/>
                </p:cNvSpPr>
                <p:nvPr/>
              </p:nvSpPr>
              <p:spPr bwMode="auto">
                <a:xfrm>
                  <a:off x="2291" y="3648"/>
                  <a:ext cx="48" cy="48"/>
                </a:xfrm>
                <a:prstGeom prst="ellipse">
                  <a:avLst/>
                </a:prstGeom>
                <a:solidFill>
                  <a:srgbClr val="E8E8E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es-ES" sz="2400">
                    <a:latin typeface="Lucida Grande" pitchFamily="1" charset="0"/>
                    <a:ea typeface="ヒラギノ角ゴ Pro W3" pitchFamily="1" charset="-128"/>
                  </a:endParaRPr>
                </a:p>
              </p:txBody>
            </p:sp>
            <p:sp>
              <p:nvSpPr>
                <p:cNvPr id="5188" name="Oval 332"/>
                <p:cNvSpPr>
                  <a:spLocks noChangeArrowheads="1"/>
                </p:cNvSpPr>
                <p:nvPr/>
              </p:nvSpPr>
              <p:spPr bwMode="auto">
                <a:xfrm>
                  <a:off x="1296" y="3120"/>
                  <a:ext cx="48" cy="48"/>
                </a:xfrm>
                <a:prstGeom prst="ellipse">
                  <a:avLst/>
                </a:prstGeom>
                <a:solidFill>
                  <a:srgbClr val="E8E8E8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es-ES" sz="2400">
                    <a:latin typeface="Lucida Grande" pitchFamily="1" charset="0"/>
                    <a:ea typeface="ヒラギノ角ゴ Pro W3" pitchFamily="1" charset="-128"/>
                  </a:endParaRPr>
                </a:p>
              </p:txBody>
            </p:sp>
            <p:grpSp>
              <p:nvGrpSpPr>
                <p:cNvPr id="5189" name="Group 333"/>
                <p:cNvGrpSpPr>
                  <a:grpSpLocks/>
                </p:cNvGrpSpPr>
                <p:nvPr/>
              </p:nvGrpSpPr>
              <p:grpSpPr bwMode="auto">
                <a:xfrm>
                  <a:off x="768" y="375"/>
                  <a:ext cx="4502" cy="3513"/>
                  <a:chOff x="768" y="375"/>
                  <a:chExt cx="4502" cy="3513"/>
                </a:xfrm>
              </p:grpSpPr>
              <p:grpSp>
                <p:nvGrpSpPr>
                  <p:cNvPr id="5190" name="Group 334"/>
                  <p:cNvGrpSpPr>
                    <a:grpSpLocks/>
                  </p:cNvGrpSpPr>
                  <p:nvPr/>
                </p:nvGrpSpPr>
                <p:grpSpPr bwMode="auto">
                  <a:xfrm>
                    <a:off x="2064" y="2784"/>
                    <a:ext cx="1019" cy="1104"/>
                    <a:chOff x="2064" y="2784"/>
                    <a:chExt cx="1019" cy="1104"/>
                  </a:xfrm>
                </p:grpSpPr>
                <p:sp>
                  <p:nvSpPr>
                    <p:cNvPr id="5357" name="Oval 3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64" y="3648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58" name="Oval 3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8" y="3840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59" name="Oval 3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28" y="3819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60" name="Oval 3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7" y="3803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61" name="Oval 3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4" y="3763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62" name="Oval 3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36" y="3525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63" name="Oval 3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0" y="3730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64" name="Oval 3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7" y="3522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65" name="Oval 3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5" y="338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66" name="Oval 3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6" y="345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67" name="Oval 3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61" y="3379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68" name="Oval 3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00" y="3264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69" name="Oval 3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4" y="3120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70" name="Oval 3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8" y="297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71" name="Oval 3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00" y="2784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72" name="Oval 3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8" y="2862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73" name="Oval 3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8" y="3168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74" name="Oval 3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9" y="3141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75" name="Oval 3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7" y="3152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</p:grpSp>
              <p:grpSp>
                <p:nvGrpSpPr>
                  <p:cNvPr id="5191" name="Group 354"/>
                  <p:cNvGrpSpPr>
                    <a:grpSpLocks/>
                  </p:cNvGrpSpPr>
                  <p:nvPr/>
                </p:nvGrpSpPr>
                <p:grpSpPr bwMode="auto">
                  <a:xfrm>
                    <a:off x="1546" y="480"/>
                    <a:ext cx="998" cy="1056"/>
                    <a:chOff x="1546" y="480"/>
                    <a:chExt cx="998" cy="1056"/>
                  </a:xfrm>
                </p:grpSpPr>
                <p:sp>
                  <p:nvSpPr>
                    <p:cNvPr id="5338" name="Oval 3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46" y="1360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39" name="Oval 3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80" y="1091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40" name="Oval 3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86" y="1368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41" name="Oval 3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24" y="129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42" name="Oval 3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16" y="1344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43" name="Oval 3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8" y="1200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44" name="Oval 3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04" y="960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45" name="Oval 3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81" y="722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46" name="Oval 3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6" y="49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47" name="Oval 3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9" y="65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48" name="Oval 3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37" y="624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49" name="Oval 3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20" y="672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50" name="Oval 3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84" y="480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51" name="Oval 3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94" y="960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52" name="Oval 3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94" y="1008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53" name="Oval 3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20" y="1392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54" name="Oval 3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42" y="1008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55" name="Oval 3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16" y="1488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56" name="Oval 3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12" y="1041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</p:grpSp>
              <p:grpSp>
                <p:nvGrpSpPr>
                  <p:cNvPr id="5192" name="Group 374"/>
                  <p:cNvGrpSpPr>
                    <a:grpSpLocks/>
                  </p:cNvGrpSpPr>
                  <p:nvPr/>
                </p:nvGrpSpPr>
                <p:grpSpPr bwMode="auto">
                  <a:xfrm>
                    <a:off x="894" y="546"/>
                    <a:ext cx="478" cy="750"/>
                    <a:chOff x="894" y="546"/>
                    <a:chExt cx="478" cy="750"/>
                  </a:xfrm>
                </p:grpSpPr>
                <p:sp>
                  <p:nvSpPr>
                    <p:cNvPr id="5329" name="Oval 3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60" y="1248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30" name="Oval 3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94" y="914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31" name="Oval 3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41" y="735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32" name="Oval 3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24" y="54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33" name="Oval 3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48" y="912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34" name="Oval 3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98" y="938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35" name="Oval 3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81" y="98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36" name="Oval 3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04" y="1008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37" name="Oval 3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60" y="800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</p:grpSp>
              <p:grpSp>
                <p:nvGrpSpPr>
                  <p:cNvPr id="5193" name="Group 384"/>
                  <p:cNvGrpSpPr>
                    <a:grpSpLocks/>
                  </p:cNvGrpSpPr>
                  <p:nvPr/>
                </p:nvGrpSpPr>
                <p:grpSpPr bwMode="auto">
                  <a:xfrm>
                    <a:off x="2523" y="656"/>
                    <a:ext cx="645" cy="1205"/>
                    <a:chOff x="2523" y="656"/>
                    <a:chExt cx="645" cy="1205"/>
                  </a:xfrm>
                </p:grpSpPr>
                <p:sp>
                  <p:nvSpPr>
                    <p:cNvPr id="5313" name="Oval 3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3" y="65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14" name="Oval 3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0" y="747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15" name="Oval 3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20" y="747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16" name="Oval 3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24" y="960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17" name="Oval 3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4" y="1040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18" name="Oval 3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18" y="121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19" name="Oval 3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2" y="1301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20" name="Oval 3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3" y="1392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21" name="Oval 3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4" y="1680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22" name="Oval 3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6" y="153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23" name="Oval 3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20" y="177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24" name="Oval 3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3" y="1813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25" name="Oval 3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29" y="1397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26" name="Oval 3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93" y="1653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27" name="Oval 3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80" y="177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28" name="Oval 4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32" y="1680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</p:grpSp>
              <p:grpSp>
                <p:nvGrpSpPr>
                  <p:cNvPr id="5194" name="Group 401"/>
                  <p:cNvGrpSpPr>
                    <a:grpSpLocks/>
                  </p:cNvGrpSpPr>
                  <p:nvPr/>
                </p:nvGrpSpPr>
                <p:grpSpPr bwMode="auto">
                  <a:xfrm>
                    <a:off x="768" y="2640"/>
                    <a:ext cx="1536" cy="944"/>
                    <a:chOff x="768" y="2640"/>
                    <a:chExt cx="1536" cy="944"/>
                  </a:xfrm>
                </p:grpSpPr>
                <p:sp>
                  <p:nvSpPr>
                    <p:cNvPr id="5290" name="Oval 4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360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91" name="Oval 4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07" y="3515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92" name="Oval 4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02" y="353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93" name="Oval 4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62" y="3312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94" name="Oval 4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2922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95" name="Oval 4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60" y="2640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96" name="Oval 4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36" y="2854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97" name="Oval 4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88" y="2784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98" name="Oval 4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76" y="273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99" name="Oval 4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73" y="281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00" name="Oval 4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6" y="2784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01" name="Oval 4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12" y="2880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02" name="Oval 4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6" y="3024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03" name="Oval 4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8" y="3120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04" name="Oval 4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24" y="3408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05" name="Oval 4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30" y="3472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06" name="Oval 4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36" y="3504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07" name="Oval 4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40" y="3264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08" name="Oval 4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36" y="3024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09" name="Oval 4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24" y="297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10" name="Oval 4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20" y="3072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11" name="Oval 4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72" y="3024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312" name="Oval 4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72" y="297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</p:grpSp>
              <p:grpSp>
                <p:nvGrpSpPr>
                  <p:cNvPr id="5195" name="Group 425"/>
                  <p:cNvGrpSpPr>
                    <a:grpSpLocks/>
                  </p:cNvGrpSpPr>
                  <p:nvPr/>
                </p:nvGrpSpPr>
                <p:grpSpPr bwMode="auto">
                  <a:xfrm>
                    <a:off x="2866" y="2320"/>
                    <a:ext cx="1033" cy="944"/>
                    <a:chOff x="2866" y="2320"/>
                    <a:chExt cx="1033" cy="944"/>
                  </a:xfrm>
                </p:grpSpPr>
                <p:sp>
                  <p:nvSpPr>
                    <p:cNvPr id="5275" name="Oval 4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84" y="2771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76" name="Oval 4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68" y="321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77" name="Oval 4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65" y="3168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78" name="Oval 4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4" y="3005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79" name="Oval 4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66" y="2675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80" name="Oval 4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8" y="2448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81" name="Oval 4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83" y="2395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82" name="Oval 4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97" y="2320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83" name="Oval 4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33" y="2488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84" name="Oval 4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51" y="252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85" name="Oval 4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16" y="2928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86" name="Oval 4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32" y="2957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87" name="Oval 4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44" y="2941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88" name="Oval 4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2" y="2688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89" name="Oval 4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08" y="2592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</p:grpSp>
              <p:grpSp>
                <p:nvGrpSpPr>
                  <p:cNvPr id="5196" name="Group 441"/>
                  <p:cNvGrpSpPr>
                    <a:grpSpLocks/>
                  </p:cNvGrpSpPr>
                  <p:nvPr/>
                </p:nvGrpSpPr>
                <p:grpSpPr bwMode="auto">
                  <a:xfrm>
                    <a:off x="4032" y="1688"/>
                    <a:ext cx="1238" cy="946"/>
                    <a:chOff x="4032" y="1688"/>
                    <a:chExt cx="1238" cy="946"/>
                  </a:xfrm>
                </p:grpSpPr>
                <p:sp>
                  <p:nvSpPr>
                    <p:cNvPr id="5262" name="Oval 4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032" y="2208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63" name="Oval 4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24" y="2208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64" name="Oval 4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76" y="2381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65" name="Oval 4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00" y="1941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66" name="Oval 4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12" y="1864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67" name="Oval 4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38" y="1992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68" name="Oval 4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9" y="2024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69" name="Oval 4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70" y="2354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70" name="Oval 4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78" y="2144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71" name="Oval 4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04" y="258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72" name="Oval 4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95" y="201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73" name="Oval 4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22" y="1864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74" name="Oval 4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47" y="1688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</p:grpSp>
              <p:grpSp>
                <p:nvGrpSpPr>
                  <p:cNvPr id="5197" name="Group 455"/>
                  <p:cNvGrpSpPr>
                    <a:grpSpLocks/>
                  </p:cNvGrpSpPr>
                  <p:nvPr/>
                </p:nvGrpSpPr>
                <p:grpSpPr bwMode="auto">
                  <a:xfrm>
                    <a:off x="2232" y="1557"/>
                    <a:ext cx="648" cy="747"/>
                    <a:chOff x="2232" y="1557"/>
                    <a:chExt cx="648" cy="747"/>
                  </a:xfrm>
                </p:grpSpPr>
                <p:sp>
                  <p:nvSpPr>
                    <p:cNvPr id="5247" name="Oval 4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32" y="1557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48" name="Oval 4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6" y="158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49" name="Oval 4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6" y="1824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50" name="Oval 4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04" y="2112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51" name="Oval 4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6" y="1845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52" name="Oval 4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8" y="2112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53" name="Oval 4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6" y="1968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54" name="Oval 4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32" y="2064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55" name="Oval 4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6" y="2160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56" name="Oval 4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8" y="2208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57" name="Oval 4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28" y="1653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58" name="Oval 4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6" y="2112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59" name="Oval 4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5" y="2082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60" name="Oval 4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8" y="225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61" name="Oval 4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19" y="2091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</p:grpSp>
              <p:grpSp>
                <p:nvGrpSpPr>
                  <p:cNvPr id="5198" name="Group 471"/>
                  <p:cNvGrpSpPr>
                    <a:grpSpLocks/>
                  </p:cNvGrpSpPr>
                  <p:nvPr/>
                </p:nvGrpSpPr>
                <p:grpSpPr bwMode="auto">
                  <a:xfrm>
                    <a:off x="768" y="1568"/>
                    <a:ext cx="1377" cy="1081"/>
                    <a:chOff x="768" y="1568"/>
                    <a:chExt cx="1377" cy="1081"/>
                  </a:xfrm>
                </p:grpSpPr>
                <p:sp>
                  <p:nvSpPr>
                    <p:cNvPr id="5228" name="Oval 4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1587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29" name="Oval 4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92" y="1568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30" name="Oval 4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80" y="1641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31" name="Oval 4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37" y="2003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32" name="Oval 4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65" y="1584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33" name="Oval 4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41" y="1709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34" name="Oval 4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06" y="1889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35" name="Oval 4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66" y="1750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36" name="Oval 4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3" y="1846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37" name="Oval 4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18" y="1923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38" name="Oval 4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7" y="2230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39" name="Oval 4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22" y="2601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40" name="Oval 4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90" y="2483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41" name="Oval 4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09" y="2432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42" name="Oval 4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39" y="2302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43" name="Oval 4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24" y="2352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44" name="Oval 4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83" y="2347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45" name="Oval 4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53" y="2368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  <p:sp>
                  <p:nvSpPr>
                    <p:cNvPr id="5246" name="Oval 4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91" y="2281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</p:grpSp>
              <p:grpSp>
                <p:nvGrpSpPr>
                  <p:cNvPr id="5199" name="Group 491"/>
                  <p:cNvGrpSpPr>
                    <a:grpSpLocks/>
                  </p:cNvGrpSpPr>
                  <p:nvPr/>
                </p:nvGrpSpPr>
                <p:grpSpPr bwMode="auto">
                  <a:xfrm>
                    <a:off x="3160" y="375"/>
                    <a:ext cx="1352" cy="1809"/>
                    <a:chOff x="3160" y="375"/>
                    <a:chExt cx="1352" cy="1809"/>
                  </a:xfrm>
                </p:grpSpPr>
                <p:grpSp>
                  <p:nvGrpSpPr>
                    <p:cNvPr id="5200" name="Group 49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160" y="375"/>
                      <a:ext cx="1352" cy="1809"/>
                      <a:chOff x="3160" y="375"/>
                      <a:chExt cx="1352" cy="1809"/>
                    </a:xfrm>
                  </p:grpSpPr>
                  <p:sp>
                    <p:nvSpPr>
                      <p:cNvPr id="5202" name="Oval 4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696" y="2112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03" name="Oval 4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669" y="2136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04" name="Oval 4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648" y="2112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05" name="Oval 4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19" y="2091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06" name="Oval 49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18" y="1912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07" name="Oval 4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68" y="1670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08" name="Oval 4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026" y="1691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09" name="Oval 50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176" y="1776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10" name="Oval 5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080" y="1200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11" name="Oval 5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080" y="1344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12" name="Oval 5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36" y="1056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13" name="Oval 5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33" y="991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14" name="Oval 5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72" y="864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15" name="Oval 5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3" y="881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16" name="Oval 50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464" y="816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17" name="Oval 50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853" y="610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18" name="Oval 50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757" y="610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19" name="Oval 5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608" y="551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20" name="Oval 5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76" y="1087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21" name="Oval 5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0" y="1210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22" name="Oval 5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765" y="410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23" name="Oval 5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95" y="375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24" name="Oval 5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032" y="528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25" name="Oval 5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600" y="1344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26" name="Oval 5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648" y="1344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  <p:sp>
                    <p:nvSpPr>
                      <p:cNvPr id="5227" name="Oval 5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98" y="1379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E8E8E8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algn="ctr" eaLnBrk="0" hangingPunct="0"/>
                        <a:endParaRPr lang="es-ES" sz="2400">
                          <a:latin typeface="Lucida Grande" pitchFamily="1" charset="0"/>
                          <a:ea typeface="ヒラギノ角ゴ Pro W3" pitchFamily="1" charset="-128"/>
                        </a:endParaRPr>
                      </a:p>
                    </p:txBody>
                  </p:sp>
                </p:grpSp>
                <p:sp>
                  <p:nvSpPr>
                    <p:cNvPr id="5201" name="Oval 5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00" y="864"/>
                      <a:ext cx="48" cy="48"/>
                    </a:xfrm>
                    <a:prstGeom prst="ellipse">
                      <a:avLst/>
                    </a:prstGeom>
                    <a:solidFill>
                      <a:srgbClr val="E8E8E8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 eaLnBrk="0" hangingPunct="0"/>
                      <a:endParaRPr lang="es-ES" sz="2400">
                        <a:latin typeface="Lucida Grande" pitchFamily="1" charset="0"/>
                        <a:ea typeface="ヒラギノ角ゴ Pro W3" pitchFamily="1" charset="-128"/>
                      </a:endParaRPr>
                    </a:p>
                  </p:txBody>
                </p:sp>
              </p:grpSp>
            </p:grpSp>
          </p:grpSp>
          <p:sp>
            <p:nvSpPr>
              <p:cNvPr id="5186" name="Oval 520"/>
              <p:cNvSpPr>
                <a:spLocks noChangeArrowheads="1"/>
              </p:cNvSpPr>
              <p:nvPr/>
            </p:nvSpPr>
            <p:spPr bwMode="auto">
              <a:xfrm>
                <a:off x="2640" y="3552"/>
                <a:ext cx="48" cy="48"/>
              </a:xfrm>
              <a:prstGeom prst="ellipse">
                <a:avLst/>
              </a:prstGeom>
              <a:solidFill>
                <a:srgbClr val="E8E8E8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s-ES" sz="2400">
                  <a:latin typeface="Lucida Grande" pitchFamily="1" charset="0"/>
                  <a:ea typeface="ヒラギノ角ゴ Pro W3" pitchFamily="1" charset="-128"/>
                </a:endParaRPr>
              </a:p>
            </p:txBody>
          </p:sp>
        </p:grpSp>
      </p:grpSp>
      <p:grpSp>
        <p:nvGrpSpPr>
          <p:cNvPr id="20" name="Group 521"/>
          <p:cNvGrpSpPr>
            <a:grpSpLocks/>
          </p:cNvGrpSpPr>
          <p:nvPr/>
        </p:nvGrpSpPr>
        <p:grpSpPr bwMode="auto">
          <a:xfrm>
            <a:off x="1447800" y="990600"/>
            <a:ext cx="6172200" cy="4608513"/>
            <a:chOff x="912" y="624"/>
            <a:chExt cx="3888" cy="2903"/>
          </a:xfrm>
        </p:grpSpPr>
        <p:sp>
          <p:nvSpPr>
            <p:cNvPr id="5163" name="Oval 522"/>
            <p:cNvSpPr>
              <a:spLocks noChangeArrowheads="1"/>
            </p:cNvSpPr>
            <p:nvPr/>
          </p:nvSpPr>
          <p:spPr bwMode="auto">
            <a:xfrm>
              <a:off x="2736" y="3479"/>
              <a:ext cx="48" cy="48"/>
            </a:xfrm>
            <a:prstGeom prst="ellipse">
              <a:avLst/>
            </a:prstGeom>
            <a:solidFill>
              <a:srgbClr val="4A494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64" name="Oval 523"/>
            <p:cNvSpPr>
              <a:spLocks noChangeArrowheads="1"/>
            </p:cNvSpPr>
            <p:nvPr/>
          </p:nvSpPr>
          <p:spPr bwMode="auto">
            <a:xfrm>
              <a:off x="3936" y="768"/>
              <a:ext cx="48" cy="48"/>
            </a:xfrm>
            <a:prstGeom prst="ellipse">
              <a:avLst/>
            </a:prstGeom>
            <a:solidFill>
              <a:srgbClr val="4A494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65" name="Oval 524"/>
            <p:cNvSpPr>
              <a:spLocks noChangeArrowheads="1"/>
            </p:cNvSpPr>
            <p:nvPr/>
          </p:nvSpPr>
          <p:spPr bwMode="auto">
            <a:xfrm>
              <a:off x="3888" y="864"/>
              <a:ext cx="48" cy="48"/>
            </a:xfrm>
            <a:prstGeom prst="ellipse">
              <a:avLst/>
            </a:prstGeom>
            <a:solidFill>
              <a:srgbClr val="4A494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66" name="Oval 525"/>
            <p:cNvSpPr>
              <a:spLocks noChangeArrowheads="1"/>
            </p:cNvSpPr>
            <p:nvPr/>
          </p:nvSpPr>
          <p:spPr bwMode="auto">
            <a:xfrm>
              <a:off x="4080" y="1364"/>
              <a:ext cx="48" cy="48"/>
            </a:xfrm>
            <a:prstGeom prst="ellipse">
              <a:avLst/>
            </a:prstGeom>
            <a:solidFill>
              <a:srgbClr val="4A494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67" name="Oval 526"/>
            <p:cNvSpPr>
              <a:spLocks noChangeArrowheads="1"/>
            </p:cNvSpPr>
            <p:nvPr/>
          </p:nvSpPr>
          <p:spPr bwMode="auto">
            <a:xfrm>
              <a:off x="1392" y="1392"/>
              <a:ext cx="48" cy="48"/>
            </a:xfrm>
            <a:prstGeom prst="ellipse">
              <a:avLst/>
            </a:prstGeom>
            <a:solidFill>
              <a:srgbClr val="4A494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68" name="Oval 527"/>
            <p:cNvSpPr>
              <a:spLocks noChangeArrowheads="1"/>
            </p:cNvSpPr>
            <p:nvPr/>
          </p:nvSpPr>
          <p:spPr bwMode="auto">
            <a:xfrm>
              <a:off x="1963" y="750"/>
              <a:ext cx="48" cy="48"/>
            </a:xfrm>
            <a:prstGeom prst="ellipse">
              <a:avLst/>
            </a:prstGeom>
            <a:solidFill>
              <a:srgbClr val="4A494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69" name="Oval 528"/>
            <p:cNvSpPr>
              <a:spLocks noChangeArrowheads="1"/>
            </p:cNvSpPr>
            <p:nvPr/>
          </p:nvSpPr>
          <p:spPr bwMode="auto">
            <a:xfrm>
              <a:off x="3120" y="624"/>
              <a:ext cx="48" cy="48"/>
            </a:xfrm>
            <a:prstGeom prst="ellipse">
              <a:avLst/>
            </a:prstGeom>
            <a:solidFill>
              <a:srgbClr val="4A494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70" name="Oval 529"/>
            <p:cNvSpPr>
              <a:spLocks noChangeArrowheads="1"/>
            </p:cNvSpPr>
            <p:nvPr/>
          </p:nvSpPr>
          <p:spPr bwMode="auto">
            <a:xfrm>
              <a:off x="912" y="2784"/>
              <a:ext cx="48" cy="48"/>
            </a:xfrm>
            <a:prstGeom prst="ellipse">
              <a:avLst/>
            </a:prstGeom>
            <a:solidFill>
              <a:srgbClr val="4A494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71" name="Oval 530"/>
            <p:cNvSpPr>
              <a:spLocks noChangeArrowheads="1"/>
            </p:cNvSpPr>
            <p:nvPr/>
          </p:nvSpPr>
          <p:spPr bwMode="auto">
            <a:xfrm>
              <a:off x="1104" y="2544"/>
              <a:ext cx="48" cy="48"/>
            </a:xfrm>
            <a:prstGeom prst="ellipse">
              <a:avLst/>
            </a:prstGeom>
            <a:solidFill>
              <a:srgbClr val="4A494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72" name="Oval 531"/>
            <p:cNvSpPr>
              <a:spLocks noChangeArrowheads="1"/>
            </p:cNvSpPr>
            <p:nvPr/>
          </p:nvSpPr>
          <p:spPr bwMode="auto">
            <a:xfrm>
              <a:off x="3264" y="2592"/>
              <a:ext cx="48" cy="48"/>
            </a:xfrm>
            <a:prstGeom prst="ellipse">
              <a:avLst/>
            </a:prstGeom>
            <a:solidFill>
              <a:srgbClr val="4A494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73" name="Oval 532"/>
            <p:cNvSpPr>
              <a:spLocks noChangeArrowheads="1"/>
            </p:cNvSpPr>
            <p:nvPr/>
          </p:nvSpPr>
          <p:spPr bwMode="auto">
            <a:xfrm>
              <a:off x="3332" y="2660"/>
              <a:ext cx="48" cy="48"/>
            </a:xfrm>
            <a:prstGeom prst="ellipse">
              <a:avLst/>
            </a:prstGeom>
            <a:solidFill>
              <a:srgbClr val="4A494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74" name="Oval 533"/>
            <p:cNvSpPr>
              <a:spLocks noChangeArrowheads="1"/>
            </p:cNvSpPr>
            <p:nvPr/>
          </p:nvSpPr>
          <p:spPr bwMode="auto">
            <a:xfrm>
              <a:off x="3840" y="2400"/>
              <a:ext cx="48" cy="48"/>
            </a:xfrm>
            <a:prstGeom prst="ellipse">
              <a:avLst/>
            </a:prstGeom>
            <a:solidFill>
              <a:srgbClr val="4A494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75" name="Oval 534"/>
            <p:cNvSpPr>
              <a:spLocks noChangeArrowheads="1"/>
            </p:cNvSpPr>
            <p:nvPr/>
          </p:nvSpPr>
          <p:spPr bwMode="auto">
            <a:xfrm>
              <a:off x="3648" y="2496"/>
              <a:ext cx="48" cy="48"/>
            </a:xfrm>
            <a:prstGeom prst="ellipse">
              <a:avLst/>
            </a:prstGeom>
            <a:solidFill>
              <a:srgbClr val="4A494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76" name="Oval 535"/>
            <p:cNvSpPr>
              <a:spLocks noChangeArrowheads="1"/>
            </p:cNvSpPr>
            <p:nvPr/>
          </p:nvSpPr>
          <p:spPr bwMode="auto">
            <a:xfrm>
              <a:off x="2976" y="3024"/>
              <a:ext cx="48" cy="48"/>
            </a:xfrm>
            <a:prstGeom prst="ellipse">
              <a:avLst/>
            </a:prstGeom>
            <a:solidFill>
              <a:srgbClr val="4A494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77" name="Oval 536"/>
            <p:cNvSpPr>
              <a:spLocks noChangeArrowheads="1"/>
            </p:cNvSpPr>
            <p:nvPr/>
          </p:nvSpPr>
          <p:spPr bwMode="auto">
            <a:xfrm>
              <a:off x="2880" y="2832"/>
              <a:ext cx="48" cy="48"/>
            </a:xfrm>
            <a:prstGeom prst="ellipse">
              <a:avLst/>
            </a:prstGeom>
            <a:solidFill>
              <a:srgbClr val="4A494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78" name="Oval 537"/>
            <p:cNvSpPr>
              <a:spLocks noChangeArrowheads="1"/>
            </p:cNvSpPr>
            <p:nvPr/>
          </p:nvSpPr>
          <p:spPr bwMode="auto">
            <a:xfrm>
              <a:off x="3936" y="2160"/>
              <a:ext cx="48" cy="48"/>
            </a:xfrm>
            <a:prstGeom prst="ellipse">
              <a:avLst/>
            </a:prstGeom>
            <a:solidFill>
              <a:srgbClr val="4A494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79" name="Oval 538"/>
            <p:cNvSpPr>
              <a:spLocks noChangeArrowheads="1"/>
            </p:cNvSpPr>
            <p:nvPr/>
          </p:nvSpPr>
          <p:spPr bwMode="auto">
            <a:xfrm>
              <a:off x="4752" y="2688"/>
              <a:ext cx="48" cy="48"/>
            </a:xfrm>
            <a:prstGeom prst="ellipse">
              <a:avLst/>
            </a:prstGeom>
            <a:solidFill>
              <a:srgbClr val="4A494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80" name="Oval 539"/>
            <p:cNvSpPr>
              <a:spLocks noChangeArrowheads="1"/>
            </p:cNvSpPr>
            <p:nvPr/>
          </p:nvSpPr>
          <p:spPr bwMode="auto">
            <a:xfrm>
              <a:off x="2640" y="2640"/>
              <a:ext cx="48" cy="48"/>
            </a:xfrm>
            <a:prstGeom prst="ellipse">
              <a:avLst/>
            </a:prstGeom>
            <a:solidFill>
              <a:srgbClr val="4A494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81" name="Oval 540"/>
            <p:cNvSpPr>
              <a:spLocks noChangeArrowheads="1"/>
            </p:cNvSpPr>
            <p:nvPr/>
          </p:nvSpPr>
          <p:spPr bwMode="auto">
            <a:xfrm>
              <a:off x="1632" y="2256"/>
              <a:ext cx="48" cy="48"/>
            </a:xfrm>
            <a:prstGeom prst="ellipse">
              <a:avLst/>
            </a:prstGeom>
            <a:solidFill>
              <a:srgbClr val="4A494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82" name="Oval 541"/>
            <p:cNvSpPr>
              <a:spLocks noChangeArrowheads="1"/>
            </p:cNvSpPr>
            <p:nvPr/>
          </p:nvSpPr>
          <p:spPr bwMode="auto">
            <a:xfrm>
              <a:off x="1440" y="768"/>
              <a:ext cx="48" cy="48"/>
            </a:xfrm>
            <a:prstGeom prst="ellipse">
              <a:avLst/>
            </a:prstGeom>
            <a:solidFill>
              <a:srgbClr val="4A494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</p:grpSp>
      <p:grpSp>
        <p:nvGrpSpPr>
          <p:cNvPr id="21" name="Group 542"/>
          <p:cNvGrpSpPr>
            <a:grpSpLocks/>
          </p:cNvGrpSpPr>
          <p:nvPr/>
        </p:nvGrpSpPr>
        <p:grpSpPr bwMode="auto">
          <a:xfrm>
            <a:off x="1752600" y="914400"/>
            <a:ext cx="4267200" cy="5257800"/>
            <a:chOff x="1104" y="576"/>
            <a:chExt cx="2688" cy="3312"/>
          </a:xfrm>
        </p:grpSpPr>
        <p:sp>
          <p:nvSpPr>
            <p:cNvPr id="5150" name="Oval 543"/>
            <p:cNvSpPr>
              <a:spLocks noChangeArrowheads="1"/>
            </p:cNvSpPr>
            <p:nvPr/>
          </p:nvSpPr>
          <p:spPr bwMode="auto">
            <a:xfrm>
              <a:off x="2688" y="3216"/>
              <a:ext cx="48" cy="4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51" name="Oval 544"/>
            <p:cNvSpPr>
              <a:spLocks noChangeArrowheads="1"/>
            </p:cNvSpPr>
            <p:nvPr/>
          </p:nvSpPr>
          <p:spPr bwMode="auto">
            <a:xfrm>
              <a:off x="3552" y="1344"/>
              <a:ext cx="48" cy="4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52" name="Oval 545"/>
            <p:cNvSpPr>
              <a:spLocks noChangeArrowheads="1"/>
            </p:cNvSpPr>
            <p:nvPr/>
          </p:nvSpPr>
          <p:spPr bwMode="auto">
            <a:xfrm>
              <a:off x="1920" y="1008"/>
              <a:ext cx="48" cy="4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53" name="Oval 546"/>
            <p:cNvSpPr>
              <a:spLocks noChangeArrowheads="1"/>
            </p:cNvSpPr>
            <p:nvPr/>
          </p:nvSpPr>
          <p:spPr bwMode="auto">
            <a:xfrm>
              <a:off x="2748" y="2160"/>
              <a:ext cx="48" cy="4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54" name="Oval 547"/>
            <p:cNvSpPr>
              <a:spLocks noChangeArrowheads="1"/>
            </p:cNvSpPr>
            <p:nvPr/>
          </p:nvSpPr>
          <p:spPr bwMode="auto">
            <a:xfrm>
              <a:off x="2708" y="2180"/>
              <a:ext cx="48" cy="4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55" name="Oval 548"/>
            <p:cNvSpPr>
              <a:spLocks noChangeArrowheads="1"/>
            </p:cNvSpPr>
            <p:nvPr/>
          </p:nvSpPr>
          <p:spPr bwMode="auto">
            <a:xfrm>
              <a:off x="2756" y="2212"/>
              <a:ext cx="48" cy="4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56" name="Oval 549"/>
            <p:cNvSpPr>
              <a:spLocks noChangeArrowheads="1"/>
            </p:cNvSpPr>
            <p:nvPr/>
          </p:nvSpPr>
          <p:spPr bwMode="auto">
            <a:xfrm>
              <a:off x="2304" y="3840"/>
              <a:ext cx="48" cy="4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57" name="Oval 550"/>
            <p:cNvSpPr>
              <a:spLocks noChangeArrowheads="1"/>
            </p:cNvSpPr>
            <p:nvPr/>
          </p:nvSpPr>
          <p:spPr bwMode="auto">
            <a:xfrm>
              <a:off x="3648" y="2112"/>
              <a:ext cx="48" cy="4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58" name="Oval 551"/>
            <p:cNvSpPr>
              <a:spLocks noChangeArrowheads="1"/>
            </p:cNvSpPr>
            <p:nvPr/>
          </p:nvSpPr>
          <p:spPr bwMode="auto">
            <a:xfrm>
              <a:off x="3744" y="616"/>
              <a:ext cx="48" cy="4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59" name="Oval 552"/>
            <p:cNvSpPr>
              <a:spLocks noChangeArrowheads="1"/>
            </p:cNvSpPr>
            <p:nvPr/>
          </p:nvSpPr>
          <p:spPr bwMode="auto">
            <a:xfrm>
              <a:off x="1296" y="576"/>
              <a:ext cx="48" cy="4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60" name="Oval 553"/>
            <p:cNvSpPr>
              <a:spLocks noChangeArrowheads="1"/>
            </p:cNvSpPr>
            <p:nvPr/>
          </p:nvSpPr>
          <p:spPr bwMode="auto">
            <a:xfrm>
              <a:off x="2880" y="672"/>
              <a:ext cx="48" cy="4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61" name="Oval 554"/>
            <p:cNvSpPr>
              <a:spLocks noChangeArrowheads="1"/>
            </p:cNvSpPr>
            <p:nvPr/>
          </p:nvSpPr>
          <p:spPr bwMode="auto">
            <a:xfrm>
              <a:off x="1104" y="3360"/>
              <a:ext cx="48" cy="4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  <p:sp>
          <p:nvSpPr>
            <p:cNvPr id="5162" name="Oval 555"/>
            <p:cNvSpPr>
              <a:spLocks noChangeArrowheads="1"/>
            </p:cNvSpPr>
            <p:nvPr/>
          </p:nvSpPr>
          <p:spPr bwMode="auto">
            <a:xfrm>
              <a:off x="1824" y="1680"/>
              <a:ext cx="48" cy="4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s-ES" sz="2400">
                <a:latin typeface="Lucida Grande" pitchFamily="1" charset="0"/>
                <a:ea typeface="ヒラギノ角ゴ Pro W3" pitchFamily="1" charset="-128"/>
              </a:endParaRPr>
            </a:p>
          </p:txBody>
        </p:sp>
      </p:grpSp>
      <p:sp>
        <p:nvSpPr>
          <p:cNvPr id="5146" name="Oval 297"/>
          <p:cNvSpPr>
            <a:spLocks noChangeArrowheads="1"/>
          </p:cNvSpPr>
          <p:nvPr/>
        </p:nvSpPr>
        <p:spPr bwMode="auto">
          <a:xfrm>
            <a:off x="5651500" y="5373688"/>
            <a:ext cx="107950" cy="1079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93" name="Text Box 4"/>
          <p:cNvSpPr txBox="1">
            <a:spLocks noChangeArrowheads="1"/>
          </p:cNvSpPr>
          <p:nvPr/>
        </p:nvSpPr>
        <p:spPr bwMode="auto">
          <a:xfrm>
            <a:off x="250825" y="0"/>
            <a:ext cx="828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3200" b="1">
                <a:solidFill>
                  <a:schemeClr val="accent2"/>
                </a:solidFill>
              </a:rPr>
              <a:t>Infraestructuras Sanitarias</a:t>
            </a:r>
          </a:p>
        </p:txBody>
      </p:sp>
      <p:sp>
        <p:nvSpPr>
          <p:cNvPr id="5148" name="Line 60"/>
          <p:cNvSpPr>
            <a:spLocks noChangeShapeType="1"/>
          </p:cNvSpPr>
          <p:nvPr/>
        </p:nvSpPr>
        <p:spPr bwMode="auto">
          <a:xfrm flipV="1">
            <a:off x="6516688" y="765175"/>
            <a:ext cx="2627312" cy="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5149" name="Line 60"/>
          <p:cNvSpPr>
            <a:spLocks noChangeShapeType="1"/>
          </p:cNvSpPr>
          <p:nvPr/>
        </p:nvSpPr>
        <p:spPr bwMode="auto">
          <a:xfrm flipV="1">
            <a:off x="0" y="765175"/>
            <a:ext cx="1908175" cy="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s-E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323850" y="1286718"/>
          <a:ext cx="8604250" cy="5454650"/>
        </p:xfrm>
        <a:graphic>
          <a:graphicData uri="http://schemas.openxmlformats.org/presentationml/2006/ole">
            <p:oleObj spid="_x0000_s1026" name="Worksheet" r:id="rId3" imgW="8778240" imgH="5730240" progId="Excel.Sheet.8">
              <p:embed/>
            </p:oleObj>
          </a:graphicData>
        </a:graphic>
      </p:graphicFrame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547813" y="216694"/>
            <a:ext cx="61928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3600" b="1" dirty="0">
                <a:solidFill>
                  <a:schemeClr val="accent2"/>
                </a:solidFill>
              </a:rPr>
              <a:t>Consultorios </a:t>
            </a:r>
            <a:r>
              <a:rPr lang="es-ES" sz="3600" b="1" dirty="0" smtClean="0">
                <a:solidFill>
                  <a:schemeClr val="accent2"/>
                </a:solidFill>
              </a:rPr>
              <a:t>locales</a:t>
            </a:r>
            <a:endParaRPr lang="es-ES" sz="3600" b="1" dirty="0">
              <a:solidFill>
                <a:schemeClr val="accent2"/>
              </a:solidFill>
            </a:endParaRPr>
          </a:p>
        </p:txBody>
      </p:sp>
      <p:sp>
        <p:nvSpPr>
          <p:cNvPr id="1028" name="Line 6"/>
          <p:cNvSpPr>
            <a:spLocks noChangeShapeType="1"/>
          </p:cNvSpPr>
          <p:nvPr/>
        </p:nvSpPr>
        <p:spPr bwMode="auto">
          <a:xfrm flipV="1">
            <a:off x="0" y="1124744"/>
            <a:ext cx="9144000" cy="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5364163" y="1557338"/>
            <a:ext cx="3600450" cy="89217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s-ES" sz="1400" b="1" dirty="0">
                <a:solidFill>
                  <a:srgbClr val="002060"/>
                </a:solidFill>
                <a:latin typeface="Swis721 Blk BT"/>
              </a:rPr>
              <a:t>EL </a:t>
            </a:r>
            <a:r>
              <a:rPr lang="es-ES" sz="2400" b="1" dirty="0">
                <a:solidFill>
                  <a:schemeClr val="accent2"/>
                </a:solidFill>
                <a:latin typeface="Swis721 Blk BT"/>
              </a:rPr>
              <a:t>35,5% </a:t>
            </a:r>
            <a:r>
              <a:rPr lang="es-ES" sz="1400" b="1" dirty="0">
                <a:solidFill>
                  <a:srgbClr val="002060"/>
                </a:solidFill>
                <a:latin typeface="Swis721 Blk BT"/>
              </a:rPr>
              <a:t>DE </a:t>
            </a:r>
            <a:r>
              <a:rPr lang="es-ES" sz="1400" b="1" dirty="0" smtClean="0">
                <a:solidFill>
                  <a:srgbClr val="002060"/>
                </a:solidFill>
                <a:latin typeface="Swis721 Blk BT"/>
              </a:rPr>
              <a:t>LOS </a:t>
            </a:r>
            <a:r>
              <a:rPr lang="es-ES" sz="1400" b="1" dirty="0">
                <a:solidFill>
                  <a:srgbClr val="002060"/>
                </a:solidFill>
                <a:latin typeface="Swis721 Blk BT"/>
              </a:rPr>
              <a:t>CONSULTORIOS LOCALES DE ESPAÑA ESTAN </a:t>
            </a:r>
            <a:r>
              <a:rPr lang="es-ES" sz="1400" b="1" dirty="0" smtClean="0">
                <a:solidFill>
                  <a:srgbClr val="002060"/>
                </a:solidFill>
                <a:latin typeface="Swis721 Blk BT"/>
              </a:rPr>
              <a:t>            EN </a:t>
            </a:r>
            <a:r>
              <a:rPr lang="es-ES" sz="1400" b="1" dirty="0">
                <a:solidFill>
                  <a:srgbClr val="002060"/>
                </a:solidFill>
                <a:latin typeface="Swis721 Blk BT"/>
              </a:rPr>
              <a:t>CASTILLA Y LEON.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156325" y="2708275"/>
            <a:ext cx="1871663" cy="8318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s-ES" sz="1600" b="1" dirty="0">
                <a:solidFill>
                  <a:schemeClr val="bg2"/>
                </a:solidFill>
                <a:latin typeface="Swis721 Blk BT"/>
              </a:rPr>
              <a:t>1º- </a:t>
            </a:r>
            <a:r>
              <a:rPr lang="es-ES" sz="1600" b="1" dirty="0" err="1">
                <a:solidFill>
                  <a:schemeClr val="bg2"/>
                </a:solidFill>
                <a:latin typeface="Swis721 Blk BT"/>
              </a:rPr>
              <a:t>CyL</a:t>
            </a:r>
            <a:r>
              <a:rPr lang="es-ES" sz="1600" b="1" dirty="0">
                <a:solidFill>
                  <a:schemeClr val="bg2"/>
                </a:solidFill>
                <a:latin typeface="Swis721 Blk BT"/>
              </a:rPr>
              <a:t> - 3.652</a:t>
            </a:r>
          </a:p>
          <a:p>
            <a:pPr>
              <a:defRPr/>
            </a:pPr>
            <a:r>
              <a:rPr lang="es-ES" sz="1600" b="1" dirty="0">
                <a:solidFill>
                  <a:schemeClr val="bg2"/>
                </a:solidFill>
                <a:latin typeface="Swis721 Blk BT"/>
              </a:rPr>
              <a:t>2º- </a:t>
            </a:r>
            <a:r>
              <a:rPr lang="es-ES" sz="1600" b="1" dirty="0" smtClean="0">
                <a:solidFill>
                  <a:schemeClr val="bg2"/>
                </a:solidFill>
                <a:latin typeface="Swis721 Blk BT"/>
              </a:rPr>
              <a:t>AND - 1.111</a:t>
            </a:r>
            <a:endParaRPr lang="es-ES" sz="1600" b="1" dirty="0">
              <a:solidFill>
                <a:schemeClr val="bg2"/>
              </a:solidFill>
              <a:latin typeface="Swis721 Blk BT"/>
            </a:endParaRPr>
          </a:p>
          <a:p>
            <a:pPr>
              <a:defRPr/>
            </a:pPr>
            <a:r>
              <a:rPr lang="es-ES" sz="1600" b="1" dirty="0">
                <a:solidFill>
                  <a:schemeClr val="bg2"/>
                </a:solidFill>
                <a:latin typeface="Swis721 Blk BT"/>
              </a:rPr>
              <a:t>3º- </a:t>
            </a:r>
            <a:r>
              <a:rPr lang="es-ES" sz="1600" b="1" dirty="0" smtClean="0">
                <a:solidFill>
                  <a:schemeClr val="bg2"/>
                </a:solidFill>
                <a:latin typeface="Swis721 Blk BT"/>
              </a:rPr>
              <a:t>CLM- 1.105</a:t>
            </a:r>
            <a:endParaRPr lang="es-ES" sz="1600" b="1" dirty="0">
              <a:solidFill>
                <a:schemeClr val="bg2"/>
              </a:solidFill>
              <a:latin typeface="Swis721 Blk B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026" grpId="0"/>
      <p:bldP spid="6146" grpId="0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216024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3600" b="1" dirty="0">
                <a:solidFill>
                  <a:schemeClr val="accent2"/>
                </a:solidFill>
              </a:rPr>
              <a:t>Profesionales </a:t>
            </a:r>
            <a:r>
              <a:rPr lang="es-ES" sz="3600" b="1" dirty="0" smtClean="0">
                <a:solidFill>
                  <a:schemeClr val="accent2"/>
                </a:solidFill>
              </a:rPr>
              <a:t>de Atención </a:t>
            </a:r>
            <a:r>
              <a:rPr lang="es-ES" sz="3600" b="1" dirty="0">
                <a:solidFill>
                  <a:schemeClr val="accent2"/>
                </a:solidFill>
              </a:rPr>
              <a:t>Primaria</a:t>
            </a:r>
          </a:p>
        </p:txBody>
      </p:sp>
      <p:sp>
        <p:nvSpPr>
          <p:cNvPr id="9219" name="Line 5"/>
          <p:cNvSpPr>
            <a:spLocks noChangeShapeType="1"/>
          </p:cNvSpPr>
          <p:nvPr/>
        </p:nvSpPr>
        <p:spPr bwMode="auto">
          <a:xfrm flipV="1">
            <a:off x="0" y="980728"/>
            <a:ext cx="9144000" cy="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s-ES"/>
          </a:p>
        </p:txBody>
      </p:sp>
      <p:graphicFrame>
        <p:nvGraphicFramePr>
          <p:cNvPr id="43160" name="Group 152"/>
          <p:cNvGraphicFramePr>
            <a:graphicFrameLocks noGrp="1"/>
          </p:cNvGraphicFramePr>
          <p:nvPr/>
        </p:nvGraphicFramePr>
        <p:xfrm>
          <a:off x="1403350" y="1196752"/>
          <a:ext cx="6121400" cy="2523600"/>
        </p:xfrm>
        <a:graphic>
          <a:graphicData uri="http://schemas.openxmlformats.org/drawingml/2006/table">
            <a:tbl>
              <a:tblPr/>
              <a:tblGrid>
                <a:gridCol w="1871663"/>
                <a:gridCol w="1368425"/>
                <a:gridCol w="1655762"/>
                <a:gridCol w="1225550"/>
              </a:tblGrid>
              <a:tr h="0">
                <a:tc rowSpan="2"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GillSans Light" charset="0"/>
                        <a:ea typeface="ヒラギノ角ゴ ProN W3" pitchFamily="-96" charset="-128"/>
                        <a:sym typeface="Arial" charset="0"/>
                      </a:endParaRPr>
                    </a:p>
                  </a:txBody>
                  <a:tcPr marL="0" marR="0" marT="162000" marB="1620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Black" pitchFamily="34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Atenci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illSans Ligh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ó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Black" pitchFamily="34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Black" pitchFamily="34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Black" pitchFamily="34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Primaria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Black" pitchFamily="34" charset="0"/>
                        <a:ea typeface="ヒラギノ角ゴ ProN W3" pitchFamily="-96" charset="-128"/>
                        <a:cs typeface="Arial" charset="0"/>
                        <a:sym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Black" pitchFamily="34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RATIO </a:t>
                      </a:r>
                    </a:p>
                  </a:txBody>
                  <a:tcPr marL="0" marR="0" marT="144000" marB="1440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Black" pitchFamily="34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Castilla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Black" pitchFamily="34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        y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Black" pitchFamily="34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Le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illSans Ligh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ó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Black" pitchFamily="34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n</a:t>
                      </a:r>
                    </a:p>
                  </a:txBody>
                  <a:tcPr marL="0" marR="0" marT="144000" marB="1440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Black" pitchFamily="34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Espa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illSans Ligh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ñ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Black" pitchFamily="34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a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Black" pitchFamily="34" charset="0"/>
                        <a:ea typeface="ヒラギノ角ゴ ProN W3" pitchFamily="-96" charset="-128"/>
                        <a:cs typeface="Arial" charset="0"/>
                        <a:sym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illSans Light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MÉDICOS</a:t>
                      </a:r>
                    </a:p>
                  </a:txBody>
                  <a:tcPr marL="126000" marR="126000" marT="144000" marB="1440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illSans Light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2.386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illSans Light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927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illSans Light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1.385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illSans Light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ENFERMERIA</a:t>
                      </a:r>
                    </a:p>
                  </a:txBody>
                  <a:tcPr marL="126000" marR="126000" marT="144000" marB="1440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illSans Light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2.116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illSans Light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1.153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illSans Light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1.577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3205" name="Group 197"/>
          <p:cNvGraphicFramePr>
            <a:graphicFrameLocks noGrp="1"/>
          </p:cNvGraphicFramePr>
          <p:nvPr/>
        </p:nvGraphicFramePr>
        <p:xfrm>
          <a:off x="1476375" y="5300439"/>
          <a:ext cx="6121400" cy="1296145"/>
        </p:xfrm>
        <a:graphic>
          <a:graphicData uri="http://schemas.openxmlformats.org/drawingml/2006/table">
            <a:tbl>
              <a:tblPr/>
              <a:tblGrid>
                <a:gridCol w="6121400"/>
              </a:tblGrid>
              <a:tr h="450103"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illSans Light" charset="0"/>
                          <a:ea typeface="ヒラギノ角ゴ ProN W3" pitchFamily="-96" charset="-128"/>
                          <a:sym typeface="Arial" charset="0"/>
                        </a:rPr>
                        <a:t>PROFESIONALES DE ÁREA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23021"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illSans Light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575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illSans Light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Médicos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GillSans Light" charset="0"/>
                        <a:ea typeface="ヒラギノ角ゴ ProN W3" pitchFamily="-96" charset="-128"/>
                        <a:cs typeface="Arial" charset="0"/>
                        <a:sym typeface="Arial" charset="0"/>
                      </a:endParaRPr>
                    </a:p>
                  </a:txBody>
                  <a:tcPr marL="126000" marR="126000" marT="36000" marB="360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423021"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illSans Light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408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GillSans Light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Enfermeros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GillSans Light" charset="0"/>
                        <a:ea typeface="ヒラギノ角ゴ ProN W3" pitchFamily="-96" charset="-128"/>
                        <a:cs typeface="Arial" charset="0"/>
                        <a:sym typeface="Arial" charset="0"/>
                      </a:endParaRPr>
                    </a:p>
                  </a:txBody>
                  <a:tcPr marL="126000" marR="126000" marT="36000" marB="360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Group 152"/>
          <p:cNvGraphicFramePr>
            <a:graphicFrameLocks noGrp="1"/>
          </p:cNvGraphicFramePr>
          <p:nvPr/>
        </p:nvGraphicFramePr>
        <p:xfrm>
          <a:off x="2339975" y="3932014"/>
          <a:ext cx="4249737" cy="1124640"/>
        </p:xfrm>
        <a:graphic>
          <a:graphicData uri="http://schemas.openxmlformats.org/drawingml/2006/table">
            <a:tbl>
              <a:tblPr/>
              <a:tblGrid>
                <a:gridCol w="1368425"/>
                <a:gridCol w="1440656"/>
                <a:gridCol w="1440656"/>
              </a:tblGrid>
              <a:tr h="0">
                <a:tc rowSpan="2"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+mn-l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RATIO</a:t>
                      </a:r>
                    </a:p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+mn-l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MÉDICOS </a:t>
                      </a:r>
                    </a:p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+mn-l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CyL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+mn-lt"/>
                        <a:ea typeface="ヒラギノ角ゴ ProN W3" pitchFamily="-96" charset="-128"/>
                        <a:cs typeface="Arial" charset="0"/>
                        <a:sym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+mn-l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Urbano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+mn-lt"/>
                        <a:ea typeface="ヒラギノ角ゴ ProN W3" pitchFamily="-96" charset="-128"/>
                        <a:cs typeface="Arial" charset="0"/>
                        <a:sym typeface="Arial" charset="0"/>
                      </a:endParaRPr>
                    </a:p>
                  </a:txBody>
                  <a:tcPr marL="0" marR="0" marT="144000" marB="1440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+mn-l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Rural</a:t>
                      </a:r>
                    </a:p>
                  </a:txBody>
                  <a:tcPr marL="0" marR="0" marT="144000" marB="1440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+mn-l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1.549</a:t>
                      </a:r>
                    </a:p>
                  </a:txBody>
                  <a:tcPr marL="0" marR="0" marT="144000" marB="1440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+mn-l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680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3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3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547813" y="118373"/>
            <a:ext cx="61928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3600" b="1" dirty="0">
                <a:solidFill>
                  <a:schemeClr val="accent2"/>
                </a:solidFill>
              </a:rPr>
              <a:t>Médicos</a:t>
            </a:r>
          </a:p>
        </p:txBody>
      </p:sp>
      <p:sp>
        <p:nvSpPr>
          <p:cNvPr id="10243" name="Line 6"/>
          <p:cNvSpPr>
            <a:spLocks noChangeShapeType="1"/>
          </p:cNvSpPr>
          <p:nvPr/>
        </p:nvSpPr>
        <p:spPr bwMode="auto">
          <a:xfrm flipV="1">
            <a:off x="0" y="908050"/>
            <a:ext cx="9144000" cy="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7" name="6 Retraso"/>
          <p:cNvSpPr/>
          <p:nvPr/>
        </p:nvSpPr>
        <p:spPr>
          <a:xfrm>
            <a:off x="1259632" y="3356992"/>
            <a:ext cx="504057" cy="216025"/>
          </a:xfrm>
          <a:prstGeom prst="flowChartDelay">
            <a:avLst/>
          </a:prstGeom>
          <a:solidFill>
            <a:srgbClr val="00CCFF"/>
          </a:solidFill>
          <a:ln>
            <a:solidFill>
              <a:srgbClr val="00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1º</a:t>
            </a:r>
          </a:p>
        </p:txBody>
      </p:sp>
      <p:sp>
        <p:nvSpPr>
          <p:cNvPr id="8" name="7 Retraso"/>
          <p:cNvSpPr/>
          <p:nvPr/>
        </p:nvSpPr>
        <p:spPr>
          <a:xfrm>
            <a:off x="1252959" y="3913436"/>
            <a:ext cx="504057" cy="216023"/>
          </a:xfrm>
          <a:prstGeom prst="flowChartDelay">
            <a:avLst/>
          </a:prstGeom>
          <a:solidFill>
            <a:srgbClr val="00CCFF"/>
          </a:solidFill>
          <a:ln>
            <a:solidFill>
              <a:srgbClr val="00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2º</a:t>
            </a:r>
          </a:p>
        </p:txBody>
      </p:sp>
      <p:sp>
        <p:nvSpPr>
          <p:cNvPr id="9" name="8 Retraso"/>
          <p:cNvSpPr/>
          <p:nvPr/>
        </p:nvSpPr>
        <p:spPr>
          <a:xfrm>
            <a:off x="1259632" y="3068960"/>
            <a:ext cx="504057" cy="216025"/>
          </a:xfrm>
          <a:prstGeom prst="flowChartDelay">
            <a:avLst/>
          </a:prstGeom>
          <a:solidFill>
            <a:srgbClr val="00CCFF"/>
          </a:solidFill>
          <a:ln>
            <a:solidFill>
              <a:srgbClr val="00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3º</a:t>
            </a:r>
          </a:p>
        </p:txBody>
      </p:sp>
      <p:graphicFrame>
        <p:nvGraphicFramePr>
          <p:cNvPr id="41072" name="Group 112"/>
          <p:cNvGraphicFramePr>
            <a:graphicFrameLocks noGrp="1"/>
          </p:cNvGraphicFramePr>
          <p:nvPr/>
        </p:nvGraphicFramePr>
        <p:xfrm>
          <a:off x="1835150" y="981075"/>
          <a:ext cx="5904953" cy="5547043"/>
        </p:xfrm>
        <a:graphic>
          <a:graphicData uri="http://schemas.openxmlformats.org/drawingml/2006/table">
            <a:tbl>
              <a:tblPr/>
              <a:tblGrid>
                <a:gridCol w="1871116"/>
                <a:gridCol w="2233612"/>
                <a:gridCol w="1800225"/>
              </a:tblGrid>
              <a:tr h="212725"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Swis721 Blk BT"/>
                        <a:ea typeface="ヒラギノ角ゴ ProN W3" pitchFamily="-96" charset="-128"/>
                        <a:sym typeface="Arial Black" pitchFamily="34" charset="0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Total EAP </a:t>
                      </a:r>
                      <a:r>
                        <a:rPr kumimoji="0" lang="en-US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Medicina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 de </a:t>
                      </a:r>
                      <a:r>
                        <a:rPr kumimoji="0" lang="en-US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Familia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Swis721 Blk BT"/>
                        <a:ea typeface="ヒラギノ角ゴ ProN W3" pitchFamily="-96" charset="-128"/>
                        <a:sym typeface="Arial Black" pitchFamily="34" charset="0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Ratio </a:t>
                      </a:r>
                      <a:r>
                        <a:rPr kumimoji="0" lang="en-US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Tarj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. </a:t>
                      </a:r>
                      <a:r>
                        <a:rPr kumimoji="0" lang="en-US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Asignadas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Swis721 Blk BT"/>
                        <a:ea typeface="ヒラギノ角ゴ ProN W3" pitchFamily="-96" charset="-128"/>
                        <a:sym typeface="Arial Black" pitchFamily="34" charset="0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Andalucía</a:t>
                      </a:r>
                    </a:p>
                  </a:txBody>
                  <a:tcPr marL="39600" marR="39600" marT="36000" marB="360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4.837</a:t>
                      </a:r>
                    </a:p>
                  </a:txBody>
                  <a:tcPr marL="39600" marR="39600" marT="36000" marB="360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1.478</a:t>
                      </a:r>
                    </a:p>
                  </a:txBody>
                  <a:tcPr marL="39600" marR="39600" marT="36000" marB="360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Aragón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998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1.155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Asturias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671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1.433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Baleares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526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1.662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Canarias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1.159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1.452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Cantabria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368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1.334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Castilla la Mancha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1.413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1.253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Castilla y León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2.386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927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Cataluña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4.499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1.424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Extremadura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812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1.190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Galicia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1.886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1.312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Madrid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3.523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1.520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Murcia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828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1.435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Navarra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384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1.392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País Vasco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1.445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1.388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Rioja La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216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1.261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Valenciana C.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2.724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1.546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Ceuta y Melilla (Ingesa)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68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1.577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España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28.743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1.385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547813" y="118373"/>
            <a:ext cx="61928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3600" b="1" dirty="0">
                <a:solidFill>
                  <a:schemeClr val="accent2"/>
                </a:solidFill>
              </a:rPr>
              <a:t>Enfermería</a:t>
            </a:r>
          </a:p>
        </p:txBody>
      </p:sp>
      <p:sp>
        <p:nvSpPr>
          <p:cNvPr id="11267" name="Line 6"/>
          <p:cNvSpPr>
            <a:spLocks noChangeShapeType="1"/>
          </p:cNvSpPr>
          <p:nvPr/>
        </p:nvSpPr>
        <p:spPr bwMode="auto">
          <a:xfrm flipV="1">
            <a:off x="0" y="836712"/>
            <a:ext cx="9144000" cy="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7" name="6 Retraso"/>
          <p:cNvSpPr/>
          <p:nvPr/>
        </p:nvSpPr>
        <p:spPr>
          <a:xfrm>
            <a:off x="1403648" y="3356992"/>
            <a:ext cx="504056" cy="216025"/>
          </a:xfrm>
          <a:prstGeom prst="flowChartDelay">
            <a:avLst/>
          </a:prstGeom>
          <a:solidFill>
            <a:srgbClr val="00CCFF"/>
          </a:solidFill>
          <a:ln>
            <a:solidFill>
              <a:srgbClr val="00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1º</a:t>
            </a:r>
          </a:p>
        </p:txBody>
      </p:sp>
      <p:sp>
        <p:nvSpPr>
          <p:cNvPr id="8" name="7 Retraso"/>
          <p:cNvSpPr/>
          <p:nvPr/>
        </p:nvSpPr>
        <p:spPr>
          <a:xfrm>
            <a:off x="1397422" y="3913436"/>
            <a:ext cx="504056" cy="216023"/>
          </a:xfrm>
          <a:prstGeom prst="flowChartDelay">
            <a:avLst/>
          </a:prstGeom>
          <a:solidFill>
            <a:srgbClr val="00CCFF"/>
          </a:solidFill>
          <a:ln>
            <a:solidFill>
              <a:srgbClr val="00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2º</a:t>
            </a:r>
          </a:p>
        </p:txBody>
      </p:sp>
      <p:sp>
        <p:nvSpPr>
          <p:cNvPr id="9" name="8 Retraso"/>
          <p:cNvSpPr/>
          <p:nvPr/>
        </p:nvSpPr>
        <p:spPr>
          <a:xfrm>
            <a:off x="1403648" y="3068960"/>
            <a:ext cx="504056" cy="216025"/>
          </a:xfrm>
          <a:prstGeom prst="flowChartDelay">
            <a:avLst/>
          </a:prstGeom>
          <a:solidFill>
            <a:srgbClr val="00CCFF"/>
          </a:solidFill>
          <a:ln>
            <a:solidFill>
              <a:srgbClr val="00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3º</a:t>
            </a:r>
          </a:p>
        </p:txBody>
      </p:sp>
      <p:graphicFrame>
        <p:nvGraphicFramePr>
          <p:cNvPr id="40086" name="Group 150"/>
          <p:cNvGraphicFramePr>
            <a:graphicFrameLocks noGrp="1"/>
          </p:cNvGraphicFramePr>
          <p:nvPr/>
        </p:nvGraphicFramePr>
        <p:xfrm>
          <a:off x="1979613" y="981075"/>
          <a:ext cx="5689600" cy="5634600"/>
        </p:xfrm>
        <a:graphic>
          <a:graphicData uri="http://schemas.openxmlformats.org/drawingml/2006/table">
            <a:tbl>
              <a:tblPr/>
              <a:tblGrid>
                <a:gridCol w="1973262"/>
                <a:gridCol w="1819275"/>
                <a:gridCol w="1897063"/>
              </a:tblGrid>
              <a:tr h="212725"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Swis721 Blk BT"/>
                        <a:ea typeface="ヒラギノ角ゴ ProN W3" pitchFamily="-96" charset="-128"/>
                        <a:sym typeface="Arial Black" pitchFamily="34" charset="0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Total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Enfermería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Swis721 Blk BT"/>
                        <a:ea typeface="ヒラギノ角ゴ ProN W3" pitchFamily="-96" charset="-128"/>
                        <a:sym typeface="Arial Black" pitchFamily="34" charset="0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Ratio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tarjetas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asignadas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Swis721 Blk BT"/>
                        <a:ea typeface="ヒラギノ角ゴ ProN W3" pitchFamily="-96" charset="-128"/>
                        <a:sym typeface="Arial Black" pitchFamily="34" charset="0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Andalucía</a:t>
                      </a:r>
                    </a:p>
                  </a:txBody>
                  <a:tcPr marL="39600" marR="39600" marT="36000" marB="360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4.922</a:t>
                      </a:r>
                    </a:p>
                  </a:txBody>
                  <a:tcPr marL="39600" marR="39600" marT="36000" marB="360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1.704</a:t>
                      </a:r>
                    </a:p>
                  </a:txBody>
                  <a:tcPr marL="39600" marR="39600" marT="36000" marB="360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Aragón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941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1.409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Asturias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718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1.485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Baleares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540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1.917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Canarias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1.193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1.652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Cantabria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381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1.495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Castilla la Mancha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1.476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1.372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Castilla y León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2.116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1.153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Cataluña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5.147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1.479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Extremadura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901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1.206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Galicia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1.811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1.533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Madrid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3.287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1.931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Murcia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817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1.740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Navarra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454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1.395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País Vasco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1.570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1.443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Rioja La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225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1.393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Valenciana C.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2.828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1.755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Ceuta y Melilla (</a:t>
                      </a:r>
                      <a:r>
                        <a:rPr kumimoji="0" lang="es-E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Ingesa</a:t>
                      </a: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)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80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1.694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España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29.407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Swis721 Blk BT"/>
                          <a:ea typeface="ヒラギノ角ゴ ProN W3" pitchFamily="-96" charset="-128"/>
                          <a:sym typeface="Arial Black" pitchFamily="34" charset="0"/>
                        </a:rPr>
                        <a:t>1.577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4"/>
          <p:cNvSpPr>
            <a:spLocks noChangeShapeType="1"/>
          </p:cNvSpPr>
          <p:nvPr/>
        </p:nvSpPr>
        <p:spPr bwMode="auto">
          <a:xfrm flipV="1">
            <a:off x="0" y="1340768"/>
            <a:ext cx="9144000" cy="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s-ES"/>
          </a:p>
        </p:txBody>
      </p:sp>
      <p:graphicFrame>
        <p:nvGraphicFramePr>
          <p:cNvPr id="47251" name="Group 147"/>
          <p:cNvGraphicFramePr>
            <a:graphicFrameLocks noGrp="1"/>
          </p:cNvGraphicFramePr>
          <p:nvPr/>
        </p:nvGraphicFramePr>
        <p:xfrm>
          <a:off x="971600" y="1844824"/>
          <a:ext cx="7128792" cy="2665014"/>
        </p:xfrm>
        <a:graphic>
          <a:graphicData uri="http://schemas.openxmlformats.org/drawingml/2006/table">
            <a:tbl>
              <a:tblPr/>
              <a:tblGrid>
                <a:gridCol w="1370146"/>
                <a:gridCol w="1646190"/>
                <a:gridCol w="2284921"/>
                <a:gridCol w="1827535"/>
              </a:tblGrid>
              <a:tr h="819714"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D6165"/>
                        </a:solidFill>
                        <a:effectLst/>
                        <a:latin typeface="Arial Black" pitchFamily="34" charset="0"/>
                        <a:ea typeface="ヒラギノ角ゴ ProN W3" pitchFamily="-96" charset="-128"/>
                        <a:sym typeface="Arial" charset="0"/>
                      </a:endParaRPr>
                    </a:p>
                  </a:txBody>
                  <a:tcPr marL="0" marR="0" marT="180000" marB="1800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Black" pitchFamily="34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Población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Black" pitchFamily="34" charset="0"/>
                        <a:ea typeface="ヒラギノ角ゴ ProN W3" pitchFamily="-96" charset="-128"/>
                        <a:cs typeface="Arial" charset="0"/>
                        <a:sym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Black" pitchFamily="34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PACs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Black" pitchFamily="34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 y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Black" pitchFamily="34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centros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Black" pitchFamily="34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          de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Black" pitchFamily="34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guardia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Black" pitchFamily="34" charset="0"/>
                        <a:ea typeface="ヒラギノ角ゴ ProN W3" pitchFamily="-96" charset="-128"/>
                        <a:cs typeface="Arial" charset="0"/>
                        <a:sym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 Black" pitchFamily="34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Médicos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 Black" pitchFamily="34" charset="0"/>
                        <a:ea typeface="ヒラギノ角ゴ ProN W3" pitchFamily="-96" charset="-128"/>
                        <a:cs typeface="Arial" charset="0"/>
                        <a:sym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922650"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Sans Light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URBANA</a:t>
                      </a:r>
                    </a:p>
                  </a:txBody>
                  <a:tcPr marL="126000" marR="126000" marT="216000" marB="2160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Sans Light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50,6%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Sans Light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23,29%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Sans Light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32%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922650"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Sans Light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RURAL</a:t>
                      </a:r>
                    </a:p>
                  </a:txBody>
                  <a:tcPr marL="126000" marR="126000" marT="216000" marB="2160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Sans Light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49,4%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Sans Light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76,71%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3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Sans Light" charset="0"/>
                          <a:ea typeface="ヒラギノ角ゴ ProN W3" pitchFamily="-96" charset="-128"/>
                          <a:cs typeface="Arial" charset="0"/>
                          <a:sym typeface="Arial" charset="0"/>
                        </a:rPr>
                        <a:t>68%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6" name="Text Box 3"/>
          <p:cNvSpPr txBox="1">
            <a:spLocks noChangeArrowheads="1"/>
          </p:cNvSpPr>
          <p:nvPr/>
        </p:nvSpPr>
        <p:spPr bwMode="auto">
          <a:xfrm>
            <a:off x="0" y="260648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accent2"/>
                </a:solidFill>
              </a:rPr>
              <a:t>Comparativa entre los recursos sanitarios                 de la población urbana y la rural</a:t>
            </a:r>
            <a:endParaRPr lang="es-ES" sz="28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7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4"/>
          <p:cNvSpPr>
            <a:spLocks noChangeShapeType="1"/>
          </p:cNvSpPr>
          <p:nvPr/>
        </p:nvSpPr>
        <p:spPr bwMode="auto">
          <a:xfrm flipV="1">
            <a:off x="0" y="908050"/>
            <a:ext cx="9144000" cy="0"/>
          </a:xfrm>
          <a:prstGeom prst="line">
            <a:avLst/>
          </a:prstGeom>
          <a:noFill/>
          <a:ln w="31750">
            <a:solidFill>
              <a:schemeClr val="accent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16387" name="7 CuadroTexto"/>
          <p:cNvSpPr txBox="1">
            <a:spLocks noChangeArrowheads="1"/>
          </p:cNvSpPr>
          <p:nvPr/>
        </p:nvSpPr>
        <p:spPr bwMode="auto">
          <a:xfrm>
            <a:off x="539750" y="188913"/>
            <a:ext cx="84248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000" b="1" dirty="0">
                <a:solidFill>
                  <a:schemeClr val="accent2"/>
                </a:solidFill>
                <a:cs typeface="Arial" charset="0"/>
              </a:rPr>
              <a:t>RESULTADOS: </a:t>
            </a:r>
            <a:r>
              <a:rPr lang="es-ES" sz="2400" b="1" dirty="0">
                <a:solidFill>
                  <a:schemeClr val="accent2"/>
                </a:solidFill>
                <a:cs typeface="Arial" charset="0"/>
              </a:rPr>
              <a:t>ACERCARNOS A LOS CUPOS ÓPTIMOS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79388" y="1081088"/>
          <a:ext cx="8640961" cy="4926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23"/>
                <a:gridCol w="1234423"/>
                <a:gridCol w="1234423"/>
                <a:gridCol w="1234423"/>
                <a:gridCol w="1234423"/>
                <a:gridCol w="1234423"/>
                <a:gridCol w="1234423"/>
              </a:tblGrid>
              <a:tr h="532921">
                <a:tc rowSpan="3">
                  <a:txBody>
                    <a:bodyPr/>
                    <a:lstStyle/>
                    <a:p>
                      <a:endParaRPr lang="es-ES" dirty="0"/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chemeClr val="bg2"/>
                          </a:solidFill>
                        </a:rPr>
                        <a:t>MEDICOS DE FAMILIA</a:t>
                      </a:r>
                    </a:p>
                    <a:p>
                      <a:pPr algn="ctr"/>
                      <a:r>
                        <a:rPr lang="es-ES" b="1" dirty="0" smtClean="0">
                          <a:solidFill>
                            <a:schemeClr val="bg2"/>
                          </a:solidFill>
                        </a:rPr>
                        <a:t>URBANO</a:t>
                      </a:r>
                      <a:endParaRPr lang="es-ES" b="1" dirty="0">
                        <a:solidFill>
                          <a:schemeClr val="bg2"/>
                        </a:solidFill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chemeClr val="bg2"/>
                          </a:solidFill>
                        </a:rPr>
                        <a:t>MÉDICOS DE FAMILIA</a:t>
                      </a:r>
                    </a:p>
                    <a:p>
                      <a:pPr algn="ctr"/>
                      <a:r>
                        <a:rPr lang="es-ES" b="1" dirty="0" smtClean="0">
                          <a:solidFill>
                            <a:schemeClr val="bg2"/>
                          </a:solidFill>
                        </a:rPr>
                        <a:t>RURAL</a:t>
                      </a:r>
                      <a:endParaRPr lang="es-ES" b="1" dirty="0">
                        <a:solidFill>
                          <a:schemeClr val="bg2"/>
                        </a:solidFill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73708">
                <a:tc vMerge="1"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600" b="1" dirty="0" smtClean="0">
                          <a:solidFill>
                            <a:schemeClr val="bg2"/>
                          </a:solidFill>
                        </a:rPr>
                        <a:t>Cupo Óptimo</a:t>
                      </a:r>
                      <a:endParaRPr lang="es-ES" sz="1600" b="1" dirty="0">
                        <a:solidFill>
                          <a:schemeClr val="bg2"/>
                        </a:solidFill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600" b="1" dirty="0" smtClean="0">
                          <a:solidFill>
                            <a:schemeClr val="bg2"/>
                          </a:solidFill>
                        </a:rPr>
                        <a:t>Cupo Medio</a:t>
                      </a:r>
                      <a:endParaRPr lang="es-ES" sz="1600" b="1" dirty="0">
                        <a:solidFill>
                          <a:schemeClr val="bg2"/>
                        </a:solidFill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dirty="0">
                        <a:solidFill>
                          <a:schemeClr val="bg2"/>
                        </a:solidFill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b="1" dirty="0" smtClean="0">
                        <a:solidFill>
                          <a:schemeClr val="bg2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dirty="0" smtClean="0">
                          <a:solidFill>
                            <a:schemeClr val="bg2"/>
                          </a:solidFill>
                        </a:rPr>
                        <a:t>Cupo Óptimo</a:t>
                      </a:r>
                    </a:p>
                    <a:p>
                      <a:pPr algn="ctr"/>
                      <a:endParaRPr lang="es-ES" sz="1600" b="1" dirty="0">
                        <a:solidFill>
                          <a:schemeClr val="bg2"/>
                        </a:solidFill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dirty="0" smtClean="0">
                          <a:solidFill>
                            <a:schemeClr val="bg2"/>
                          </a:solidFill>
                        </a:rPr>
                        <a:t>Cupo Medio</a:t>
                      </a:r>
                    </a:p>
                    <a:p>
                      <a:pPr algn="ctr"/>
                      <a:endParaRPr lang="es-ES" sz="1600" b="1" dirty="0">
                        <a:solidFill>
                          <a:schemeClr val="bg2"/>
                        </a:solidFill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dirty="0">
                        <a:solidFill>
                          <a:schemeClr val="bg2"/>
                        </a:solidFill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73708">
                <a:tc vMerge="1"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ES" sz="1600" dirty="0">
                        <a:solidFill>
                          <a:schemeClr val="bg2"/>
                        </a:solidFill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 smtClean="0">
                          <a:solidFill>
                            <a:schemeClr val="bg2"/>
                          </a:solidFill>
                        </a:rPr>
                        <a:t>Previos</a:t>
                      </a:r>
                      <a:endParaRPr lang="es-ES" sz="1600" b="1" dirty="0">
                        <a:solidFill>
                          <a:schemeClr val="bg2"/>
                        </a:solidFill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 smtClean="0">
                          <a:solidFill>
                            <a:schemeClr val="bg2"/>
                          </a:solidFill>
                        </a:rPr>
                        <a:t>Nuevo</a:t>
                      </a:r>
                      <a:endParaRPr lang="es-ES" sz="1600" b="1" dirty="0">
                        <a:solidFill>
                          <a:schemeClr val="bg2"/>
                        </a:solidFill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ES" sz="1600" dirty="0">
                        <a:solidFill>
                          <a:schemeClr val="bg2"/>
                        </a:solidFill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dirty="0" smtClean="0">
                          <a:solidFill>
                            <a:schemeClr val="bg2"/>
                          </a:solidFill>
                        </a:rPr>
                        <a:t>Previos</a:t>
                      </a:r>
                    </a:p>
                    <a:p>
                      <a:pPr algn="ctr"/>
                      <a:endParaRPr lang="es-ES" sz="1600" b="1" dirty="0">
                        <a:solidFill>
                          <a:schemeClr val="bg2"/>
                        </a:solidFill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dirty="0" smtClean="0">
                          <a:solidFill>
                            <a:schemeClr val="bg2"/>
                          </a:solidFill>
                        </a:rPr>
                        <a:t>Nuevo</a:t>
                      </a:r>
                    </a:p>
                    <a:p>
                      <a:pPr algn="ctr"/>
                      <a:endParaRPr lang="es-ES" sz="1600" b="1" dirty="0">
                        <a:solidFill>
                          <a:schemeClr val="bg2"/>
                        </a:solidFill>
                      </a:endParaRPr>
                    </a:p>
                  </a:txBody>
                  <a:tcPr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80659">
                <a:tc>
                  <a:txBody>
                    <a:bodyPr/>
                    <a:lstStyle/>
                    <a:p>
                      <a:r>
                        <a:rPr lang="es-ES" sz="1200" b="1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Ávila</a:t>
                      </a:r>
                      <a:endParaRPr lang="es-ES" sz="1200" b="1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accent2"/>
                          </a:solidFill>
                          <a:latin typeface="Swis721 Blk BT"/>
                        </a:rPr>
                        <a:t>1345</a:t>
                      </a:r>
                      <a:endParaRPr lang="es-ES" sz="1400" dirty="0">
                        <a:solidFill>
                          <a:schemeClr val="accent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1424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1347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accent2"/>
                          </a:solidFill>
                          <a:latin typeface="Swis721 Blk BT"/>
                        </a:rPr>
                        <a:t>887</a:t>
                      </a:r>
                      <a:endParaRPr lang="es-ES" sz="1400" dirty="0">
                        <a:solidFill>
                          <a:schemeClr val="accent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570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587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0659">
                <a:tc>
                  <a:txBody>
                    <a:bodyPr/>
                    <a:lstStyle/>
                    <a:p>
                      <a:r>
                        <a:rPr lang="es-ES" sz="1200" b="1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Burgos</a:t>
                      </a:r>
                      <a:endParaRPr lang="es-ES" sz="1200" b="1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accent2"/>
                          </a:solidFill>
                          <a:latin typeface="Swis721 Blk BT"/>
                        </a:rPr>
                        <a:t>1429</a:t>
                      </a:r>
                      <a:endParaRPr lang="es-ES" sz="1400" dirty="0">
                        <a:solidFill>
                          <a:schemeClr val="accent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1509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1406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accent2"/>
                          </a:solidFill>
                          <a:latin typeface="Swis721 Blk BT"/>
                        </a:rPr>
                        <a:t>730</a:t>
                      </a:r>
                      <a:endParaRPr lang="es-ES" sz="1400" dirty="0">
                        <a:solidFill>
                          <a:schemeClr val="accent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879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923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0659">
                <a:tc>
                  <a:txBody>
                    <a:bodyPr/>
                    <a:lstStyle/>
                    <a:p>
                      <a:r>
                        <a:rPr lang="es-ES" sz="1200" b="1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León</a:t>
                      </a:r>
                      <a:endParaRPr lang="es-ES" sz="1200" b="1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accent2"/>
                          </a:solidFill>
                          <a:latin typeface="Swis721 Blk BT"/>
                        </a:rPr>
                        <a:t>1356</a:t>
                      </a:r>
                      <a:endParaRPr lang="es-ES" sz="1400" dirty="0">
                        <a:solidFill>
                          <a:schemeClr val="accent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1585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1481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accent2"/>
                          </a:solidFill>
                          <a:latin typeface="Swis721 Blk BT"/>
                        </a:rPr>
                        <a:t>738</a:t>
                      </a:r>
                      <a:endParaRPr lang="es-ES" sz="1400" dirty="0">
                        <a:solidFill>
                          <a:schemeClr val="accent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738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741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0659">
                <a:tc>
                  <a:txBody>
                    <a:bodyPr/>
                    <a:lstStyle/>
                    <a:p>
                      <a:r>
                        <a:rPr lang="es-ES" sz="1200" b="1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Bierzo</a:t>
                      </a:r>
                      <a:endParaRPr lang="es-ES" sz="1200" b="1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accent2"/>
                          </a:solidFill>
                          <a:latin typeface="Swis721 Blk BT"/>
                        </a:rPr>
                        <a:t>1595</a:t>
                      </a:r>
                      <a:endParaRPr lang="es-ES" sz="1400" dirty="0">
                        <a:solidFill>
                          <a:schemeClr val="accent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1463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1403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accent2"/>
                          </a:solidFill>
                          <a:latin typeface="Swis721 Blk BT"/>
                        </a:rPr>
                        <a:t>942</a:t>
                      </a:r>
                      <a:endParaRPr lang="es-ES" sz="1400" dirty="0">
                        <a:solidFill>
                          <a:schemeClr val="accent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833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811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0659">
                <a:tc>
                  <a:txBody>
                    <a:bodyPr/>
                    <a:lstStyle/>
                    <a:p>
                      <a:r>
                        <a:rPr lang="es-ES" sz="1200" b="1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Palencia</a:t>
                      </a:r>
                      <a:endParaRPr lang="es-ES" sz="1200" b="1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accent2"/>
                          </a:solidFill>
                          <a:latin typeface="Swis721 Blk BT"/>
                        </a:rPr>
                        <a:t>1399</a:t>
                      </a:r>
                      <a:endParaRPr lang="es-ES" sz="1400" dirty="0">
                        <a:solidFill>
                          <a:schemeClr val="accent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1540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1395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accent2"/>
                          </a:solidFill>
                          <a:latin typeface="Swis721 Blk BT"/>
                        </a:rPr>
                        <a:t>774</a:t>
                      </a:r>
                      <a:endParaRPr lang="es-ES" sz="1400" dirty="0">
                        <a:solidFill>
                          <a:schemeClr val="accent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522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552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85673">
                <a:tc>
                  <a:txBody>
                    <a:bodyPr/>
                    <a:lstStyle/>
                    <a:p>
                      <a:r>
                        <a:rPr lang="es-ES" sz="1200" b="1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Salamanca</a:t>
                      </a:r>
                      <a:endParaRPr lang="es-ES" sz="1200" b="1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accent2"/>
                          </a:solidFill>
                          <a:latin typeface="Swis721 Blk BT"/>
                        </a:rPr>
                        <a:t>1286</a:t>
                      </a:r>
                      <a:endParaRPr lang="es-ES" sz="1400" dirty="0">
                        <a:solidFill>
                          <a:schemeClr val="accent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1608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1483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accent2"/>
                          </a:solidFill>
                          <a:latin typeface="Swis721 Blk BT"/>
                        </a:rPr>
                        <a:t>770</a:t>
                      </a:r>
                      <a:endParaRPr lang="es-ES" sz="1400" dirty="0">
                        <a:solidFill>
                          <a:schemeClr val="accent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642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664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0659">
                <a:tc>
                  <a:txBody>
                    <a:bodyPr/>
                    <a:lstStyle/>
                    <a:p>
                      <a:r>
                        <a:rPr lang="es-ES" sz="1200" b="1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Segovia</a:t>
                      </a:r>
                      <a:endParaRPr lang="es-ES" sz="1200" b="1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accent2"/>
                          </a:solidFill>
                          <a:latin typeface="Swis721 Blk BT"/>
                        </a:rPr>
                        <a:t>1453</a:t>
                      </a:r>
                      <a:endParaRPr lang="es-ES" sz="1400" dirty="0">
                        <a:solidFill>
                          <a:schemeClr val="accent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1467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1386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accent2"/>
                          </a:solidFill>
                          <a:latin typeface="Swis721 Blk BT"/>
                        </a:rPr>
                        <a:t>853</a:t>
                      </a:r>
                      <a:endParaRPr lang="es-ES" sz="1400" dirty="0">
                        <a:solidFill>
                          <a:schemeClr val="accent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627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645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0659">
                <a:tc>
                  <a:txBody>
                    <a:bodyPr/>
                    <a:lstStyle/>
                    <a:p>
                      <a:r>
                        <a:rPr lang="es-ES" sz="1200" b="1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Soria</a:t>
                      </a:r>
                      <a:endParaRPr lang="es-ES" sz="1200" b="1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accent2"/>
                          </a:solidFill>
                          <a:latin typeface="Swis721 Blk BT"/>
                        </a:rPr>
                        <a:t>1436</a:t>
                      </a:r>
                      <a:endParaRPr lang="es-ES" sz="1400" dirty="0">
                        <a:solidFill>
                          <a:schemeClr val="accent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1671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1414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accent2"/>
                          </a:solidFill>
                          <a:latin typeface="Swis721 Blk BT"/>
                        </a:rPr>
                        <a:t>718</a:t>
                      </a:r>
                      <a:endParaRPr lang="es-ES" sz="1400" dirty="0">
                        <a:solidFill>
                          <a:schemeClr val="accent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404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451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85673">
                <a:tc>
                  <a:txBody>
                    <a:bodyPr/>
                    <a:lstStyle/>
                    <a:p>
                      <a:r>
                        <a:rPr lang="es-ES" sz="1200" b="1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Valladolid O</a:t>
                      </a:r>
                      <a:endParaRPr lang="es-ES" sz="1200" b="1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accent2"/>
                          </a:solidFill>
                          <a:latin typeface="Swis721 Blk BT"/>
                        </a:rPr>
                        <a:t>1458</a:t>
                      </a:r>
                      <a:endParaRPr lang="es-ES" sz="1400" dirty="0">
                        <a:solidFill>
                          <a:schemeClr val="accent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1676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1499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accent2"/>
                          </a:solidFill>
                          <a:latin typeface="Swis721 Blk BT"/>
                        </a:rPr>
                        <a:t>881</a:t>
                      </a:r>
                      <a:endParaRPr lang="es-ES" sz="1400" dirty="0">
                        <a:solidFill>
                          <a:schemeClr val="accent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795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935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85673">
                <a:tc>
                  <a:txBody>
                    <a:bodyPr/>
                    <a:lstStyle/>
                    <a:p>
                      <a:r>
                        <a:rPr lang="es-ES" sz="1200" b="1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Valladolid E</a:t>
                      </a:r>
                      <a:endParaRPr lang="es-ES" sz="1200" b="1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accent2"/>
                          </a:solidFill>
                          <a:latin typeface="Swis721 Blk BT"/>
                        </a:rPr>
                        <a:t>1387</a:t>
                      </a:r>
                      <a:endParaRPr lang="es-ES" sz="1400" dirty="0">
                        <a:solidFill>
                          <a:schemeClr val="accent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1468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1394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accent2"/>
                          </a:solidFill>
                          <a:latin typeface="Swis721 Blk BT"/>
                        </a:rPr>
                        <a:t>905</a:t>
                      </a:r>
                      <a:endParaRPr lang="es-ES" sz="1400" dirty="0">
                        <a:solidFill>
                          <a:schemeClr val="accent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823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878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0659">
                <a:tc>
                  <a:txBody>
                    <a:bodyPr/>
                    <a:lstStyle/>
                    <a:p>
                      <a:r>
                        <a:rPr lang="es-ES" sz="1200" b="1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Zamora</a:t>
                      </a:r>
                      <a:endParaRPr lang="es-ES" sz="1200" b="1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accent2"/>
                          </a:solidFill>
                          <a:latin typeface="Swis721 Blk BT"/>
                        </a:rPr>
                        <a:t>1404</a:t>
                      </a:r>
                      <a:endParaRPr lang="es-ES" sz="1400" dirty="0">
                        <a:solidFill>
                          <a:schemeClr val="accent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1629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1435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accent2"/>
                          </a:solidFill>
                          <a:latin typeface="Swis721 Blk BT"/>
                        </a:rPr>
                        <a:t>695</a:t>
                      </a:r>
                      <a:endParaRPr lang="es-ES" sz="1400" dirty="0">
                        <a:solidFill>
                          <a:schemeClr val="accent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578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bg2"/>
                          </a:solidFill>
                          <a:latin typeface="Swis721 Blk BT"/>
                        </a:rPr>
                        <a:t>601</a:t>
                      </a:r>
                      <a:endParaRPr lang="es-ES" sz="1400" dirty="0">
                        <a:solidFill>
                          <a:schemeClr val="bg2"/>
                        </a:solidFill>
                        <a:latin typeface="Swis721 Blk BT"/>
                      </a:endParaRPr>
                    </a:p>
                  </a:txBody>
                  <a:tcPr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87624" y="1809398"/>
            <a:ext cx="64087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chemeClr val="accent2"/>
                </a:solidFill>
                <a:latin typeface="+mj-lt"/>
              </a:rPr>
              <a:t>Plan de reordenación de </a:t>
            </a:r>
            <a:r>
              <a:rPr lang="es-ES" sz="4800" b="1" dirty="0" smtClean="0">
                <a:solidFill>
                  <a:schemeClr val="accent2"/>
                </a:solidFill>
                <a:latin typeface="+mj-lt"/>
              </a:rPr>
              <a:t>Atención Primaria en Castilla y León</a:t>
            </a:r>
            <a:endParaRPr lang="es-ES" sz="4800" b="1" dirty="0">
              <a:solidFill>
                <a:schemeClr val="accent2"/>
              </a:solidFill>
              <a:latin typeface="+mj-lt"/>
            </a:endParaRPr>
          </a:p>
        </p:txBody>
      </p:sp>
      <p:pic>
        <p:nvPicPr>
          <p:cNvPr id="3" name="Picture 4" descr="Escudo color Junta de Castilla y Leó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546" y="5301208"/>
            <a:ext cx="1997266" cy="1287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5" descr="sacy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1847" y="5301208"/>
            <a:ext cx="2433703" cy="122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oto (horizontal)">
  <a:themeElements>
    <a:clrScheme name="">
      <a:dk1>
        <a:srgbClr val="414141"/>
      </a:dk1>
      <a:lt1>
        <a:srgbClr val="FFFFFF"/>
      </a:lt1>
      <a:dk2>
        <a:srgbClr val="000000"/>
      </a:dk2>
      <a:lt2>
        <a:srgbClr val="000000"/>
      </a:lt2>
      <a:accent1>
        <a:srgbClr val="6C7472"/>
      </a:accent1>
      <a:accent2>
        <a:srgbClr val="333399"/>
      </a:accent2>
      <a:accent3>
        <a:srgbClr val="FFFFFF"/>
      </a:accent3>
      <a:accent4>
        <a:srgbClr val="363636"/>
      </a:accent4>
      <a:accent5>
        <a:srgbClr val="BABCBC"/>
      </a:accent5>
      <a:accent6>
        <a:srgbClr val="2D2D8A"/>
      </a:accent6>
      <a:hlink>
        <a:srgbClr val="009999"/>
      </a:hlink>
      <a:folHlink>
        <a:srgbClr val="99CC00"/>
      </a:folHlink>
    </a:clrScheme>
    <a:fontScheme name="Foto (horizontal)">
      <a:majorFont>
        <a:latin typeface="GillSans Light"/>
        <a:ea typeface="ヒラギノ角ゴ ProN W3"/>
        <a:cs typeface=""/>
      </a:majorFont>
      <a:minorFont>
        <a:latin typeface="GillSans Light"/>
        <a:ea typeface="ヒラギノ角ゴ ProN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oto (horizontal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1294</TotalTime>
  <Words>425</Words>
  <Application>Microsoft Office PowerPoint</Application>
  <PresentationFormat>Presentación en pantalla (4:3)</PresentationFormat>
  <Paragraphs>282</Paragraphs>
  <Slides>9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Foto (horizontal)</vt:lpstr>
      <vt:lpstr>Hoja de cálculo de Microsoft Office Excel 97-2003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Company>Junta de Castilla y León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Junta de Castilla y León</dc:creator>
  <cp:lastModifiedBy>Pedro Miguel Barreda Sanchez</cp:lastModifiedBy>
  <cp:revision>106</cp:revision>
  <dcterms:created xsi:type="dcterms:W3CDTF">2012-08-17T09:01:26Z</dcterms:created>
  <dcterms:modified xsi:type="dcterms:W3CDTF">2012-08-22T10:11:13Z</dcterms:modified>
</cp:coreProperties>
</file>