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90" r:id="rId3"/>
    <p:sldId id="259" r:id="rId4"/>
    <p:sldId id="289" r:id="rId5"/>
    <p:sldId id="287" r:id="rId6"/>
    <p:sldId id="286" r:id="rId7"/>
    <p:sldId id="292" r:id="rId8"/>
    <p:sldId id="301" r:id="rId9"/>
    <p:sldId id="302" r:id="rId10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N W3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18B"/>
    <a:srgbClr val="CEEAF0"/>
    <a:srgbClr val="008000"/>
    <a:srgbClr val="00CCFF"/>
    <a:srgbClr val="FF9900"/>
    <a:srgbClr val="CCFF66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5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0F83E7A-6B3A-442B-AC6D-C67E45BCEF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977742-919C-4DE5-AB1F-9D73D035E20E}" type="slidenum">
              <a:rPr lang="es-ES" sz="1200"/>
              <a:pPr algn="r"/>
              <a:t>2</a:t>
            </a:fld>
            <a:endParaRPr lang="es-ES" sz="120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DA04FC0-530C-40A1-8FC5-FB0DEF3D7A39}" type="slidenum">
              <a:rPr lang="es-ES_tradnl" sz="1200">
                <a:latin typeface="Lucida Grande" pitchFamily="1" charset="0"/>
                <a:ea typeface="ヒラギノ角ゴ Pro W3" pitchFamily="1" charset="-128"/>
              </a:rPr>
              <a:pPr algn="r" eaLnBrk="0" hangingPunct="0"/>
              <a:t>2</a:t>
            </a:fld>
            <a:endParaRPr lang="es-ES_tradnl" sz="1200"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32588" y="1600200"/>
            <a:ext cx="2160587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293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Sans Light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211763"/>
            <a:ext cx="8642350" cy="903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Sans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txStyles>
    <p:titleStyle>
      <a:lvl1pPr algn="ctr" defTabSz="8223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  <a:sym typeface="GillSans Light" charset="0"/>
        </a:defRPr>
      </a:lvl1pPr>
      <a:lvl2pPr algn="ctr" defTabSz="8223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2pPr>
      <a:lvl3pPr algn="ctr" defTabSz="8223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3pPr>
      <a:lvl4pPr algn="ctr" defTabSz="8223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4pPr>
      <a:lvl5pPr algn="ctr" defTabSz="8223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5pPr>
      <a:lvl6pPr marL="457200" algn="ctr" defTabSz="8223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6pPr>
      <a:lvl7pPr marL="914400" algn="ctr" defTabSz="8223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7pPr>
      <a:lvl8pPr marL="1371600" algn="ctr" defTabSz="8223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8pPr>
      <a:lvl9pPr marL="1828800" algn="ctr" defTabSz="8223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GillSans Light" charset="0"/>
          <a:ea typeface="ヒラギノ角ゴ ProN W3" pitchFamily="-96" charset="-128"/>
          <a:sym typeface="GillSans Light" charset="0"/>
        </a:defRPr>
      </a:lvl9pPr>
    </p:titleStyle>
    <p:bodyStyle>
      <a:lvl1pPr algn="ctr" defTabSz="82232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 Light" charset="0"/>
        </a:defRPr>
      </a:lvl1pPr>
      <a:lvl2pPr algn="ctr" defTabSz="82232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2pPr>
      <a:lvl3pPr algn="ctr" defTabSz="82232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3pPr>
      <a:lvl4pPr algn="ctr" defTabSz="82232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4pPr>
      <a:lvl5pPr algn="ctr" defTabSz="82232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5pPr>
      <a:lvl6pPr marL="457200" algn="ctr" defTabSz="82232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6pPr>
      <a:lvl7pPr marL="914400" algn="ctr" defTabSz="82232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7pPr>
      <a:lvl8pPr marL="1371600" algn="ctr" defTabSz="82232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8pPr>
      <a:lvl9pPr marL="1828800" algn="ctr" defTabSz="82232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Sans Light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1809398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accent2"/>
                </a:solidFill>
                <a:latin typeface="+mj-lt"/>
              </a:rPr>
              <a:t>Plan de reordenación de </a:t>
            </a:r>
            <a:r>
              <a:rPr lang="es-ES" sz="4800" b="1" dirty="0" smtClean="0">
                <a:solidFill>
                  <a:schemeClr val="accent2"/>
                </a:solidFill>
                <a:latin typeface="+mj-lt"/>
              </a:rPr>
              <a:t>Atención Primaria en Castilla y León</a:t>
            </a:r>
            <a:endParaRPr lang="es-ES" sz="4800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3" name="Picture 4" descr="Escudo color Junta de Castilla y 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288985"/>
            <a:ext cx="2016224" cy="129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sacy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6965" y="5445224"/>
            <a:ext cx="2148585" cy="108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96" descr="MAPA CASTILLA Y LE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14000" contrast="-24000"/>
          </a:blip>
          <a:srcRect/>
          <a:stretch>
            <a:fillRect/>
          </a:stretch>
        </p:blipFill>
        <p:spPr bwMode="auto">
          <a:xfrm>
            <a:off x="323850" y="333375"/>
            <a:ext cx="8424863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Line 12"/>
          <p:cNvSpPr>
            <a:spLocks noChangeShapeType="1"/>
          </p:cNvSpPr>
          <p:nvPr/>
        </p:nvSpPr>
        <p:spPr bwMode="auto">
          <a:xfrm flipH="1">
            <a:off x="5562600" y="4772025"/>
            <a:ext cx="35814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1295400" y="12954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El Bierzo</a:t>
            </a:r>
          </a:p>
        </p:txBody>
      </p:sp>
      <p:sp>
        <p:nvSpPr>
          <p:cNvPr id="5125" name="Text Box 23"/>
          <p:cNvSpPr txBox="1">
            <a:spLocks noChangeArrowheads="1"/>
          </p:cNvSpPr>
          <p:nvPr/>
        </p:nvSpPr>
        <p:spPr bwMode="auto">
          <a:xfrm>
            <a:off x="2667000" y="13716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Le</a:t>
            </a:r>
            <a:r>
              <a:rPr lang="es-ES_tradnl" altLang="ja-JP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ón</a:t>
            </a:r>
            <a:endParaRPr lang="es-ES_tradnl" sz="1200">
              <a:solidFill>
                <a:srgbClr val="452614"/>
              </a:solidFill>
              <a:latin typeface="Tahoma" pitchFamily="34" charset="0"/>
              <a:ea typeface="ヒラギノ角ゴ Pro W3" pitchFamily="1" charset="-128"/>
            </a:endParaRPr>
          </a:p>
        </p:txBody>
      </p:sp>
      <p:sp>
        <p:nvSpPr>
          <p:cNvPr id="5126" name="Text Box 24"/>
          <p:cNvSpPr txBox="1">
            <a:spLocks noChangeArrowheads="1"/>
          </p:cNvSpPr>
          <p:nvPr/>
        </p:nvSpPr>
        <p:spPr bwMode="auto">
          <a:xfrm>
            <a:off x="4191000" y="22098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Palencia</a:t>
            </a:r>
            <a:endParaRPr lang="es-ES_tradnl" sz="1200">
              <a:solidFill>
                <a:schemeClr val="bg2"/>
              </a:solidFill>
              <a:latin typeface="Tahoma" pitchFamily="34" charset="0"/>
              <a:ea typeface="ヒラギノ角ゴ Pro W3" pitchFamily="1" charset="-128"/>
            </a:endParaRPr>
          </a:p>
        </p:txBody>
      </p:sp>
      <p:sp>
        <p:nvSpPr>
          <p:cNvPr id="5127" name="Text Box 25"/>
          <p:cNvSpPr txBox="1">
            <a:spLocks noChangeArrowheads="1"/>
          </p:cNvSpPr>
          <p:nvPr/>
        </p:nvSpPr>
        <p:spPr bwMode="auto">
          <a:xfrm>
            <a:off x="2209800" y="32004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Zamora</a:t>
            </a:r>
          </a:p>
        </p:txBody>
      </p:sp>
      <p:sp>
        <p:nvSpPr>
          <p:cNvPr id="5128" name="Text Box 26"/>
          <p:cNvSpPr txBox="1">
            <a:spLocks noChangeArrowheads="1"/>
          </p:cNvSpPr>
          <p:nvPr/>
        </p:nvSpPr>
        <p:spPr bwMode="auto">
          <a:xfrm>
            <a:off x="5257800" y="22733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Burgos</a:t>
            </a:r>
          </a:p>
        </p:txBody>
      </p:sp>
      <p:sp>
        <p:nvSpPr>
          <p:cNvPr id="5129" name="Text Box 27"/>
          <p:cNvSpPr txBox="1">
            <a:spLocks noChangeArrowheads="1"/>
          </p:cNvSpPr>
          <p:nvPr/>
        </p:nvSpPr>
        <p:spPr bwMode="auto">
          <a:xfrm>
            <a:off x="1828800" y="48006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Salamanca</a:t>
            </a:r>
          </a:p>
        </p:txBody>
      </p:sp>
      <p:sp>
        <p:nvSpPr>
          <p:cNvPr id="5130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altLang="ja-JP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Ávila</a:t>
            </a:r>
            <a:endParaRPr lang="es-ES_tradnl" sz="1200">
              <a:solidFill>
                <a:srgbClr val="452614"/>
              </a:solidFill>
              <a:latin typeface="Tahoma" pitchFamily="34" charset="0"/>
              <a:ea typeface="ヒラギノ角ゴ Pro W3" pitchFamily="1" charset="-128"/>
            </a:endParaRPr>
          </a:p>
        </p:txBody>
      </p:sp>
      <p:sp>
        <p:nvSpPr>
          <p:cNvPr id="5131" name="Text Box 29"/>
          <p:cNvSpPr txBox="1">
            <a:spLocks noChangeArrowheads="1"/>
          </p:cNvSpPr>
          <p:nvPr/>
        </p:nvSpPr>
        <p:spPr bwMode="auto">
          <a:xfrm>
            <a:off x="4724400" y="42672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Segovia</a:t>
            </a:r>
          </a:p>
        </p:txBody>
      </p:sp>
      <p:sp>
        <p:nvSpPr>
          <p:cNvPr id="5132" name="Text Box 30"/>
          <p:cNvSpPr txBox="1">
            <a:spLocks noChangeArrowheads="1"/>
          </p:cNvSpPr>
          <p:nvPr/>
        </p:nvSpPr>
        <p:spPr bwMode="auto">
          <a:xfrm>
            <a:off x="6858000" y="3352800"/>
            <a:ext cx="1066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Soria</a:t>
            </a:r>
            <a:endParaRPr lang="es-ES_tradnl" sz="1200">
              <a:solidFill>
                <a:schemeClr val="bg2"/>
              </a:solidFill>
              <a:latin typeface="Tahoma" pitchFamily="34" charset="0"/>
              <a:ea typeface="ヒラギノ角ゴ Pro W3" pitchFamily="1" charset="-128"/>
            </a:endParaRPr>
          </a:p>
        </p:txBody>
      </p:sp>
      <p:sp>
        <p:nvSpPr>
          <p:cNvPr id="5133" name="Text Box 32"/>
          <p:cNvSpPr txBox="1">
            <a:spLocks noChangeArrowheads="1"/>
          </p:cNvSpPr>
          <p:nvPr/>
        </p:nvSpPr>
        <p:spPr bwMode="auto">
          <a:xfrm>
            <a:off x="3657600" y="3932238"/>
            <a:ext cx="1066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Valladolid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Este</a:t>
            </a:r>
          </a:p>
        </p:txBody>
      </p:sp>
      <p:sp>
        <p:nvSpPr>
          <p:cNvPr id="5134" name="Oval 35"/>
          <p:cNvSpPr>
            <a:spLocks noChangeArrowheads="1"/>
          </p:cNvSpPr>
          <p:nvPr/>
        </p:nvSpPr>
        <p:spPr bwMode="auto">
          <a:xfrm>
            <a:off x="5638800" y="4940300"/>
            <a:ext cx="152400" cy="152400"/>
          </a:xfrm>
          <a:prstGeom prst="ellipse">
            <a:avLst/>
          </a:prstGeom>
          <a:solidFill>
            <a:srgbClr val="A9351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400"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5135" name="Oval 87"/>
          <p:cNvSpPr>
            <a:spLocks noChangeArrowheads="1"/>
          </p:cNvSpPr>
          <p:nvPr/>
        </p:nvSpPr>
        <p:spPr bwMode="auto">
          <a:xfrm>
            <a:off x="5740400" y="2168525"/>
            <a:ext cx="76200" cy="76200"/>
          </a:xfrm>
          <a:prstGeom prst="ellipse">
            <a:avLst/>
          </a:prstGeom>
          <a:solidFill>
            <a:srgbClr val="C9AB0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400"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5136" name="Oval 178"/>
          <p:cNvSpPr>
            <a:spLocks noChangeArrowheads="1"/>
          </p:cNvSpPr>
          <p:nvPr/>
        </p:nvSpPr>
        <p:spPr bwMode="auto">
          <a:xfrm>
            <a:off x="5675313" y="5359400"/>
            <a:ext cx="76200" cy="76200"/>
          </a:xfrm>
          <a:prstGeom prst="ellipse">
            <a:avLst/>
          </a:prstGeom>
          <a:solidFill>
            <a:srgbClr val="E8E8E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400"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5137" name="Text Box 31"/>
          <p:cNvSpPr txBox="1">
            <a:spLocks noChangeArrowheads="1"/>
          </p:cNvSpPr>
          <p:nvPr/>
        </p:nvSpPr>
        <p:spPr bwMode="auto">
          <a:xfrm>
            <a:off x="3581400" y="3200400"/>
            <a:ext cx="1066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Valladolid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s-ES_tradnl" sz="1200">
                <a:solidFill>
                  <a:srgbClr val="452614"/>
                </a:solidFill>
                <a:latin typeface="Tahoma" pitchFamily="34" charset="0"/>
                <a:ea typeface="ヒラギノ角ゴ Pro W3" pitchFamily="1" charset="-128"/>
              </a:rPr>
              <a:t>Oeste</a:t>
            </a:r>
          </a:p>
        </p:txBody>
      </p:sp>
      <p:grpSp>
        <p:nvGrpSpPr>
          <p:cNvPr id="2" name="Group 556"/>
          <p:cNvGrpSpPr>
            <a:grpSpLocks/>
          </p:cNvGrpSpPr>
          <p:nvPr/>
        </p:nvGrpSpPr>
        <p:grpSpPr bwMode="auto">
          <a:xfrm>
            <a:off x="5751513" y="4551363"/>
            <a:ext cx="3190875" cy="1593850"/>
            <a:chOff x="3623" y="2867"/>
            <a:chExt cx="2010" cy="1004"/>
          </a:xfrm>
        </p:grpSpPr>
        <p:sp>
          <p:nvSpPr>
            <p:cNvPr id="5413" name="Rectangle 253"/>
            <p:cNvSpPr>
              <a:spLocks noChangeArrowheads="1"/>
            </p:cNvSpPr>
            <p:nvPr/>
          </p:nvSpPr>
          <p:spPr bwMode="auto">
            <a:xfrm>
              <a:off x="3623" y="3120"/>
              <a:ext cx="2010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s-ES_tradnl" altLang="ja-JP" sz="1300">
                  <a:latin typeface="Tahoma" pitchFamily="34" charset="0"/>
                  <a:ea typeface="ヒラギノ角ゴ Pro W3" pitchFamily="1" charset="-128"/>
                </a:rPr>
                <a:t>14 complejos asistenciales: 29 Hospitales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s-ES_tradnl" sz="1300">
                  <a:latin typeface="Tahoma" pitchFamily="34" charset="0"/>
                  <a:ea typeface="ヒラギノ角ゴ Pro W3" pitchFamily="1" charset="-128"/>
                </a:rPr>
                <a:t>14 Centros de Especialidades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s-ES_tradnl" sz="1300">
                  <a:latin typeface="Tahoma" pitchFamily="34" charset="0"/>
                  <a:ea typeface="ヒラギノ角ゴ Pro W3" pitchFamily="1" charset="-128"/>
                </a:rPr>
                <a:t>246 Centros de Salud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s-ES_tradnl" sz="1300">
                  <a:latin typeface="Tahoma" pitchFamily="34" charset="0"/>
                  <a:ea typeface="ヒラギノ角ゴ Pro W3" pitchFamily="1" charset="-128"/>
                </a:rPr>
                <a:t>20 Centros de Guardias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endParaRPr lang="es-ES_tradnl" sz="1300">
                <a:latin typeface="Tahoma" pitchFamily="34" charset="0"/>
                <a:ea typeface="ヒラギノ角ゴ Pro W3" pitchFamily="1" charset="-128"/>
              </a:endParaRP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s-ES_tradnl" sz="1300">
                  <a:latin typeface="Tahoma" pitchFamily="34" charset="0"/>
                  <a:ea typeface="ヒラギノ角ゴ Pro W3" pitchFamily="1" charset="-128"/>
                </a:rPr>
                <a:t>Y 3.652 Consultorios Locales</a:t>
              </a:r>
            </a:p>
          </p:txBody>
        </p:sp>
        <p:sp>
          <p:nvSpPr>
            <p:cNvPr id="5414" name="Rectangle 252"/>
            <p:cNvSpPr>
              <a:spLocks noChangeArrowheads="1"/>
            </p:cNvSpPr>
            <p:nvPr/>
          </p:nvSpPr>
          <p:spPr bwMode="auto">
            <a:xfrm>
              <a:off x="3696" y="2867"/>
              <a:ext cx="1824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altLang="ja-JP" sz="1400">
                  <a:solidFill>
                    <a:schemeClr val="bg1"/>
                  </a:solidFill>
                  <a:latin typeface="Tahoma" pitchFamily="34" charset="0"/>
                  <a:ea typeface="ヒラギノ角ゴ Pro W3" pitchFamily="1" charset="-128"/>
                </a:rPr>
                <a:t>Equipamientos públicos sanitarios</a:t>
              </a:r>
            </a:p>
            <a:p>
              <a:pPr eaLnBrk="0" hangingPunct="0">
                <a:lnSpc>
                  <a:spcPct val="30000"/>
                </a:lnSpc>
                <a:spcBef>
                  <a:spcPct val="50000"/>
                </a:spcBef>
              </a:pPr>
              <a:endParaRPr lang="es-ES_tradnl" sz="1300">
                <a:latin typeface="Tahoma" pitchFamily="34" charset="0"/>
                <a:ea typeface="ヒラギノ角ゴ Pro W3" pitchFamily="1" charset="-128"/>
              </a:endParaRPr>
            </a:p>
          </p:txBody>
        </p:sp>
      </p:grpSp>
      <p:sp>
        <p:nvSpPr>
          <p:cNvPr id="5139" name="Oval 273"/>
          <p:cNvSpPr>
            <a:spLocks noChangeArrowheads="1"/>
          </p:cNvSpPr>
          <p:nvPr/>
        </p:nvSpPr>
        <p:spPr bwMode="auto">
          <a:xfrm>
            <a:off x="5675313" y="5534025"/>
            <a:ext cx="76200" cy="76200"/>
          </a:xfrm>
          <a:prstGeom prst="ellipse">
            <a:avLst/>
          </a:prstGeom>
          <a:solidFill>
            <a:srgbClr val="4A494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400"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5140" name="Oval 297"/>
          <p:cNvSpPr>
            <a:spLocks noChangeArrowheads="1"/>
          </p:cNvSpPr>
          <p:nvPr/>
        </p:nvSpPr>
        <p:spPr bwMode="auto">
          <a:xfrm>
            <a:off x="5675313" y="5181600"/>
            <a:ext cx="76200" cy="76200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400">
              <a:latin typeface="Lucida Grande" pitchFamily="1" charset="0"/>
              <a:ea typeface="ヒラギノ角ゴ Pro W3" pitchFamily="1" charset="-128"/>
            </a:endParaRPr>
          </a:p>
        </p:txBody>
      </p:sp>
      <p:sp>
        <p:nvSpPr>
          <p:cNvPr id="5141" name="Oval 307"/>
          <p:cNvSpPr>
            <a:spLocks noChangeArrowheads="1"/>
          </p:cNvSpPr>
          <p:nvPr/>
        </p:nvSpPr>
        <p:spPr bwMode="auto">
          <a:xfrm>
            <a:off x="3092450" y="1638300"/>
            <a:ext cx="76200" cy="76200"/>
          </a:xfrm>
          <a:prstGeom prst="ellipse">
            <a:avLst/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2400">
              <a:latin typeface="Lucida Grande" pitchFamily="1" charset="0"/>
              <a:ea typeface="ヒラギノ角ゴ Pro W3" pitchFamily="1" charset="-128"/>
            </a:endParaRPr>
          </a:p>
        </p:txBody>
      </p:sp>
      <p:grpSp>
        <p:nvGrpSpPr>
          <p:cNvPr id="3" name="Group 317"/>
          <p:cNvGrpSpPr>
            <a:grpSpLocks/>
          </p:cNvGrpSpPr>
          <p:nvPr/>
        </p:nvGrpSpPr>
        <p:grpSpPr bwMode="auto">
          <a:xfrm>
            <a:off x="1600200" y="1371600"/>
            <a:ext cx="5943600" cy="4419600"/>
            <a:chOff x="1008" y="864"/>
            <a:chExt cx="3744" cy="2784"/>
          </a:xfrm>
        </p:grpSpPr>
        <p:sp>
          <p:nvSpPr>
            <p:cNvPr id="5385" name="Oval 33"/>
            <p:cNvSpPr>
              <a:spLocks noChangeArrowheads="1"/>
            </p:cNvSpPr>
            <p:nvPr/>
          </p:nvSpPr>
          <p:spPr bwMode="auto">
            <a:xfrm>
              <a:off x="2640" y="316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86" name="Oval 34"/>
            <p:cNvSpPr>
              <a:spLocks noChangeArrowheads="1"/>
            </p:cNvSpPr>
            <p:nvPr/>
          </p:nvSpPr>
          <p:spPr bwMode="auto">
            <a:xfrm>
              <a:off x="2688" y="3120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87" name="Oval 59"/>
            <p:cNvSpPr>
              <a:spLocks noChangeArrowheads="1"/>
            </p:cNvSpPr>
            <p:nvPr/>
          </p:nvSpPr>
          <p:spPr bwMode="auto">
            <a:xfrm>
              <a:off x="3600" y="1296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88" name="Oval 60"/>
            <p:cNvSpPr>
              <a:spLocks noChangeArrowheads="1"/>
            </p:cNvSpPr>
            <p:nvPr/>
          </p:nvSpPr>
          <p:spPr bwMode="auto">
            <a:xfrm>
              <a:off x="3648" y="2064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89" name="Oval 61"/>
            <p:cNvSpPr>
              <a:spLocks noChangeArrowheads="1"/>
            </p:cNvSpPr>
            <p:nvPr/>
          </p:nvSpPr>
          <p:spPr bwMode="auto">
            <a:xfrm>
              <a:off x="4224" y="864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0" name="Oval 107"/>
            <p:cNvSpPr>
              <a:spLocks noChangeArrowheads="1"/>
            </p:cNvSpPr>
            <p:nvPr/>
          </p:nvSpPr>
          <p:spPr bwMode="auto">
            <a:xfrm>
              <a:off x="1920" y="960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1" name="Oval 122"/>
            <p:cNvSpPr>
              <a:spLocks noChangeArrowheads="1"/>
            </p:cNvSpPr>
            <p:nvPr/>
          </p:nvSpPr>
          <p:spPr bwMode="auto">
            <a:xfrm>
              <a:off x="1008" y="960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2" name="Oval 125"/>
            <p:cNvSpPr>
              <a:spLocks noChangeArrowheads="1"/>
            </p:cNvSpPr>
            <p:nvPr/>
          </p:nvSpPr>
          <p:spPr bwMode="auto">
            <a:xfrm>
              <a:off x="2832" y="1680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3" name="Oval 160"/>
            <p:cNvSpPr>
              <a:spLocks noChangeArrowheads="1"/>
            </p:cNvSpPr>
            <p:nvPr/>
          </p:nvSpPr>
          <p:spPr bwMode="auto">
            <a:xfrm>
              <a:off x="1824" y="292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4" name="Oval 179"/>
            <p:cNvSpPr>
              <a:spLocks noChangeArrowheads="1"/>
            </p:cNvSpPr>
            <p:nvPr/>
          </p:nvSpPr>
          <p:spPr bwMode="auto">
            <a:xfrm>
              <a:off x="3168" y="292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5" name="Oval 186"/>
            <p:cNvSpPr>
              <a:spLocks noChangeArrowheads="1"/>
            </p:cNvSpPr>
            <p:nvPr/>
          </p:nvSpPr>
          <p:spPr bwMode="auto">
            <a:xfrm>
              <a:off x="4656" y="196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6" name="Oval 201"/>
            <p:cNvSpPr>
              <a:spLocks noChangeArrowheads="1"/>
            </p:cNvSpPr>
            <p:nvPr/>
          </p:nvSpPr>
          <p:spPr bwMode="auto">
            <a:xfrm>
              <a:off x="2660" y="2089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7" name="Oval 202"/>
            <p:cNvSpPr>
              <a:spLocks noChangeArrowheads="1"/>
            </p:cNvSpPr>
            <p:nvPr/>
          </p:nvSpPr>
          <p:spPr bwMode="auto">
            <a:xfrm>
              <a:off x="2678" y="2140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8" name="Oval 219"/>
            <p:cNvSpPr>
              <a:spLocks noChangeArrowheads="1"/>
            </p:cNvSpPr>
            <p:nvPr/>
          </p:nvSpPr>
          <p:spPr bwMode="auto">
            <a:xfrm>
              <a:off x="2544" y="2544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399" name="Oval 245"/>
            <p:cNvSpPr>
              <a:spLocks noChangeArrowheads="1"/>
            </p:cNvSpPr>
            <p:nvPr/>
          </p:nvSpPr>
          <p:spPr bwMode="auto">
            <a:xfrm>
              <a:off x="1833" y="2287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0" name="Oval 256"/>
            <p:cNvSpPr>
              <a:spLocks noChangeArrowheads="1"/>
            </p:cNvSpPr>
            <p:nvPr/>
          </p:nvSpPr>
          <p:spPr bwMode="auto">
            <a:xfrm>
              <a:off x="1872" y="992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1" name="Oval 258"/>
            <p:cNvSpPr>
              <a:spLocks noChangeArrowheads="1"/>
            </p:cNvSpPr>
            <p:nvPr/>
          </p:nvSpPr>
          <p:spPr bwMode="auto">
            <a:xfrm>
              <a:off x="2784" y="172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2" name="Oval 259"/>
            <p:cNvSpPr>
              <a:spLocks noChangeArrowheads="1"/>
            </p:cNvSpPr>
            <p:nvPr/>
          </p:nvSpPr>
          <p:spPr bwMode="auto">
            <a:xfrm>
              <a:off x="1772" y="294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3" name="Oval 260"/>
            <p:cNvSpPr>
              <a:spLocks noChangeArrowheads="1"/>
            </p:cNvSpPr>
            <p:nvPr/>
          </p:nvSpPr>
          <p:spPr bwMode="auto">
            <a:xfrm>
              <a:off x="3144" y="2976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4" name="Oval 261"/>
            <p:cNvSpPr>
              <a:spLocks noChangeArrowheads="1"/>
            </p:cNvSpPr>
            <p:nvPr/>
          </p:nvSpPr>
          <p:spPr bwMode="auto">
            <a:xfrm>
              <a:off x="2736" y="2064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5" name="Oval 262"/>
            <p:cNvSpPr>
              <a:spLocks noChangeArrowheads="1"/>
            </p:cNvSpPr>
            <p:nvPr/>
          </p:nvSpPr>
          <p:spPr bwMode="auto">
            <a:xfrm>
              <a:off x="2688" y="2256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6" name="Oval 263"/>
            <p:cNvSpPr>
              <a:spLocks noChangeArrowheads="1"/>
            </p:cNvSpPr>
            <p:nvPr/>
          </p:nvSpPr>
          <p:spPr bwMode="auto">
            <a:xfrm>
              <a:off x="1872" y="1632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7" name="Oval 264"/>
            <p:cNvSpPr>
              <a:spLocks noChangeArrowheads="1"/>
            </p:cNvSpPr>
            <p:nvPr/>
          </p:nvSpPr>
          <p:spPr bwMode="auto">
            <a:xfrm>
              <a:off x="1824" y="2224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8" name="Oval 265"/>
            <p:cNvSpPr>
              <a:spLocks noChangeArrowheads="1"/>
            </p:cNvSpPr>
            <p:nvPr/>
          </p:nvSpPr>
          <p:spPr bwMode="auto">
            <a:xfrm>
              <a:off x="3648" y="1296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09" name="Oval 266"/>
            <p:cNvSpPr>
              <a:spLocks noChangeArrowheads="1"/>
            </p:cNvSpPr>
            <p:nvPr/>
          </p:nvSpPr>
          <p:spPr bwMode="auto">
            <a:xfrm>
              <a:off x="3552" y="1248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10" name="Oval 267"/>
            <p:cNvSpPr>
              <a:spLocks noChangeArrowheads="1"/>
            </p:cNvSpPr>
            <p:nvPr/>
          </p:nvSpPr>
          <p:spPr bwMode="auto">
            <a:xfrm>
              <a:off x="3532" y="1296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11" name="Oval 268"/>
            <p:cNvSpPr>
              <a:spLocks noChangeArrowheads="1"/>
            </p:cNvSpPr>
            <p:nvPr/>
          </p:nvSpPr>
          <p:spPr bwMode="auto">
            <a:xfrm>
              <a:off x="1632" y="3552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412" name="Oval 257"/>
            <p:cNvSpPr>
              <a:spLocks noChangeArrowheads="1"/>
            </p:cNvSpPr>
            <p:nvPr/>
          </p:nvSpPr>
          <p:spPr bwMode="auto">
            <a:xfrm>
              <a:off x="1920" y="1024"/>
              <a:ext cx="96" cy="96"/>
            </a:xfrm>
            <a:prstGeom prst="ellipse">
              <a:avLst/>
            </a:prstGeom>
            <a:solidFill>
              <a:srgbClr val="A935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</p:grpSp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1219200" y="639763"/>
            <a:ext cx="7146925" cy="5576887"/>
            <a:chOff x="768" y="403"/>
            <a:chExt cx="4502" cy="3513"/>
          </a:xfrm>
        </p:grpSpPr>
        <p:grpSp>
          <p:nvGrpSpPr>
            <p:cNvPr id="5183" name="Group 319"/>
            <p:cNvGrpSpPr>
              <a:grpSpLocks/>
            </p:cNvGrpSpPr>
            <p:nvPr/>
          </p:nvGrpSpPr>
          <p:grpSpPr bwMode="auto">
            <a:xfrm>
              <a:off x="2256" y="2016"/>
              <a:ext cx="1035" cy="571"/>
              <a:chOff x="2256" y="2016"/>
              <a:chExt cx="1035" cy="571"/>
            </a:xfrm>
          </p:grpSpPr>
          <p:sp>
            <p:nvSpPr>
              <p:cNvPr id="5376" name="Oval 320"/>
              <p:cNvSpPr>
                <a:spLocks noChangeArrowheads="1"/>
              </p:cNvSpPr>
              <p:nvPr/>
            </p:nvSpPr>
            <p:spPr bwMode="auto">
              <a:xfrm>
                <a:off x="2256" y="2496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77" name="Oval 321"/>
              <p:cNvSpPr>
                <a:spLocks noChangeArrowheads="1"/>
              </p:cNvSpPr>
              <p:nvPr/>
            </p:nvSpPr>
            <p:spPr bwMode="auto">
              <a:xfrm>
                <a:off x="2573" y="2539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78" name="Oval 322"/>
              <p:cNvSpPr>
                <a:spLocks noChangeArrowheads="1"/>
              </p:cNvSpPr>
              <p:nvPr/>
            </p:nvSpPr>
            <p:spPr bwMode="auto">
              <a:xfrm>
                <a:off x="2560" y="2355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79" name="Oval 323"/>
              <p:cNvSpPr>
                <a:spLocks noChangeArrowheads="1"/>
              </p:cNvSpPr>
              <p:nvPr/>
            </p:nvSpPr>
            <p:spPr bwMode="auto">
              <a:xfrm>
                <a:off x="2771" y="2478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80" name="Oval 324"/>
              <p:cNvSpPr>
                <a:spLocks noChangeArrowheads="1"/>
              </p:cNvSpPr>
              <p:nvPr/>
            </p:nvSpPr>
            <p:spPr bwMode="auto">
              <a:xfrm>
                <a:off x="2837" y="2416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81" name="Oval 325"/>
              <p:cNvSpPr>
                <a:spLocks noChangeArrowheads="1"/>
              </p:cNvSpPr>
              <p:nvPr/>
            </p:nvSpPr>
            <p:spPr bwMode="auto">
              <a:xfrm>
                <a:off x="2854" y="2190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82" name="Oval 326"/>
              <p:cNvSpPr>
                <a:spLocks noChangeArrowheads="1"/>
              </p:cNvSpPr>
              <p:nvPr/>
            </p:nvSpPr>
            <p:spPr bwMode="auto">
              <a:xfrm>
                <a:off x="3003" y="2016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83" name="Oval 327"/>
              <p:cNvSpPr>
                <a:spLocks noChangeArrowheads="1"/>
              </p:cNvSpPr>
              <p:nvPr/>
            </p:nvSpPr>
            <p:spPr bwMode="auto">
              <a:xfrm>
                <a:off x="2784" y="2336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  <p:sp>
            <p:nvSpPr>
              <p:cNvPr id="5384" name="Oval 328"/>
              <p:cNvSpPr>
                <a:spLocks noChangeArrowheads="1"/>
              </p:cNvSpPr>
              <p:nvPr/>
            </p:nvSpPr>
            <p:spPr bwMode="auto">
              <a:xfrm>
                <a:off x="3243" y="2179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</p:grpSp>
        <p:grpSp>
          <p:nvGrpSpPr>
            <p:cNvPr id="5184" name="Group 329"/>
            <p:cNvGrpSpPr>
              <a:grpSpLocks/>
            </p:cNvGrpSpPr>
            <p:nvPr/>
          </p:nvGrpSpPr>
          <p:grpSpPr bwMode="auto">
            <a:xfrm>
              <a:off x="768" y="403"/>
              <a:ext cx="4502" cy="3513"/>
              <a:chOff x="768" y="403"/>
              <a:chExt cx="4502" cy="3513"/>
            </a:xfrm>
          </p:grpSpPr>
          <p:grpSp>
            <p:nvGrpSpPr>
              <p:cNvPr id="5185" name="Group 330"/>
              <p:cNvGrpSpPr>
                <a:grpSpLocks/>
              </p:cNvGrpSpPr>
              <p:nvPr/>
            </p:nvGrpSpPr>
            <p:grpSpPr bwMode="auto">
              <a:xfrm>
                <a:off x="768" y="403"/>
                <a:ext cx="4502" cy="3513"/>
                <a:chOff x="768" y="375"/>
                <a:chExt cx="4502" cy="3513"/>
              </a:xfrm>
            </p:grpSpPr>
            <p:sp>
              <p:nvSpPr>
                <p:cNvPr id="5187" name="Oval 331"/>
                <p:cNvSpPr>
                  <a:spLocks noChangeArrowheads="1"/>
                </p:cNvSpPr>
                <p:nvPr/>
              </p:nvSpPr>
              <p:spPr bwMode="auto">
                <a:xfrm>
                  <a:off x="2291" y="3648"/>
                  <a:ext cx="48" cy="48"/>
                </a:xfrm>
                <a:prstGeom prst="ellipse">
                  <a:avLst/>
                </a:prstGeom>
                <a:solidFill>
                  <a:srgbClr val="E8E8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s-ES" sz="2400">
                    <a:latin typeface="Lucida Grande" pitchFamily="1" charset="0"/>
                    <a:ea typeface="ヒラギノ角ゴ Pro W3" pitchFamily="1" charset="-128"/>
                  </a:endParaRPr>
                </a:p>
              </p:txBody>
            </p:sp>
            <p:sp>
              <p:nvSpPr>
                <p:cNvPr id="5188" name="Oval 332"/>
                <p:cNvSpPr>
                  <a:spLocks noChangeArrowheads="1"/>
                </p:cNvSpPr>
                <p:nvPr/>
              </p:nvSpPr>
              <p:spPr bwMode="auto">
                <a:xfrm>
                  <a:off x="1296" y="3120"/>
                  <a:ext cx="48" cy="48"/>
                </a:xfrm>
                <a:prstGeom prst="ellipse">
                  <a:avLst/>
                </a:prstGeom>
                <a:solidFill>
                  <a:srgbClr val="E8E8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s-ES" sz="2400">
                    <a:latin typeface="Lucida Grande" pitchFamily="1" charset="0"/>
                    <a:ea typeface="ヒラギノ角ゴ Pro W3" pitchFamily="1" charset="-128"/>
                  </a:endParaRPr>
                </a:p>
              </p:txBody>
            </p:sp>
            <p:grpSp>
              <p:nvGrpSpPr>
                <p:cNvPr id="5189" name="Group 333"/>
                <p:cNvGrpSpPr>
                  <a:grpSpLocks/>
                </p:cNvGrpSpPr>
                <p:nvPr/>
              </p:nvGrpSpPr>
              <p:grpSpPr bwMode="auto">
                <a:xfrm>
                  <a:off x="768" y="375"/>
                  <a:ext cx="4502" cy="3513"/>
                  <a:chOff x="768" y="375"/>
                  <a:chExt cx="4502" cy="3513"/>
                </a:xfrm>
              </p:grpSpPr>
              <p:grpSp>
                <p:nvGrpSpPr>
                  <p:cNvPr id="5190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2064" y="2784"/>
                    <a:ext cx="1019" cy="1104"/>
                    <a:chOff x="2064" y="2784"/>
                    <a:chExt cx="1019" cy="1104"/>
                  </a:xfrm>
                </p:grpSpPr>
                <p:sp>
                  <p:nvSpPr>
                    <p:cNvPr id="5357" name="Oval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64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8" name="Oval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8" y="384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9" name="Oval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8" y="3819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0" name="Oval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7" y="380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1" name="Oval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4" y="376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2" name="Oval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6" y="352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3" name="Oval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0" y="373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4" name="Oval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7" y="352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5" name="Oval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5" y="338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6" name="Oval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345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7" name="Oval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1" y="3379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8" name="Oval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26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69" name="Oval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312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70" name="Oval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297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71" name="Oval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278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72" name="Oval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8" y="286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73" name="Oval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316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74" name="Oval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9" y="314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75" name="Oval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7" y="315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1" name="Group 354"/>
                  <p:cNvGrpSpPr>
                    <a:grpSpLocks/>
                  </p:cNvGrpSpPr>
                  <p:nvPr/>
                </p:nvGrpSpPr>
                <p:grpSpPr bwMode="auto">
                  <a:xfrm>
                    <a:off x="1546" y="480"/>
                    <a:ext cx="998" cy="1056"/>
                    <a:chOff x="1546" y="480"/>
                    <a:chExt cx="998" cy="1056"/>
                  </a:xfrm>
                </p:grpSpPr>
                <p:sp>
                  <p:nvSpPr>
                    <p:cNvPr id="5338" name="Oval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46" y="136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9" name="Oval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09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0" name="Oval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6" y="136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1" name="Oval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29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2" name="Oval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34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3" name="Oval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120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4" name="Oval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96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5" name="Oval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1" y="72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6" name="Oval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49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7" name="Oval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9" y="65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8" name="Oval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37" y="62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49" name="Oval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67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0" name="Oval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48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1" name="Oval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94" y="96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2" name="Oval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94" y="10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3" name="Oval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139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4" name="Oval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42" y="10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5" name="Oval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48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56" name="Oval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2" y="104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2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894" y="546"/>
                    <a:ext cx="478" cy="750"/>
                    <a:chOff x="894" y="546"/>
                    <a:chExt cx="478" cy="750"/>
                  </a:xfrm>
                </p:grpSpPr>
                <p:sp>
                  <p:nvSpPr>
                    <p:cNvPr id="5329" name="Oval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24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0" name="Oval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4" y="91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1" name="Oval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41" y="73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2" name="Oval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24" y="54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3" name="Oval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91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4" name="Oval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8" y="93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5" name="Oval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" y="98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6" name="Oval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0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37" name="Oval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60" y="80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3" name="Group 384"/>
                  <p:cNvGrpSpPr>
                    <a:grpSpLocks/>
                  </p:cNvGrpSpPr>
                  <p:nvPr/>
                </p:nvGrpSpPr>
                <p:grpSpPr bwMode="auto">
                  <a:xfrm>
                    <a:off x="2523" y="656"/>
                    <a:ext cx="645" cy="1205"/>
                    <a:chOff x="2523" y="656"/>
                    <a:chExt cx="645" cy="1205"/>
                  </a:xfrm>
                </p:grpSpPr>
                <p:sp>
                  <p:nvSpPr>
                    <p:cNvPr id="5313" name="Oval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3" y="65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4" name="Oval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0" y="74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5" name="Oval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74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6" name="Oval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96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7" name="Oval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04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8" name="Oval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8" y="121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9" name="Oval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2" y="130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0" name="Oval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3" y="139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1" name="Oval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68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2" name="Oval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3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3" name="Oval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0" y="177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4" name="Oval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3" y="181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5" name="Oval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9" y="139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6" name="Oval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3" y="165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7" name="Oval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28" name="Oval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168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4" name="Group 401"/>
                  <p:cNvGrpSpPr>
                    <a:grpSpLocks/>
                  </p:cNvGrpSpPr>
                  <p:nvPr/>
                </p:nvGrpSpPr>
                <p:grpSpPr bwMode="auto">
                  <a:xfrm>
                    <a:off x="768" y="2640"/>
                    <a:ext cx="1536" cy="944"/>
                    <a:chOff x="768" y="2640"/>
                    <a:chExt cx="1536" cy="944"/>
                  </a:xfrm>
                </p:grpSpPr>
                <p:sp>
                  <p:nvSpPr>
                    <p:cNvPr id="5290" name="Oval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336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1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7" y="351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2" name="Oval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02" y="353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3" name="Oval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2" y="331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4" name="Oval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92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5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264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6" name="Oval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36" y="285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7" name="Oval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278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8" name="Oval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273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99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3" y="281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0" name="Oval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278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1" name="Oval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88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2" name="Oval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02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3" name="Oval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312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4" name="Oval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34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5" name="Oval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30" y="347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6" name="Oval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350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7" name="Oval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326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8" name="Oval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302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09" name="Oval 4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297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0" name="Oval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307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1" name="Oval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302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312" name="Oval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97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5" name="Group 425"/>
                  <p:cNvGrpSpPr>
                    <a:grpSpLocks/>
                  </p:cNvGrpSpPr>
                  <p:nvPr/>
                </p:nvGrpSpPr>
                <p:grpSpPr bwMode="auto">
                  <a:xfrm>
                    <a:off x="2866" y="2320"/>
                    <a:ext cx="1033" cy="944"/>
                    <a:chOff x="2866" y="2320"/>
                    <a:chExt cx="1033" cy="944"/>
                  </a:xfrm>
                </p:grpSpPr>
                <p:sp>
                  <p:nvSpPr>
                    <p:cNvPr id="5275" name="Oval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84" y="277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6" name="Oval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321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7" name="Oval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16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8" name="Oval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4" y="300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9" name="Oval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6" y="267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0" name="Oval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244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1" name="Oval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3" y="239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2" name="Oval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97" y="232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3" name="Oval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33" y="248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4" name="Oval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51" y="252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5" name="Oval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16" y="292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6" name="Oval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32" y="295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7" name="Oval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44" y="294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8" name="Oval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268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89" name="Oval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08" y="259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6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4032" y="1688"/>
                    <a:ext cx="1238" cy="946"/>
                    <a:chOff x="4032" y="1688"/>
                    <a:chExt cx="1238" cy="946"/>
                  </a:xfrm>
                </p:grpSpPr>
                <p:sp>
                  <p:nvSpPr>
                    <p:cNvPr id="5262" name="Oval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22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3" name="Oval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4" y="22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4" name="Oval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76" y="238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5" name="Oval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0" y="194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6" name="Oval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12" y="186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7" name="Oval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38" y="199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8" name="Oval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9" y="202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9" name="Oval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0" y="235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0" name="Oval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78" y="214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1" name="Oval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04" y="258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2" name="Oval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95" y="201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3" name="Oval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2" y="186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74" name="Oval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47" y="168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7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2232" y="1557"/>
                    <a:ext cx="648" cy="747"/>
                    <a:chOff x="2232" y="1557"/>
                    <a:chExt cx="648" cy="747"/>
                  </a:xfrm>
                </p:grpSpPr>
                <p:sp>
                  <p:nvSpPr>
                    <p:cNvPr id="5247" name="Oval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2" y="155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8" name="Oval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6" y="158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9" name="Oval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182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0" name="Oval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11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1" name="Oval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6" y="1845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2" name="Oval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211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3" name="Oval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96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4" name="Oval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206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5" name="Oval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216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6" name="Oval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220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7" name="Oval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8" y="165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8" name="Oval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211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59" name="Oval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5" y="208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0" name="Oval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225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61" name="Oval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9" y="209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8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768" y="1568"/>
                    <a:ext cx="1377" cy="1081"/>
                    <a:chOff x="768" y="1568"/>
                    <a:chExt cx="1377" cy="1081"/>
                  </a:xfrm>
                </p:grpSpPr>
                <p:sp>
                  <p:nvSpPr>
                    <p:cNvPr id="5228" name="Oval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" y="158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29" name="Oval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2" y="156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0" name="Oval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80" y="164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1" name="Oval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7" y="200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2" name="Oval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65" y="158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3" name="Oval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41" y="1709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4" name="Oval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6" y="1889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5" name="Oval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6" y="175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6" name="Oval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3" y="1846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7" name="Oval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18" y="192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8" name="Oval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7" y="2230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39" name="Oval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60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0" name="Oval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90" y="2483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1" name="Oval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9" y="243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2" name="Oval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39" y="230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3" name="Oval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2352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4" name="Oval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83" y="2347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5" name="Oval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3" y="2368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  <p:sp>
                  <p:nvSpPr>
                    <p:cNvPr id="5246" name="Oval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91" y="2281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  <p:grpSp>
                <p:nvGrpSpPr>
                  <p:cNvPr id="5199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160" y="375"/>
                    <a:ext cx="1352" cy="1809"/>
                    <a:chOff x="3160" y="375"/>
                    <a:chExt cx="1352" cy="1809"/>
                  </a:xfrm>
                </p:grpSpPr>
                <p:grpSp>
                  <p:nvGrpSpPr>
                    <p:cNvPr id="5200" name="Group 4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60" y="375"/>
                      <a:ext cx="1352" cy="1809"/>
                      <a:chOff x="3160" y="375"/>
                      <a:chExt cx="1352" cy="1809"/>
                    </a:xfrm>
                  </p:grpSpPr>
                  <p:sp>
                    <p:nvSpPr>
                      <p:cNvPr id="5202" name="Oval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96" y="2112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3" name="Oval 4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69" y="213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4" name="Oval 4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48" y="2112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5" name="Oval 4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9" y="2091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6" name="Oval 4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18" y="1912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7" name="Oval 4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68" y="167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8" name="Oval 4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6" y="1691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09" name="Oval 5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76" y="177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0" name="Oval 5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80" y="120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1" name="Oval 5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80" y="1344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2" name="Oval 5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36" y="105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3" name="Oval 5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33" y="991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4" name="Oval 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72" y="864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5" name="Oval 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3" y="881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6" name="Oval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4" y="81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7" name="Oval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53" y="61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8" name="Oval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57" y="61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19" name="Oval 5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8" y="551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0" name="Oval 5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6" y="1087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1" name="Oval 5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0" y="121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2" name="Oval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65" y="410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3" name="Oval 5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95" y="375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4" name="Oval 5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32" y="528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5" name="Oval 5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00" y="1344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6" name="Oval 5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48" y="1344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  <p:sp>
                    <p:nvSpPr>
                      <p:cNvPr id="5227" name="Oval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98" y="1379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E8E8E8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 eaLnBrk="0" hangingPunct="0"/>
                        <a:endParaRPr lang="es-ES" sz="2400">
                          <a:latin typeface="Lucida Grande" pitchFamily="1" charset="0"/>
                          <a:ea typeface="ヒラギノ角ゴ Pro W3" pitchFamily="1" charset="-128"/>
                        </a:endParaRPr>
                      </a:p>
                    </p:txBody>
                  </p:sp>
                </p:grpSp>
                <p:sp>
                  <p:nvSpPr>
                    <p:cNvPr id="5201" name="Oval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864"/>
                      <a:ext cx="48" cy="48"/>
                    </a:xfrm>
                    <a:prstGeom prst="ellipse">
                      <a:avLst/>
                    </a:prstGeom>
                    <a:solidFill>
                      <a:srgbClr val="E8E8E8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 eaLnBrk="0" hangingPunct="0"/>
                      <a:endParaRPr lang="es-ES" sz="2400">
                        <a:latin typeface="Lucida Grande" pitchFamily="1" charset="0"/>
                        <a:ea typeface="ヒラギノ角ゴ Pro W3" pitchFamily="1" charset="-128"/>
                      </a:endParaRPr>
                    </a:p>
                  </p:txBody>
                </p:sp>
              </p:grpSp>
            </p:grpSp>
          </p:grpSp>
          <p:sp>
            <p:nvSpPr>
              <p:cNvPr id="5186" name="Oval 520"/>
              <p:cNvSpPr>
                <a:spLocks noChangeArrowheads="1"/>
              </p:cNvSpPr>
              <p:nvPr/>
            </p:nvSpPr>
            <p:spPr bwMode="auto">
              <a:xfrm>
                <a:off x="2640" y="3552"/>
                <a:ext cx="48" cy="48"/>
              </a:xfrm>
              <a:prstGeom prst="ellipse">
                <a:avLst/>
              </a:prstGeom>
              <a:solidFill>
                <a:srgbClr val="E8E8E8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2400">
                  <a:latin typeface="Lucida Grande" pitchFamily="1" charset="0"/>
                  <a:ea typeface="ヒラギノ角ゴ Pro W3" pitchFamily="1" charset="-128"/>
                </a:endParaRPr>
              </a:p>
            </p:txBody>
          </p:sp>
        </p:grpSp>
      </p:grpSp>
      <p:grpSp>
        <p:nvGrpSpPr>
          <p:cNvPr id="20" name="Group 521"/>
          <p:cNvGrpSpPr>
            <a:grpSpLocks/>
          </p:cNvGrpSpPr>
          <p:nvPr/>
        </p:nvGrpSpPr>
        <p:grpSpPr bwMode="auto">
          <a:xfrm>
            <a:off x="1447800" y="990600"/>
            <a:ext cx="6172200" cy="4608513"/>
            <a:chOff x="912" y="624"/>
            <a:chExt cx="3888" cy="2903"/>
          </a:xfrm>
        </p:grpSpPr>
        <p:sp>
          <p:nvSpPr>
            <p:cNvPr id="5163" name="Oval 522"/>
            <p:cNvSpPr>
              <a:spLocks noChangeArrowheads="1"/>
            </p:cNvSpPr>
            <p:nvPr/>
          </p:nvSpPr>
          <p:spPr bwMode="auto">
            <a:xfrm>
              <a:off x="2736" y="3479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4" name="Oval 523"/>
            <p:cNvSpPr>
              <a:spLocks noChangeArrowheads="1"/>
            </p:cNvSpPr>
            <p:nvPr/>
          </p:nvSpPr>
          <p:spPr bwMode="auto">
            <a:xfrm>
              <a:off x="3936" y="768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5" name="Oval 524"/>
            <p:cNvSpPr>
              <a:spLocks noChangeArrowheads="1"/>
            </p:cNvSpPr>
            <p:nvPr/>
          </p:nvSpPr>
          <p:spPr bwMode="auto">
            <a:xfrm>
              <a:off x="3888" y="864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6" name="Oval 525"/>
            <p:cNvSpPr>
              <a:spLocks noChangeArrowheads="1"/>
            </p:cNvSpPr>
            <p:nvPr/>
          </p:nvSpPr>
          <p:spPr bwMode="auto">
            <a:xfrm>
              <a:off x="4080" y="1364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7" name="Oval 526"/>
            <p:cNvSpPr>
              <a:spLocks noChangeArrowheads="1"/>
            </p:cNvSpPr>
            <p:nvPr/>
          </p:nvSpPr>
          <p:spPr bwMode="auto">
            <a:xfrm>
              <a:off x="1392" y="1392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8" name="Oval 527"/>
            <p:cNvSpPr>
              <a:spLocks noChangeArrowheads="1"/>
            </p:cNvSpPr>
            <p:nvPr/>
          </p:nvSpPr>
          <p:spPr bwMode="auto">
            <a:xfrm>
              <a:off x="1963" y="750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9" name="Oval 528"/>
            <p:cNvSpPr>
              <a:spLocks noChangeArrowheads="1"/>
            </p:cNvSpPr>
            <p:nvPr/>
          </p:nvSpPr>
          <p:spPr bwMode="auto">
            <a:xfrm>
              <a:off x="3120" y="624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0" name="Oval 529"/>
            <p:cNvSpPr>
              <a:spLocks noChangeArrowheads="1"/>
            </p:cNvSpPr>
            <p:nvPr/>
          </p:nvSpPr>
          <p:spPr bwMode="auto">
            <a:xfrm>
              <a:off x="912" y="2784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1" name="Oval 530"/>
            <p:cNvSpPr>
              <a:spLocks noChangeArrowheads="1"/>
            </p:cNvSpPr>
            <p:nvPr/>
          </p:nvSpPr>
          <p:spPr bwMode="auto">
            <a:xfrm>
              <a:off x="1104" y="2544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2" name="Oval 531"/>
            <p:cNvSpPr>
              <a:spLocks noChangeArrowheads="1"/>
            </p:cNvSpPr>
            <p:nvPr/>
          </p:nvSpPr>
          <p:spPr bwMode="auto">
            <a:xfrm>
              <a:off x="3264" y="2592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3" name="Oval 532"/>
            <p:cNvSpPr>
              <a:spLocks noChangeArrowheads="1"/>
            </p:cNvSpPr>
            <p:nvPr/>
          </p:nvSpPr>
          <p:spPr bwMode="auto">
            <a:xfrm>
              <a:off x="3332" y="2660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4" name="Oval 533"/>
            <p:cNvSpPr>
              <a:spLocks noChangeArrowheads="1"/>
            </p:cNvSpPr>
            <p:nvPr/>
          </p:nvSpPr>
          <p:spPr bwMode="auto">
            <a:xfrm>
              <a:off x="3840" y="2400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5" name="Oval 534"/>
            <p:cNvSpPr>
              <a:spLocks noChangeArrowheads="1"/>
            </p:cNvSpPr>
            <p:nvPr/>
          </p:nvSpPr>
          <p:spPr bwMode="auto">
            <a:xfrm>
              <a:off x="3648" y="2496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6" name="Oval 535"/>
            <p:cNvSpPr>
              <a:spLocks noChangeArrowheads="1"/>
            </p:cNvSpPr>
            <p:nvPr/>
          </p:nvSpPr>
          <p:spPr bwMode="auto">
            <a:xfrm>
              <a:off x="2976" y="3024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7" name="Oval 536"/>
            <p:cNvSpPr>
              <a:spLocks noChangeArrowheads="1"/>
            </p:cNvSpPr>
            <p:nvPr/>
          </p:nvSpPr>
          <p:spPr bwMode="auto">
            <a:xfrm>
              <a:off x="2880" y="2832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8" name="Oval 537"/>
            <p:cNvSpPr>
              <a:spLocks noChangeArrowheads="1"/>
            </p:cNvSpPr>
            <p:nvPr/>
          </p:nvSpPr>
          <p:spPr bwMode="auto">
            <a:xfrm>
              <a:off x="3936" y="2160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79" name="Oval 538"/>
            <p:cNvSpPr>
              <a:spLocks noChangeArrowheads="1"/>
            </p:cNvSpPr>
            <p:nvPr/>
          </p:nvSpPr>
          <p:spPr bwMode="auto">
            <a:xfrm>
              <a:off x="4752" y="2688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80" name="Oval 539"/>
            <p:cNvSpPr>
              <a:spLocks noChangeArrowheads="1"/>
            </p:cNvSpPr>
            <p:nvPr/>
          </p:nvSpPr>
          <p:spPr bwMode="auto">
            <a:xfrm>
              <a:off x="2640" y="2640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81" name="Oval 540"/>
            <p:cNvSpPr>
              <a:spLocks noChangeArrowheads="1"/>
            </p:cNvSpPr>
            <p:nvPr/>
          </p:nvSpPr>
          <p:spPr bwMode="auto">
            <a:xfrm>
              <a:off x="1632" y="2256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82" name="Oval 541"/>
            <p:cNvSpPr>
              <a:spLocks noChangeArrowheads="1"/>
            </p:cNvSpPr>
            <p:nvPr/>
          </p:nvSpPr>
          <p:spPr bwMode="auto">
            <a:xfrm>
              <a:off x="1440" y="768"/>
              <a:ext cx="48" cy="48"/>
            </a:xfrm>
            <a:prstGeom prst="ellipse">
              <a:avLst/>
            </a:prstGeom>
            <a:solidFill>
              <a:srgbClr val="4A494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</p:grpSp>
      <p:grpSp>
        <p:nvGrpSpPr>
          <p:cNvPr id="21" name="Group 542"/>
          <p:cNvGrpSpPr>
            <a:grpSpLocks/>
          </p:cNvGrpSpPr>
          <p:nvPr/>
        </p:nvGrpSpPr>
        <p:grpSpPr bwMode="auto">
          <a:xfrm>
            <a:off x="1752600" y="914400"/>
            <a:ext cx="4267200" cy="5257800"/>
            <a:chOff x="1104" y="576"/>
            <a:chExt cx="2688" cy="3312"/>
          </a:xfrm>
        </p:grpSpPr>
        <p:sp>
          <p:nvSpPr>
            <p:cNvPr id="5150" name="Oval 543"/>
            <p:cNvSpPr>
              <a:spLocks noChangeArrowheads="1"/>
            </p:cNvSpPr>
            <p:nvPr/>
          </p:nvSpPr>
          <p:spPr bwMode="auto">
            <a:xfrm>
              <a:off x="2688" y="321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1" name="Oval 544"/>
            <p:cNvSpPr>
              <a:spLocks noChangeArrowheads="1"/>
            </p:cNvSpPr>
            <p:nvPr/>
          </p:nvSpPr>
          <p:spPr bwMode="auto">
            <a:xfrm>
              <a:off x="3552" y="1344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2" name="Oval 545"/>
            <p:cNvSpPr>
              <a:spLocks noChangeArrowheads="1"/>
            </p:cNvSpPr>
            <p:nvPr/>
          </p:nvSpPr>
          <p:spPr bwMode="auto">
            <a:xfrm>
              <a:off x="1920" y="1008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3" name="Oval 546"/>
            <p:cNvSpPr>
              <a:spLocks noChangeArrowheads="1"/>
            </p:cNvSpPr>
            <p:nvPr/>
          </p:nvSpPr>
          <p:spPr bwMode="auto">
            <a:xfrm>
              <a:off x="2748" y="216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4" name="Oval 547"/>
            <p:cNvSpPr>
              <a:spLocks noChangeArrowheads="1"/>
            </p:cNvSpPr>
            <p:nvPr/>
          </p:nvSpPr>
          <p:spPr bwMode="auto">
            <a:xfrm>
              <a:off x="2708" y="218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5" name="Oval 548"/>
            <p:cNvSpPr>
              <a:spLocks noChangeArrowheads="1"/>
            </p:cNvSpPr>
            <p:nvPr/>
          </p:nvSpPr>
          <p:spPr bwMode="auto">
            <a:xfrm>
              <a:off x="2756" y="2212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6" name="Oval 549"/>
            <p:cNvSpPr>
              <a:spLocks noChangeArrowheads="1"/>
            </p:cNvSpPr>
            <p:nvPr/>
          </p:nvSpPr>
          <p:spPr bwMode="auto">
            <a:xfrm>
              <a:off x="2304" y="384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7" name="Oval 550"/>
            <p:cNvSpPr>
              <a:spLocks noChangeArrowheads="1"/>
            </p:cNvSpPr>
            <p:nvPr/>
          </p:nvSpPr>
          <p:spPr bwMode="auto">
            <a:xfrm>
              <a:off x="3648" y="2112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8" name="Oval 551"/>
            <p:cNvSpPr>
              <a:spLocks noChangeArrowheads="1"/>
            </p:cNvSpPr>
            <p:nvPr/>
          </p:nvSpPr>
          <p:spPr bwMode="auto">
            <a:xfrm>
              <a:off x="3744" y="61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59" name="Oval 552"/>
            <p:cNvSpPr>
              <a:spLocks noChangeArrowheads="1"/>
            </p:cNvSpPr>
            <p:nvPr/>
          </p:nvSpPr>
          <p:spPr bwMode="auto">
            <a:xfrm>
              <a:off x="1296" y="57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0" name="Oval 553"/>
            <p:cNvSpPr>
              <a:spLocks noChangeArrowheads="1"/>
            </p:cNvSpPr>
            <p:nvPr/>
          </p:nvSpPr>
          <p:spPr bwMode="auto">
            <a:xfrm>
              <a:off x="2880" y="672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1" name="Oval 554"/>
            <p:cNvSpPr>
              <a:spLocks noChangeArrowheads="1"/>
            </p:cNvSpPr>
            <p:nvPr/>
          </p:nvSpPr>
          <p:spPr bwMode="auto">
            <a:xfrm>
              <a:off x="1104" y="336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5162" name="Oval 555"/>
            <p:cNvSpPr>
              <a:spLocks noChangeArrowheads="1"/>
            </p:cNvSpPr>
            <p:nvPr/>
          </p:nvSpPr>
          <p:spPr bwMode="auto">
            <a:xfrm>
              <a:off x="1824" y="1680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s-ES" sz="2400">
                <a:latin typeface="Lucida Grande" pitchFamily="1" charset="0"/>
                <a:ea typeface="ヒラギノ角ゴ Pro W3" pitchFamily="1" charset="-128"/>
              </a:endParaRPr>
            </a:p>
          </p:txBody>
        </p:sp>
      </p:grpSp>
      <p:sp>
        <p:nvSpPr>
          <p:cNvPr id="5146" name="Oval 297"/>
          <p:cNvSpPr>
            <a:spLocks noChangeArrowheads="1"/>
          </p:cNvSpPr>
          <p:nvPr/>
        </p:nvSpPr>
        <p:spPr bwMode="auto">
          <a:xfrm>
            <a:off x="5651500" y="5373688"/>
            <a:ext cx="107950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3" name="Text Box 4"/>
          <p:cNvSpPr txBox="1">
            <a:spLocks noChangeArrowheads="1"/>
          </p:cNvSpPr>
          <p:nvPr/>
        </p:nvSpPr>
        <p:spPr bwMode="auto">
          <a:xfrm>
            <a:off x="250825" y="0"/>
            <a:ext cx="828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solidFill>
                  <a:schemeClr val="accent2"/>
                </a:solidFill>
              </a:rPr>
              <a:t>Infraestructuras Sanitarias</a:t>
            </a:r>
          </a:p>
        </p:txBody>
      </p:sp>
      <p:sp>
        <p:nvSpPr>
          <p:cNvPr id="5148" name="Line 60"/>
          <p:cNvSpPr>
            <a:spLocks noChangeShapeType="1"/>
          </p:cNvSpPr>
          <p:nvPr/>
        </p:nvSpPr>
        <p:spPr bwMode="auto">
          <a:xfrm flipV="1">
            <a:off x="6516688" y="765175"/>
            <a:ext cx="2627312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5149" name="Line 60"/>
          <p:cNvSpPr>
            <a:spLocks noChangeShapeType="1"/>
          </p:cNvSpPr>
          <p:nvPr/>
        </p:nvSpPr>
        <p:spPr bwMode="auto">
          <a:xfrm flipV="1">
            <a:off x="0" y="765175"/>
            <a:ext cx="1908175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23850" y="1286718"/>
          <a:ext cx="8604250" cy="5454650"/>
        </p:xfrm>
        <a:graphic>
          <a:graphicData uri="http://schemas.openxmlformats.org/presentationml/2006/ole">
            <p:oleObj spid="_x0000_s1026" name="Worksheet" r:id="rId3" imgW="8778240" imgH="5730240" progId="Excel.Sheet.8">
              <p:embed/>
            </p:oleObj>
          </a:graphicData>
        </a:graphic>
      </p:graphicFrame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47813" y="216694"/>
            <a:ext cx="6192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solidFill>
                  <a:schemeClr val="accent2"/>
                </a:solidFill>
              </a:rPr>
              <a:t>Consultorios </a:t>
            </a:r>
            <a:r>
              <a:rPr lang="es-ES" sz="3600" b="1" dirty="0" smtClean="0">
                <a:solidFill>
                  <a:schemeClr val="accent2"/>
                </a:solidFill>
              </a:rPr>
              <a:t>locales</a:t>
            </a:r>
            <a:endParaRPr lang="es-ES" sz="3600" b="1" dirty="0">
              <a:solidFill>
                <a:schemeClr val="accent2"/>
              </a:solidFill>
            </a:endParaRP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 flipV="1">
            <a:off x="0" y="1124744"/>
            <a:ext cx="9144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364163" y="1557338"/>
            <a:ext cx="3600450" cy="8921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sz="1400" b="1" dirty="0">
                <a:solidFill>
                  <a:srgbClr val="002060"/>
                </a:solidFill>
                <a:latin typeface="Swis721 Blk BT"/>
              </a:rPr>
              <a:t>EL </a:t>
            </a:r>
            <a:r>
              <a:rPr lang="es-ES" sz="2400" b="1" dirty="0">
                <a:solidFill>
                  <a:schemeClr val="accent2"/>
                </a:solidFill>
                <a:latin typeface="Swis721 Blk BT"/>
              </a:rPr>
              <a:t>35,5% </a:t>
            </a:r>
            <a:r>
              <a:rPr lang="es-ES" sz="1400" b="1" dirty="0">
                <a:solidFill>
                  <a:srgbClr val="002060"/>
                </a:solidFill>
                <a:latin typeface="Swis721 Blk BT"/>
              </a:rPr>
              <a:t>DE </a:t>
            </a:r>
            <a:r>
              <a:rPr lang="es-ES" sz="1400" b="1" dirty="0" smtClean="0">
                <a:solidFill>
                  <a:srgbClr val="002060"/>
                </a:solidFill>
                <a:latin typeface="Swis721 Blk BT"/>
              </a:rPr>
              <a:t>LOS </a:t>
            </a:r>
            <a:r>
              <a:rPr lang="es-ES" sz="1400" b="1" dirty="0">
                <a:solidFill>
                  <a:srgbClr val="002060"/>
                </a:solidFill>
                <a:latin typeface="Swis721 Blk BT"/>
              </a:rPr>
              <a:t>CONSULTORIOS LOCALES DE ESPAÑA ESTAN </a:t>
            </a:r>
            <a:r>
              <a:rPr lang="es-ES" sz="1400" b="1" dirty="0" smtClean="0">
                <a:solidFill>
                  <a:srgbClr val="002060"/>
                </a:solidFill>
                <a:latin typeface="Swis721 Blk BT"/>
              </a:rPr>
              <a:t>            EN </a:t>
            </a:r>
            <a:r>
              <a:rPr lang="es-ES" sz="1400" b="1" dirty="0">
                <a:solidFill>
                  <a:srgbClr val="002060"/>
                </a:solidFill>
                <a:latin typeface="Swis721 Blk BT"/>
              </a:rPr>
              <a:t>CASTILLA Y LEON.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156325" y="2708275"/>
            <a:ext cx="1871663" cy="8318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chemeClr val="bg2"/>
                </a:solidFill>
                <a:latin typeface="Swis721 Blk BT"/>
              </a:rPr>
              <a:t>1º- </a:t>
            </a:r>
            <a:r>
              <a:rPr lang="es-ES" sz="1600" b="1" dirty="0" err="1">
                <a:solidFill>
                  <a:schemeClr val="bg2"/>
                </a:solidFill>
                <a:latin typeface="Swis721 Blk BT"/>
              </a:rPr>
              <a:t>CyL</a:t>
            </a:r>
            <a:r>
              <a:rPr lang="es-ES" sz="1600" b="1" dirty="0">
                <a:solidFill>
                  <a:schemeClr val="bg2"/>
                </a:solidFill>
                <a:latin typeface="Swis721 Blk BT"/>
              </a:rPr>
              <a:t> - 3.652</a:t>
            </a:r>
          </a:p>
          <a:p>
            <a:pPr>
              <a:defRPr/>
            </a:pPr>
            <a:r>
              <a:rPr lang="es-ES" sz="1600" b="1" dirty="0">
                <a:solidFill>
                  <a:schemeClr val="bg2"/>
                </a:solidFill>
                <a:latin typeface="Swis721 Blk BT"/>
              </a:rPr>
              <a:t>2º- </a:t>
            </a:r>
            <a:r>
              <a:rPr lang="es-ES" sz="1600" b="1" dirty="0" smtClean="0">
                <a:solidFill>
                  <a:schemeClr val="bg2"/>
                </a:solidFill>
                <a:latin typeface="Swis721 Blk BT"/>
              </a:rPr>
              <a:t>AND - 1.111</a:t>
            </a:r>
            <a:endParaRPr lang="es-ES" sz="1600" b="1" dirty="0">
              <a:solidFill>
                <a:schemeClr val="bg2"/>
              </a:solidFill>
              <a:latin typeface="Swis721 Blk BT"/>
            </a:endParaRPr>
          </a:p>
          <a:p>
            <a:pPr>
              <a:defRPr/>
            </a:pPr>
            <a:r>
              <a:rPr lang="es-ES" sz="1600" b="1" dirty="0">
                <a:solidFill>
                  <a:schemeClr val="bg2"/>
                </a:solidFill>
                <a:latin typeface="Swis721 Blk BT"/>
              </a:rPr>
              <a:t>3º- </a:t>
            </a:r>
            <a:r>
              <a:rPr lang="es-ES" sz="1600" b="1" dirty="0" smtClean="0">
                <a:solidFill>
                  <a:schemeClr val="bg2"/>
                </a:solidFill>
                <a:latin typeface="Swis721 Blk BT"/>
              </a:rPr>
              <a:t>CLM- 1.105</a:t>
            </a:r>
            <a:endParaRPr lang="es-ES" sz="1600" b="1" dirty="0">
              <a:solidFill>
                <a:schemeClr val="bg2"/>
              </a:solidFill>
              <a:latin typeface="Swis721 Blk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  <p:bldP spid="6146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1602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 dirty="0">
                <a:solidFill>
                  <a:schemeClr val="accent2"/>
                </a:solidFill>
              </a:rPr>
              <a:t>Profesionales </a:t>
            </a:r>
            <a:r>
              <a:rPr lang="es-ES" sz="3600" b="1" dirty="0" smtClean="0">
                <a:solidFill>
                  <a:schemeClr val="accent2"/>
                </a:solidFill>
              </a:rPr>
              <a:t>de Atención </a:t>
            </a:r>
            <a:r>
              <a:rPr lang="es-ES" sz="3600" b="1" dirty="0">
                <a:solidFill>
                  <a:schemeClr val="accent2"/>
                </a:solidFill>
              </a:rPr>
              <a:t>Primaria</a:t>
            </a: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 flipV="1">
            <a:off x="0" y="980728"/>
            <a:ext cx="9144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43160" name="Group 152"/>
          <p:cNvGraphicFramePr>
            <a:graphicFrameLocks noGrp="1"/>
          </p:cNvGraphicFramePr>
          <p:nvPr/>
        </p:nvGraphicFramePr>
        <p:xfrm>
          <a:off x="1403350" y="1196752"/>
          <a:ext cx="6121400" cy="2523600"/>
        </p:xfrm>
        <a:graphic>
          <a:graphicData uri="http://schemas.openxmlformats.org/drawingml/2006/table">
            <a:tbl>
              <a:tblPr/>
              <a:tblGrid>
                <a:gridCol w="1871663"/>
                <a:gridCol w="1368425"/>
                <a:gridCol w="1655762"/>
                <a:gridCol w="1225550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illSans Light" charset="0"/>
                        <a:ea typeface="ヒラギノ角ゴ ProN W3" pitchFamily="-96" charset="-128"/>
                        <a:sym typeface="Arial" charset="0"/>
                      </a:endParaRPr>
                    </a:p>
                  </a:txBody>
                  <a:tcPr marL="0" marR="0" marT="162000" marB="162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Atenci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ó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Primaria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Black" pitchFamily="34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RATIO </a:t>
                      </a:r>
                    </a:p>
                  </a:txBody>
                  <a:tcPr marL="0" marR="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Castilla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        y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Le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ó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n</a:t>
                      </a:r>
                    </a:p>
                  </a:txBody>
                  <a:tcPr marL="0" marR="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Espa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ñ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Black" pitchFamily="34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MÉDICOS</a:t>
                      </a:r>
                    </a:p>
                  </a:txBody>
                  <a:tcPr marL="126000" marR="12600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2.386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927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1.385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ENFERMERIA</a:t>
                      </a:r>
                    </a:p>
                  </a:txBody>
                  <a:tcPr marL="126000" marR="12600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2.116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1.153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1.577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205" name="Group 197"/>
          <p:cNvGraphicFramePr>
            <a:graphicFrameLocks noGrp="1"/>
          </p:cNvGraphicFramePr>
          <p:nvPr/>
        </p:nvGraphicFramePr>
        <p:xfrm>
          <a:off x="1476375" y="5300439"/>
          <a:ext cx="6121400" cy="1296145"/>
        </p:xfrm>
        <a:graphic>
          <a:graphicData uri="http://schemas.openxmlformats.org/drawingml/2006/table">
            <a:tbl>
              <a:tblPr/>
              <a:tblGrid>
                <a:gridCol w="6121400"/>
              </a:tblGrid>
              <a:tr h="450103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sym typeface="Arial" charset="0"/>
                        </a:rPr>
                        <a:t>PROFESIONALES DE ÁREA</a:t>
                      </a:r>
                    </a:p>
                  </a:txBody>
                  <a:tcPr marL="0" marR="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3021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575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Médicos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illSans Light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126000" marR="12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23021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408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Enfermeros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illSans Light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126000" marR="1260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52"/>
          <p:cNvGraphicFramePr>
            <a:graphicFrameLocks noGrp="1"/>
          </p:cNvGraphicFramePr>
          <p:nvPr/>
        </p:nvGraphicFramePr>
        <p:xfrm>
          <a:off x="2339975" y="3932014"/>
          <a:ext cx="4249737" cy="1124640"/>
        </p:xfrm>
        <a:graphic>
          <a:graphicData uri="http://schemas.openxmlformats.org/drawingml/2006/table">
            <a:tbl>
              <a:tblPr/>
              <a:tblGrid>
                <a:gridCol w="1368425"/>
                <a:gridCol w="1440656"/>
                <a:gridCol w="1440656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RATIO</a:t>
                      </a:r>
                    </a:p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MÉDICOS </a:t>
                      </a:r>
                    </a:p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CyL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Urbano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+mn-lt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Rural</a:t>
                      </a:r>
                    </a:p>
                  </a:txBody>
                  <a:tcPr marL="0" marR="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1.549</a:t>
                      </a:r>
                    </a:p>
                  </a:txBody>
                  <a:tcPr marL="0" marR="0" marT="144000" marB="144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680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547813" y="118373"/>
            <a:ext cx="6192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 dirty="0">
                <a:solidFill>
                  <a:schemeClr val="accent2"/>
                </a:solidFill>
              </a:rPr>
              <a:t>Médicos</a:t>
            </a:r>
          </a:p>
        </p:txBody>
      </p:sp>
      <p:sp>
        <p:nvSpPr>
          <p:cNvPr id="10243" name="Line 6"/>
          <p:cNvSpPr>
            <a:spLocks noChangeShapeType="1"/>
          </p:cNvSpPr>
          <p:nvPr/>
        </p:nvSpPr>
        <p:spPr bwMode="auto">
          <a:xfrm flipV="1">
            <a:off x="0" y="908050"/>
            <a:ext cx="9144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7" name="6 Retraso"/>
          <p:cNvSpPr/>
          <p:nvPr/>
        </p:nvSpPr>
        <p:spPr>
          <a:xfrm>
            <a:off x="1259632" y="3356992"/>
            <a:ext cx="504057" cy="216025"/>
          </a:xfrm>
          <a:prstGeom prst="flowChartDelay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1º</a:t>
            </a:r>
          </a:p>
        </p:txBody>
      </p:sp>
      <p:sp>
        <p:nvSpPr>
          <p:cNvPr id="8" name="7 Retraso"/>
          <p:cNvSpPr/>
          <p:nvPr/>
        </p:nvSpPr>
        <p:spPr>
          <a:xfrm>
            <a:off x="1252959" y="3913436"/>
            <a:ext cx="504057" cy="216023"/>
          </a:xfrm>
          <a:prstGeom prst="flowChartDelay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2º</a:t>
            </a:r>
          </a:p>
        </p:txBody>
      </p:sp>
      <p:sp>
        <p:nvSpPr>
          <p:cNvPr id="9" name="8 Retraso"/>
          <p:cNvSpPr/>
          <p:nvPr/>
        </p:nvSpPr>
        <p:spPr>
          <a:xfrm>
            <a:off x="1259632" y="3068960"/>
            <a:ext cx="504057" cy="216025"/>
          </a:xfrm>
          <a:prstGeom prst="flowChartDelay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3º</a:t>
            </a:r>
          </a:p>
        </p:txBody>
      </p:sp>
      <p:graphicFrame>
        <p:nvGraphicFramePr>
          <p:cNvPr id="41072" name="Group 112"/>
          <p:cNvGraphicFramePr>
            <a:graphicFrameLocks noGrp="1"/>
          </p:cNvGraphicFramePr>
          <p:nvPr/>
        </p:nvGraphicFramePr>
        <p:xfrm>
          <a:off x="1835150" y="981075"/>
          <a:ext cx="5904953" cy="5547043"/>
        </p:xfrm>
        <a:graphic>
          <a:graphicData uri="http://schemas.openxmlformats.org/drawingml/2006/table">
            <a:tbl>
              <a:tblPr/>
              <a:tblGrid>
                <a:gridCol w="1871116"/>
                <a:gridCol w="2233612"/>
                <a:gridCol w="1800225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Swis721 Blk BT"/>
                        <a:ea typeface="ヒラギノ角ゴ ProN W3" pitchFamily="-96" charset="-128"/>
                        <a:sym typeface="Arial Black" pitchFamily="34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Total EAP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Medicina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 de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Familia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Swis721 Blk BT"/>
                        <a:ea typeface="ヒラギノ角ゴ ProN W3" pitchFamily="-96" charset="-128"/>
                        <a:sym typeface="Arial Black" pitchFamily="34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Ratio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Tarj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.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Asignadas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Swis721 Blk BT"/>
                        <a:ea typeface="ヒラギノ角ゴ ProN W3" pitchFamily="-96" charset="-128"/>
                        <a:sym typeface="Arial Black" pitchFamily="34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Andalucía</a:t>
                      </a:r>
                    </a:p>
                  </a:txBody>
                  <a:tcPr marL="39600" marR="396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4.837</a:t>
                      </a:r>
                    </a:p>
                  </a:txBody>
                  <a:tcPr marL="39600" marR="396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1.478</a:t>
                      </a:r>
                    </a:p>
                  </a:txBody>
                  <a:tcPr marL="39600" marR="396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Aragón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998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1.155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Asturias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671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1.433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Baleares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526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1.662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Canarias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1.159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1.452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Cantabria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368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1.334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Castilla la Mancha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1.413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1.253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Castilla y León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2.386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927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Cataluña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4.499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1.424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Extremadura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812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1.190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Galicia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1.886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1.312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Madrid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3.523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1.520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Murcia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828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1.435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Navarra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384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1.392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País Vasco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1.445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1.388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Rioja La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216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1.261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Valenciana C.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2.724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1.546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Ceuta y Melilla (Ingesa)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68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1.577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España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28.743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1.385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547813" y="118373"/>
            <a:ext cx="61928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600" b="1" dirty="0">
                <a:solidFill>
                  <a:schemeClr val="accent2"/>
                </a:solidFill>
              </a:rPr>
              <a:t>Enfermería</a:t>
            </a:r>
          </a:p>
        </p:txBody>
      </p:sp>
      <p:sp>
        <p:nvSpPr>
          <p:cNvPr id="11267" name="Line 6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7" name="6 Retraso"/>
          <p:cNvSpPr/>
          <p:nvPr/>
        </p:nvSpPr>
        <p:spPr>
          <a:xfrm>
            <a:off x="1403648" y="3356992"/>
            <a:ext cx="504056" cy="216025"/>
          </a:xfrm>
          <a:prstGeom prst="flowChartDelay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1º</a:t>
            </a:r>
          </a:p>
        </p:txBody>
      </p:sp>
      <p:sp>
        <p:nvSpPr>
          <p:cNvPr id="8" name="7 Retraso"/>
          <p:cNvSpPr/>
          <p:nvPr/>
        </p:nvSpPr>
        <p:spPr>
          <a:xfrm>
            <a:off x="1397422" y="3913436"/>
            <a:ext cx="504056" cy="216023"/>
          </a:xfrm>
          <a:prstGeom prst="flowChartDelay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2º</a:t>
            </a:r>
          </a:p>
        </p:txBody>
      </p:sp>
      <p:sp>
        <p:nvSpPr>
          <p:cNvPr id="9" name="8 Retraso"/>
          <p:cNvSpPr/>
          <p:nvPr/>
        </p:nvSpPr>
        <p:spPr>
          <a:xfrm>
            <a:off x="1403648" y="3068960"/>
            <a:ext cx="504056" cy="216025"/>
          </a:xfrm>
          <a:prstGeom prst="flowChartDelay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3º</a:t>
            </a:r>
          </a:p>
        </p:txBody>
      </p:sp>
      <p:graphicFrame>
        <p:nvGraphicFramePr>
          <p:cNvPr id="40086" name="Group 150"/>
          <p:cNvGraphicFramePr>
            <a:graphicFrameLocks noGrp="1"/>
          </p:cNvGraphicFramePr>
          <p:nvPr/>
        </p:nvGraphicFramePr>
        <p:xfrm>
          <a:off x="1979613" y="981075"/>
          <a:ext cx="5689600" cy="5634600"/>
        </p:xfrm>
        <a:graphic>
          <a:graphicData uri="http://schemas.openxmlformats.org/drawingml/2006/table">
            <a:tbl>
              <a:tblPr/>
              <a:tblGrid>
                <a:gridCol w="1973262"/>
                <a:gridCol w="1819275"/>
                <a:gridCol w="1897063"/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Swis721 Blk BT"/>
                        <a:ea typeface="ヒラギノ角ゴ ProN W3" pitchFamily="-96" charset="-128"/>
                        <a:sym typeface="Arial Black" pitchFamily="34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Total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Enfermería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Swis721 Blk BT"/>
                        <a:ea typeface="ヒラギノ角ゴ ProN W3" pitchFamily="-96" charset="-128"/>
                        <a:sym typeface="Arial Black" pitchFamily="34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Ratio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tarjetas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asignadas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Swis721 Blk BT"/>
                        <a:ea typeface="ヒラギノ角ゴ ProN W3" pitchFamily="-96" charset="-128"/>
                        <a:sym typeface="Arial Black" pitchFamily="34" charset="0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Andalucía</a:t>
                      </a:r>
                    </a:p>
                  </a:txBody>
                  <a:tcPr marL="39600" marR="396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4.922</a:t>
                      </a:r>
                    </a:p>
                  </a:txBody>
                  <a:tcPr marL="39600" marR="396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1.704</a:t>
                      </a:r>
                    </a:p>
                  </a:txBody>
                  <a:tcPr marL="39600" marR="39600" marT="36000" marB="3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Aragón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941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1.409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Asturias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718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1.485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Baleares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540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1.917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Canarias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1.193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1.652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Cantabria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381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1.495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Castilla la Mancha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1.476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1.372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Castilla y León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2.116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1.153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Cataluña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5.147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1.479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Extremadura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901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1.206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Galicia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1.811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1.533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Madrid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3.287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1.931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Murcia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817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1.740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Navarra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454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1.395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País Vasco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1.570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1.443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Rioja La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225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1.393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Valenciana C.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2.828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1.755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Ceuta y Melilla (</a:t>
                      </a:r>
                      <a:r>
                        <a:rPr kumimoji="0" lang="es-E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Ingesa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)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80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1.694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España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29.407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wis721 Blk BT"/>
                          <a:ea typeface="ヒラギノ角ゴ ProN W3" pitchFamily="-96" charset="-128"/>
                          <a:sym typeface="Arial Black" pitchFamily="34" charset="0"/>
                        </a:rPr>
                        <a:t>1.577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/>
          <p:cNvSpPr>
            <a:spLocks noChangeShapeType="1"/>
          </p:cNvSpPr>
          <p:nvPr/>
        </p:nvSpPr>
        <p:spPr bwMode="auto">
          <a:xfrm flipV="1">
            <a:off x="0" y="1340768"/>
            <a:ext cx="9144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47251" name="Group 147"/>
          <p:cNvGraphicFramePr>
            <a:graphicFrameLocks noGrp="1"/>
          </p:cNvGraphicFramePr>
          <p:nvPr/>
        </p:nvGraphicFramePr>
        <p:xfrm>
          <a:off x="971600" y="1844824"/>
          <a:ext cx="7128792" cy="2665014"/>
        </p:xfrm>
        <a:graphic>
          <a:graphicData uri="http://schemas.openxmlformats.org/drawingml/2006/table">
            <a:tbl>
              <a:tblPr/>
              <a:tblGrid>
                <a:gridCol w="1370146"/>
                <a:gridCol w="1646190"/>
                <a:gridCol w="2284921"/>
                <a:gridCol w="1827535"/>
              </a:tblGrid>
              <a:tr h="819714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165"/>
                        </a:solidFill>
                        <a:effectLst/>
                        <a:latin typeface="Arial Black" pitchFamily="34" charset="0"/>
                        <a:ea typeface="ヒラギノ角ゴ ProN W3" pitchFamily="-96" charset="-128"/>
                        <a:sym typeface="Arial" charset="0"/>
                      </a:endParaRPr>
                    </a:p>
                  </a:txBody>
                  <a:tcPr marL="0" marR="0" marT="180000" marB="180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Población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Black" pitchFamily="34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PACs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 y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centros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          de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guardia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Black" pitchFamily="34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Black" pitchFamily="34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Médicos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Black" pitchFamily="34" charset="0"/>
                        <a:ea typeface="ヒラギノ角ゴ ProN W3" pitchFamily="-96" charset="-128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22650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URBANA</a:t>
                      </a:r>
                    </a:p>
                  </a:txBody>
                  <a:tcPr marL="126000" marR="126000" marT="216000" marB="21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50,6%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23,29%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32%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2650"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RURAL</a:t>
                      </a:r>
                    </a:p>
                  </a:txBody>
                  <a:tcPr marL="126000" marR="126000" marT="216000" marB="216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49,4%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76,71%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Sans Light" charset="0"/>
                          <a:ea typeface="ヒラギノ角ゴ ProN W3" pitchFamily="-96" charset="-128"/>
                          <a:cs typeface="Arial" charset="0"/>
                          <a:sym typeface="Arial" charset="0"/>
                        </a:rPr>
                        <a:t>68%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0" y="26064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2"/>
                </a:solidFill>
              </a:rPr>
              <a:t>Comparativa entre los recursos sanitarios                 de la población urbana y la rural</a:t>
            </a:r>
            <a:endParaRPr lang="es-E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4"/>
          <p:cNvSpPr>
            <a:spLocks noChangeShapeType="1"/>
          </p:cNvSpPr>
          <p:nvPr/>
        </p:nvSpPr>
        <p:spPr bwMode="auto">
          <a:xfrm flipV="1">
            <a:off x="0" y="908050"/>
            <a:ext cx="9144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6387" name="7 CuadroTexto"/>
          <p:cNvSpPr txBox="1">
            <a:spLocks noChangeArrowheads="1"/>
          </p:cNvSpPr>
          <p:nvPr/>
        </p:nvSpPr>
        <p:spPr bwMode="auto">
          <a:xfrm>
            <a:off x="539750" y="188913"/>
            <a:ext cx="8424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dirty="0">
                <a:solidFill>
                  <a:schemeClr val="accent2"/>
                </a:solidFill>
                <a:cs typeface="Arial" charset="0"/>
              </a:rPr>
              <a:t>RESULTADOS: </a:t>
            </a:r>
            <a:r>
              <a:rPr lang="es-ES" sz="2400" b="1" dirty="0">
                <a:solidFill>
                  <a:schemeClr val="accent2"/>
                </a:solidFill>
                <a:cs typeface="Arial" charset="0"/>
              </a:rPr>
              <a:t>ACERCARNOS A LOS CUPOS ÓPTIMOS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388" y="1081088"/>
          <a:ext cx="8640961" cy="4926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3"/>
                <a:gridCol w="1234423"/>
                <a:gridCol w="1234423"/>
                <a:gridCol w="1234423"/>
                <a:gridCol w="1234423"/>
                <a:gridCol w="1234423"/>
                <a:gridCol w="1234423"/>
              </a:tblGrid>
              <a:tr h="532921">
                <a:tc rowSpan="3">
                  <a:txBody>
                    <a:bodyPr/>
                    <a:lstStyle/>
                    <a:p>
                      <a:endParaRPr lang="es-ES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2"/>
                          </a:solidFill>
                        </a:rPr>
                        <a:t>MEDICOS DE FAMILIA</a:t>
                      </a: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bg2"/>
                          </a:solidFill>
                        </a:rPr>
                        <a:t>URBANO</a:t>
                      </a:r>
                      <a:endParaRPr lang="es-ES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2"/>
                          </a:solidFill>
                        </a:rPr>
                        <a:t>MÉDICOS DE FAMILIA</a:t>
                      </a: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bg2"/>
                          </a:solidFill>
                        </a:rPr>
                        <a:t>RURAL</a:t>
                      </a:r>
                      <a:endParaRPr lang="es-ES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3708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Cupo Óptimo</a:t>
                      </a:r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Cupo Medio</a:t>
                      </a:r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Cupo Óptimo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Cupo Medio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3708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Previos</a:t>
                      </a:r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Nuevo</a:t>
                      </a:r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Previos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2"/>
                          </a:solidFill>
                        </a:rPr>
                        <a:t>Nuevo</a:t>
                      </a:r>
                    </a:p>
                    <a:p>
                      <a:pPr algn="ctr"/>
                      <a:endParaRPr lang="es-ES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Ávila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1345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1424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1347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887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570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587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Burgos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1429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1509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1406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730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879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923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León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1356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1585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1481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738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738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741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Bierzo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1595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1463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1403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942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833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811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Palencia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1399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1540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1395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774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522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552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5673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Salamanca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1286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1608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1483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770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642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664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Segovia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1453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1467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1386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853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627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645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Soria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1436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1671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1414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718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404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451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5673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Valladolid O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1458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1676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1499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881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795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935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5673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Valladolid E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1387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1468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1394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905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823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878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59">
                <a:tc>
                  <a:txBody>
                    <a:bodyPr/>
                    <a:lstStyle/>
                    <a:p>
                      <a:r>
                        <a:rPr lang="es-ES" sz="1200" b="1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Zamora</a:t>
                      </a:r>
                      <a:endParaRPr lang="es-ES" sz="1200" b="1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1404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1629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1435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2"/>
                          </a:solidFill>
                          <a:latin typeface="Swis721 Blk BT"/>
                        </a:rPr>
                        <a:t>695</a:t>
                      </a:r>
                      <a:endParaRPr lang="es-ES" sz="1400" dirty="0">
                        <a:solidFill>
                          <a:schemeClr val="accent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578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bg2"/>
                          </a:solidFill>
                          <a:latin typeface="Swis721 Blk BT"/>
                        </a:rPr>
                        <a:t>601</a:t>
                      </a:r>
                      <a:endParaRPr lang="es-ES" sz="1400" dirty="0">
                        <a:solidFill>
                          <a:schemeClr val="bg2"/>
                        </a:solidFill>
                        <a:latin typeface="Swis721 Blk BT"/>
                      </a:endParaRPr>
                    </a:p>
                  </a:txBody>
                  <a:tcPr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1809398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accent2"/>
                </a:solidFill>
                <a:latin typeface="+mj-lt"/>
              </a:rPr>
              <a:t>Plan de reordenación de </a:t>
            </a:r>
            <a:r>
              <a:rPr lang="es-ES" sz="4800" b="1" dirty="0" smtClean="0">
                <a:solidFill>
                  <a:schemeClr val="accent2"/>
                </a:solidFill>
                <a:latin typeface="+mj-lt"/>
              </a:rPr>
              <a:t>Atención Primaria en Castilla y León</a:t>
            </a:r>
            <a:endParaRPr lang="es-ES" sz="4800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3" name="Picture 4" descr="Escudo color Junta de Castilla y Leó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46" y="5301208"/>
            <a:ext cx="1997266" cy="128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sacy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1847" y="5301208"/>
            <a:ext cx="2433703" cy="12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to (horizontal)">
  <a:themeElements>
    <a:clrScheme name="">
      <a:dk1>
        <a:srgbClr val="414141"/>
      </a:dk1>
      <a:lt1>
        <a:srgbClr val="FFFFFF"/>
      </a:lt1>
      <a:dk2>
        <a:srgbClr val="000000"/>
      </a:dk2>
      <a:lt2>
        <a:srgbClr val="000000"/>
      </a:lt2>
      <a:accent1>
        <a:srgbClr val="6C7472"/>
      </a:accent1>
      <a:accent2>
        <a:srgbClr val="333399"/>
      </a:accent2>
      <a:accent3>
        <a:srgbClr val="FFFFFF"/>
      </a:accent3>
      <a:accent4>
        <a:srgbClr val="363636"/>
      </a:accent4>
      <a:accent5>
        <a:srgbClr val="BABCBC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(horizontal)">
      <a:majorFont>
        <a:latin typeface="GillSans Light"/>
        <a:ea typeface="ヒラギノ角ゴ ProN W3"/>
        <a:cs typeface=""/>
      </a:majorFont>
      <a:minorFont>
        <a:latin typeface="GillSans Light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to (horizont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</TotalTime>
  <Words>425</Words>
  <Application>Microsoft Office PowerPoint</Application>
  <PresentationFormat>Presentación en pantalla (4:3)</PresentationFormat>
  <Paragraphs>282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Foto (horizontal)</vt:lpstr>
      <vt:lpstr>Hoja de cálculo de Microsoft Office Excel 97-2003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Junta de Castilla y León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Junta de Castilla y León</dc:creator>
  <cp:lastModifiedBy>Pedro Miguel Barreda Sanchez</cp:lastModifiedBy>
  <cp:revision>106</cp:revision>
  <dcterms:created xsi:type="dcterms:W3CDTF">2012-08-17T09:01:26Z</dcterms:created>
  <dcterms:modified xsi:type="dcterms:W3CDTF">2012-08-22T10:11:13Z</dcterms:modified>
</cp:coreProperties>
</file>