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8" r:id="rId3"/>
    <p:sldId id="257" r:id="rId4"/>
    <p:sldId id="258" r:id="rId5"/>
    <p:sldId id="259" r:id="rId6"/>
    <p:sldId id="278" r:id="rId7"/>
    <p:sldId id="261" r:id="rId8"/>
    <p:sldId id="279" r:id="rId9"/>
    <p:sldId id="263" r:id="rId10"/>
    <p:sldId id="264" r:id="rId11"/>
    <p:sldId id="284" r:id="rId12"/>
    <p:sldId id="266" r:id="rId13"/>
    <p:sldId id="267" r:id="rId14"/>
    <p:sldId id="270" r:id="rId15"/>
    <p:sldId id="286" r:id="rId16"/>
    <p:sldId id="287" r:id="rId17"/>
    <p:sldId id="288" r:id="rId18"/>
    <p:sldId id="289" r:id="rId19"/>
    <p:sldId id="271" r:id="rId20"/>
    <p:sldId id="290" r:id="rId21"/>
    <p:sldId id="272" r:id="rId22"/>
    <p:sldId id="274" r:id="rId23"/>
    <p:sldId id="276" r:id="rId24"/>
    <p:sldId id="277" r:id="rId25"/>
  </p:sldIdLst>
  <p:sldSz cx="13004800"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Sección predeterminada" id="{74ECBC6A-B633-46E6-8FD7-12AACA7A4D66}">
          <p14:sldIdLst>
            <p14:sldId id="256"/>
            <p14:sldId id="268"/>
            <p14:sldId id="257"/>
            <p14:sldId id="258"/>
          </p14:sldIdLst>
        </p14:section>
        <p14:section name="Sección 1" id="{8B59AE25-2FC1-4133-9EC8-D8033BB8E43A}">
          <p14:sldIdLst>
            <p14:sldId id="259"/>
          </p14:sldIdLst>
        </p14:section>
        <p14:section name="Sección 3" id="{14E772C4-3826-4019-BC72-D0F481B5F188}">
          <p14:sldIdLst>
            <p14:sldId id="278"/>
          </p14:sldIdLst>
        </p14:section>
        <p14:section name="Sección 4" id="{46E152FE-03AC-4967-99BC-65C7AD578777}">
          <p14:sldIdLst>
            <p14:sldId id="261"/>
          </p14:sldIdLst>
        </p14:section>
        <p14:section name="Sección 5" id="{6DBB68D0-EED8-42E4-9804-DB12D8C16F39}">
          <p14:sldIdLst>
            <p14:sldId id="279"/>
          </p14:sldIdLst>
        </p14:section>
        <p14:section name="Sección 6" id="{667FA25C-A7DF-43E5-8E98-124A441D7266}">
          <p14:sldIdLst>
            <p14:sldId id="263"/>
          </p14:sldIdLst>
        </p14:section>
        <p14:section name="Sección 7" id="{2A001CA1-148C-4F2F-AC9D-50B461B781C1}">
          <p14:sldIdLst>
            <p14:sldId id="264"/>
          </p14:sldIdLst>
        </p14:section>
        <p14:section name="Sección 8" id="{C333BC0F-82D7-4947-9849-6B11662AB4BA}">
          <p14:sldIdLst>
            <p14:sldId id="284"/>
          </p14:sldIdLst>
        </p14:section>
        <p14:section name="Sección 9" id="{25B02A24-DD07-4AE1-BBEA-2182D1683416}">
          <p14:sldIdLst>
            <p14:sldId id="266"/>
          </p14:sldIdLst>
        </p14:section>
        <p14:section name="Sección 10" id="{52042266-8078-4300-9B87-6436028E2181}">
          <p14:sldIdLst>
            <p14:sldId id="267"/>
          </p14:sldIdLst>
        </p14:section>
        <p14:section name="Sección 11" id="{59A22072-DF93-4425-9B6C-EE3107189D59}">
          <p14:sldIdLst>
            <p14:sldId id="270"/>
          </p14:sldIdLst>
        </p14:section>
        <p14:section name="Sección 12" id="{1D274BAC-1DE5-48CF-824C-15CDE9F6D734}">
          <p14:sldIdLst>
            <p14:sldId id="286"/>
            <p14:sldId id="287"/>
            <p14:sldId id="288"/>
            <p14:sldId id="289"/>
          </p14:sldIdLst>
        </p14:section>
        <p14:section name="Sección 13" id="{1F85ABB7-AE9A-4655-99C8-D4FBE8A5EC53}">
          <p14:sldIdLst>
            <p14:sldId id="271"/>
          </p14:sldIdLst>
        </p14:section>
        <p14:section name="Sección 14" id="{6BA40818-8546-4AEA-8A47-50718A01250D}">
          <p14:sldIdLst>
            <p14:sldId id="290"/>
          </p14:sldIdLst>
        </p14:section>
        <p14:section name="Sección 15" id="{9507C23B-E814-41E5-8AF7-599E5FFEF366}">
          <p14:sldIdLst>
            <p14:sldId id="272"/>
          </p14:sldIdLst>
        </p14:section>
        <p14:section name="Sección 16" id="{DCEE1406-2DB4-49BF-89C3-C7C749C37FE7}">
          <p14:sldIdLst>
            <p14:sldId id="274"/>
          </p14:sldIdLst>
        </p14:section>
        <p14:section name="Sección 17" id="{99DDA5EC-61C7-46C6-88F0-E42E29CDBF07}">
          <p14:sldIdLst>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97132"/>
    <a:srgbClr val="FFFFFF"/>
    <a:srgbClr val="104862"/>
    <a:srgbClr val="C04F15"/>
    <a:srgbClr val="4EA72E"/>
    <a:srgbClr val="7030A0"/>
    <a:srgbClr val="156082"/>
    <a:srgbClr val="FF6600"/>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2" autoAdjust="0"/>
  </p:normalViewPr>
  <p:slideViewPr>
    <p:cSldViewPr snapToGrid="0">
      <p:cViewPr varScale="1">
        <p:scale>
          <a:sx n="71" d="100"/>
          <a:sy n="71" d="100"/>
        </p:scale>
        <p:origin x="1092" y="2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917575" y="744538"/>
            <a:ext cx="4962525" cy="3722687"/>
          </a:xfrm>
          <a:prstGeom prst="rect">
            <a:avLst/>
          </a:prstGeom>
        </p:spPr>
        <p:txBody>
          <a:bodyPr/>
          <a:lstStyle/>
          <a:p>
            <a:endParaRPr/>
          </a:p>
        </p:txBody>
      </p:sp>
      <p:sp>
        <p:nvSpPr>
          <p:cNvPr id="169" name="Shape 169"/>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2680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7413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98574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1806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41828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2725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Autor y fecha</a:t>
            </a:r>
          </a:p>
        </p:txBody>
      </p:sp>
      <p:sp>
        <p:nvSpPr>
          <p:cNvPr id="12" name="Título de la presentación"/>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Título de la presentación</a:t>
            </a:r>
          </a:p>
        </p:txBody>
      </p:sp>
      <p:sp>
        <p:nvSpPr>
          <p:cNvPr id="13" name="Nivel de texto 1…"/>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ítulo de agenda"/>
          <p:cNvSpPr txBox="1">
            <a:spLocks noGrp="1"/>
          </p:cNvSpPr>
          <p:nvPr>
            <p:ph type="title" hasCustomPrompt="1"/>
          </p:nvPr>
        </p:nvSpPr>
        <p:spPr>
          <a:xfrm>
            <a:off x="698500" y="444500"/>
            <a:ext cx="11607800" cy="1016000"/>
          </a:xfrm>
          <a:prstGeom prst="rect">
            <a:avLst/>
          </a:prstGeom>
        </p:spPr>
        <p:txBody>
          <a:bodyPr/>
          <a:lstStyle/>
          <a:p>
            <a:r>
              <a:t>Título de agenda</a:t>
            </a:r>
          </a:p>
        </p:txBody>
      </p:sp>
      <p:sp>
        <p:nvSpPr>
          <p:cNvPr id="109" name="Subtítulo de agenda"/>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Subtítulo de agenda</a:t>
            </a:r>
          </a:p>
        </p:txBody>
      </p:sp>
      <p:sp>
        <p:nvSpPr>
          <p:cNvPr id="110" name="Nivel de texto 1…"/>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Temas relacionados con la agenda</a:t>
            </a:r>
          </a:p>
          <a:p>
            <a:pPr lvl="1"/>
            <a:endParaRPr/>
          </a:p>
          <a:p>
            <a:pPr lvl="2"/>
            <a:endParaRPr/>
          </a:p>
          <a:p>
            <a:pPr lvl="3"/>
            <a:endParaRPr/>
          </a:p>
          <a:p>
            <a:pPr lvl="4"/>
            <a:endParaRP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118" name="Nivel de texto 1…"/>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ato importante">
    <p:spTree>
      <p:nvGrpSpPr>
        <p:cNvPr id="1" name=""/>
        <p:cNvGrpSpPr/>
        <p:nvPr/>
      </p:nvGrpSpPr>
      <p:grpSpPr>
        <a:xfrm>
          <a:off x="0" y="0"/>
          <a:ext cx="0" cy="0"/>
          <a:chOff x="0" y="0"/>
          <a:chExt cx="0" cy="0"/>
        </a:xfrm>
      </p:grpSpPr>
      <p:sp>
        <p:nvSpPr>
          <p:cNvPr id="126" name="Información fáctica"/>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Información fáctica</a:t>
            </a:r>
          </a:p>
        </p:txBody>
      </p:sp>
      <p:sp>
        <p:nvSpPr>
          <p:cNvPr id="127" name="Nivel de texto 1…"/>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100 %</a:t>
            </a:r>
          </a:p>
          <a:p>
            <a:pPr lvl="1"/>
            <a:endParaRPr/>
          </a:p>
          <a:p>
            <a:pPr lvl="2"/>
            <a:endParaRPr/>
          </a:p>
          <a:p>
            <a:pPr lvl="3"/>
            <a:endParaRPr/>
          </a:p>
          <a:p>
            <a:pPr lvl="4"/>
            <a:endParaRP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35" name="Nivel de texto 1…"/>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“Cita destacable”</a:t>
            </a:r>
          </a:p>
          <a:p>
            <a:pPr lvl="1"/>
            <a:endParaRPr/>
          </a:p>
          <a:p>
            <a:pPr lvl="2"/>
            <a:endParaRPr/>
          </a:p>
          <a:p>
            <a:pPr lvl="3"/>
            <a:endParaRPr/>
          </a:p>
          <a:p>
            <a:pPr lvl="4"/>
            <a:endParaRPr/>
          </a:p>
        </p:txBody>
      </p:sp>
      <p:sp>
        <p:nvSpPr>
          <p:cNvPr id="136" name="Atribució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Atribución</a:t>
            </a: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44" name="Cuenco de pappardelle con mantequilla de perejil, avellanas tostadas y lascas de queso parmesano"/>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45" name="Cuenco de ensalada con arroz frito, huevos duros y palillos"/>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46" name="Cuenco con pasteles de salmón, ensalada y hummus"/>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4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Cuenco de ensalada con arroz frito, huevos duros y palillos"/>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55" name="Número de diapositiva"/>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alt.">
    <p:spTree>
      <p:nvGrpSpPr>
        <p:cNvPr id="1" name=""/>
        <p:cNvGrpSpPr/>
        <p:nvPr/>
      </p:nvGrpSpPr>
      <p:grpSpPr>
        <a:xfrm>
          <a:off x="0" y="0"/>
          <a:ext cx="0" cy="0"/>
          <a:chOff x="0" y="0"/>
          <a:chExt cx="0" cy="0"/>
        </a:xfrm>
      </p:grpSpPr>
      <p:sp>
        <p:nvSpPr>
          <p:cNvPr id="32" name="Cuenco con pasteles de salmón, ensalada y hummus"/>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Nivel de texto 1…"/>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Subtítulo de la diapositiva</a:t>
            </a:r>
          </a:p>
          <a:p>
            <a:pPr lvl="1"/>
            <a:endParaRPr/>
          </a:p>
          <a:p>
            <a:pPr lvl="2"/>
            <a:endParaRPr/>
          </a:p>
          <a:p>
            <a:pPr lvl="3"/>
            <a:endParaRPr/>
          </a:p>
          <a:p>
            <a:pPr lvl="4"/>
            <a:endParaRPr/>
          </a:p>
        </p:txBody>
      </p:sp>
      <p:sp>
        <p:nvSpPr>
          <p:cNvPr id="34" name="Título de la diapositiva"/>
          <p:cNvSpPr txBox="1">
            <a:spLocks noGrp="1"/>
          </p:cNvSpPr>
          <p:nvPr>
            <p:ph type="title" hasCustomPrompt="1"/>
          </p:nvPr>
        </p:nvSpPr>
        <p:spPr>
          <a:xfrm>
            <a:off x="698500" y="692534"/>
            <a:ext cx="5105400" cy="4387466"/>
          </a:xfrm>
          <a:prstGeom prst="rect">
            <a:avLst/>
          </a:prstGeom>
        </p:spPr>
        <p:txBody>
          <a:bodyPr anchor="b"/>
          <a:lstStyle/>
          <a:p>
            <a:r>
              <a:t>Título de la diapositiva</a:t>
            </a: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Nivel de texto 1…"/>
          <p:cNvSpPr txBox="1">
            <a:spLocks noGrp="1"/>
          </p:cNvSpPr>
          <p:nvPr>
            <p:ph type="body" idx="1" hasCustomPrompt="1"/>
          </p:nvPr>
        </p:nvSpPr>
        <p:spPr>
          <a:prstGeom prst="rect">
            <a:avLst/>
          </a:prstGeom>
        </p:spPr>
        <p:txBody>
          <a:bodyPr/>
          <a:lstStyle/>
          <a:p>
            <a:r>
              <a:t>Texto de viñeta de la diapositiva</a:t>
            </a:r>
          </a:p>
          <a:p>
            <a:pPr lvl="1"/>
            <a:endParaRPr/>
          </a:p>
          <a:p>
            <a:pPr lvl="2"/>
            <a:endParaRPr/>
          </a:p>
          <a:p>
            <a:pPr lvl="3"/>
            <a:endParaRPr/>
          </a:p>
          <a:p>
            <a:pPr lvl="4"/>
            <a:endParaRPr/>
          </a:p>
        </p:txBody>
      </p:sp>
      <p:sp>
        <p:nvSpPr>
          <p:cNvPr id="43" name="Subtítulo de la diapositiv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Subtítulo de la diapositiva</a:t>
            </a:r>
          </a:p>
        </p:txBody>
      </p:sp>
      <p:sp>
        <p:nvSpPr>
          <p:cNvPr id="44" name="Título de la diapositiva"/>
          <p:cNvSpPr txBox="1">
            <a:spLocks noGrp="1"/>
          </p:cNvSpPr>
          <p:nvPr>
            <p:ph type="title" hasCustomPrompt="1"/>
          </p:nvPr>
        </p:nvSpPr>
        <p:spPr>
          <a:prstGeom prst="rect">
            <a:avLst/>
          </a:prstGeom>
        </p:spPr>
        <p:txBody>
          <a:bodyPr/>
          <a:lstStyle/>
          <a:p>
            <a:r>
              <a:t>Título de la diapositiva</a:t>
            </a: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589358"/>
          <a:lstStyle/>
          <a:p>
            <a:r>
              <a:t>Texto de viñeta de la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Cuenco de pappardelle con mantequilla de perejil, avellanas tostadas y lascas de queso parmesano"/>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Título de la diapositiva"/>
          <p:cNvSpPr txBox="1">
            <a:spLocks noGrp="1"/>
          </p:cNvSpPr>
          <p:nvPr>
            <p:ph type="title" hasCustomPrompt="1"/>
          </p:nvPr>
        </p:nvSpPr>
        <p:spPr>
          <a:xfrm>
            <a:off x="698500" y="444500"/>
            <a:ext cx="5105400" cy="1016000"/>
          </a:xfrm>
          <a:prstGeom prst="rect">
            <a:avLst/>
          </a:prstGeom>
        </p:spPr>
        <p:txBody>
          <a:bodyPr/>
          <a:lstStyle/>
          <a:p>
            <a:r>
              <a:t>Título de la diapositiva</a:t>
            </a:r>
          </a:p>
        </p:txBody>
      </p:sp>
      <p:sp>
        <p:nvSpPr>
          <p:cNvPr id="62" name="Subtítulo de la diapositiva"/>
          <p:cNvSpPr txBox="1">
            <a:spLocks noGrp="1"/>
          </p:cNvSpPr>
          <p:nvPr>
            <p:ph type="body" sz="quarter" idx="22" hasCustomPrompt="1"/>
          </p:nvPr>
        </p:nvSpPr>
        <p:spPr>
          <a:xfrm>
            <a:off x="698500" y="1412977"/>
            <a:ext cx="5105400" cy="671803"/>
          </a:xfrm>
          <a:prstGeom prst="rect">
            <a:avLst/>
          </a:prstGeom>
        </p:spPr>
        <p:txBody>
          <a:bodyPr/>
          <a:lstStyle>
            <a:lvl1pPr marL="0" indent="0" defTabSz="493098">
              <a:lnSpc>
                <a:spcPct val="100000"/>
              </a:lnSpc>
              <a:spcBef>
                <a:spcPts val="0"/>
              </a:spcBef>
              <a:buSzTx/>
              <a:buNone/>
              <a:defRPr sz="3191" b="1"/>
            </a:lvl1pPr>
          </a:lstStyle>
          <a:p>
            <a:r>
              <a:t>Subtítulo de la diapositiva</a:t>
            </a:r>
          </a:p>
        </p:txBody>
      </p:sp>
      <p:sp>
        <p:nvSpPr>
          <p:cNvPr id="63" name="Nivel de texto 1…"/>
          <p:cNvSpPr txBox="1">
            <a:spLocks noGrp="1"/>
          </p:cNvSpPr>
          <p:nvPr>
            <p:ph type="body" sz="half" idx="1" hasCustomPrompt="1"/>
          </p:nvPr>
        </p:nvSpPr>
        <p:spPr>
          <a:xfrm>
            <a:off x="698500" y="3480196"/>
            <a:ext cx="5105400" cy="5593161"/>
          </a:xfrm>
          <a:prstGeom prst="rect">
            <a:avLst/>
          </a:prstGeom>
        </p:spPr>
        <p:txBody>
          <a:bodyPr/>
          <a:lstStyle/>
          <a:p>
            <a:r>
              <a:t>Texto de viñeta de la diapositiva</a:t>
            </a:r>
          </a:p>
          <a:p>
            <a:pPr lvl="1"/>
            <a:endParaRPr/>
          </a:p>
          <a:p>
            <a:pPr lvl="2"/>
            <a:endParaRPr/>
          </a:p>
          <a:p>
            <a:pPr lvl="3"/>
            <a:endParaRPr/>
          </a:p>
          <a:p>
            <a:pPr lvl="4"/>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vídeo pequeño">
    <p:spTree>
      <p:nvGrpSpPr>
        <p:cNvPr id="1" name=""/>
        <p:cNvGrpSpPr/>
        <p:nvPr/>
      </p:nvGrpSpPr>
      <p:grpSpPr>
        <a:xfrm>
          <a:off x="0" y="0"/>
          <a:ext cx="0" cy="0"/>
          <a:chOff x="0" y="0"/>
          <a:chExt cx="0" cy="0"/>
        </a:xfrm>
      </p:grpSpPr>
      <p:sp>
        <p:nvSpPr>
          <p:cNvPr id="71" name="Título de la diapositiva"/>
          <p:cNvSpPr txBox="1">
            <a:spLocks noGrp="1"/>
          </p:cNvSpPr>
          <p:nvPr>
            <p:ph type="title" hasCustomPrompt="1"/>
          </p:nvPr>
        </p:nvSpPr>
        <p:spPr>
          <a:xfrm>
            <a:off x="698500" y="444500"/>
            <a:ext cx="5105400" cy="1016000"/>
          </a:xfrm>
          <a:prstGeom prst="rect">
            <a:avLst/>
          </a:prstGeom>
        </p:spPr>
        <p:txBody>
          <a:bodyPr/>
          <a:lstStyle/>
          <a:p>
            <a:r>
              <a:t>Título de la diapositiva</a:t>
            </a:r>
          </a:p>
        </p:txBody>
      </p:sp>
      <p:sp>
        <p:nvSpPr>
          <p:cNvPr id="72" name="Subtítulo de la diapositiva"/>
          <p:cNvSpPr txBox="1">
            <a:spLocks noGrp="1"/>
          </p:cNvSpPr>
          <p:nvPr>
            <p:ph type="body" sz="quarter" idx="21" hasCustomPrompt="1"/>
          </p:nvPr>
        </p:nvSpPr>
        <p:spPr>
          <a:xfrm>
            <a:off x="698500" y="1412977"/>
            <a:ext cx="5105400" cy="671803"/>
          </a:xfrm>
          <a:prstGeom prst="rect">
            <a:avLst/>
          </a:prstGeom>
        </p:spPr>
        <p:txBody>
          <a:bodyPr/>
          <a:lstStyle>
            <a:lvl1pPr marL="0" indent="0" defTabSz="493098">
              <a:lnSpc>
                <a:spcPct val="100000"/>
              </a:lnSpc>
              <a:spcBef>
                <a:spcPts val="0"/>
              </a:spcBef>
              <a:buSzTx/>
              <a:buNone/>
              <a:defRPr sz="3191" b="1"/>
            </a:lvl1pPr>
          </a:lstStyle>
          <a:p>
            <a:r>
              <a:t>Subtítulo de la diapositiva</a:t>
            </a:r>
          </a:p>
        </p:txBody>
      </p:sp>
      <p:sp>
        <p:nvSpPr>
          <p:cNvPr id="73" name="Nivel de texto 1…"/>
          <p:cNvSpPr txBox="1">
            <a:spLocks noGrp="1"/>
          </p:cNvSpPr>
          <p:nvPr>
            <p:ph type="body" sz="half" idx="1" hasCustomPrompt="1"/>
          </p:nvPr>
        </p:nvSpPr>
        <p:spPr>
          <a:xfrm>
            <a:off x="698500" y="3480196"/>
            <a:ext cx="5105400" cy="5593161"/>
          </a:xfrm>
          <a:prstGeom prst="rect">
            <a:avLst/>
          </a:prstGeom>
        </p:spPr>
        <p:txBody>
          <a:bodyPr/>
          <a:lstStyle/>
          <a:p>
            <a:r>
              <a:t>Texto de viñeta de la diapositiva</a:t>
            </a:r>
          </a:p>
          <a:p>
            <a:pPr lvl="1"/>
            <a:endParaRPr/>
          </a:p>
          <a:p>
            <a:pPr lvl="2"/>
            <a:endParaRPr/>
          </a:p>
          <a:p>
            <a:pPr lvl="3"/>
            <a:endParaRPr/>
          </a:p>
          <a:p>
            <a:pPr lvl="4"/>
            <a:endParaRPr/>
          </a:p>
        </p:txBody>
      </p:sp>
      <p:sp>
        <p:nvSpPr>
          <p:cNvPr id="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vídeo grande">
    <p:spTree>
      <p:nvGrpSpPr>
        <p:cNvPr id="1" name=""/>
        <p:cNvGrpSpPr/>
        <p:nvPr/>
      </p:nvGrpSpPr>
      <p:grpSpPr>
        <a:xfrm>
          <a:off x="0" y="0"/>
          <a:ext cx="0" cy="0"/>
          <a:chOff x="0" y="0"/>
          <a:chExt cx="0" cy="0"/>
        </a:xfrm>
      </p:grpSpPr>
      <p:sp>
        <p:nvSpPr>
          <p:cNvPr id="81" name="Título de la diapositiva"/>
          <p:cNvSpPr txBox="1">
            <a:spLocks noGrp="1"/>
          </p:cNvSpPr>
          <p:nvPr>
            <p:ph type="title" hasCustomPrompt="1"/>
          </p:nvPr>
        </p:nvSpPr>
        <p:spPr>
          <a:xfrm>
            <a:off x="698500" y="444500"/>
            <a:ext cx="5105400" cy="1016000"/>
          </a:xfrm>
          <a:prstGeom prst="rect">
            <a:avLst/>
          </a:prstGeom>
        </p:spPr>
        <p:txBody>
          <a:bodyPr/>
          <a:lstStyle/>
          <a:p>
            <a:r>
              <a:t>Título de la diapositiva</a:t>
            </a:r>
          </a:p>
        </p:txBody>
      </p:sp>
      <p:sp>
        <p:nvSpPr>
          <p:cNvPr id="82" name="Subtítulo de la diapositiva"/>
          <p:cNvSpPr txBox="1">
            <a:spLocks noGrp="1"/>
          </p:cNvSpPr>
          <p:nvPr>
            <p:ph type="body" sz="quarter" idx="21" hasCustomPrompt="1"/>
          </p:nvPr>
        </p:nvSpPr>
        <p:spPr>
          <a:xfrm>
            <a:off x="698500" y="1412977"/>
            <a:ext cx="5105400" cy="671803"/>
          </a:xfrm>
          <a:prstGeom prst="rect">
            <a:avLst/>
          </a:prstGeom>
        </p:spPr>
        <p:txBody>
          <a:bodyPr/>
          <a:lstStyle>
            <a:lvl1pPr marL="0" indent="0" defTabSz="493098">
              <a:lnSpc>
                <a:spcPct val="100000"/>
              </a:lnSpc>
              <a:spcBef>
                <a:spcPts val="0"/>
              </a:spcBef>
              <a:buSzTx/>
              <a:buNone/>
              <a:defRPr sz="3191" b="1"/>
            </a:lvl1pPr>
          </a:lstStyle>
          <a:p>
            <a:r>
              <a:t>Subtítulo de la diapositiva</a:t>
            </a:r>
          </a:p>
        </p:txBody>
      </p:sp>
      <p:sp>
        <p:nvSpPr>
          <p:cNvPr id="83" name="Nivel de texto 1…"/>
          <p:cNvSpPr txBox="1">
            <a:spLocks noGrp="1"/>
          </p:cNvSpPr>
          <p:nvPr>
            <p:ph type="body" sz="half" idx="1" hasCustomPrompt="1"/>
          </p:nvPr>
        </p:nvSpPr>
        <p:spPr>
          <a:xfrm>
            <a:off x="698500" y="3480196"/>
            <a:ext cx="5105400" cy="5593161"/>
          </a:xfrm>
          <a:prstGeom prst="rect">
            <a:avLst/>
          </a:prstGeom>
        </p:spPr>
        <p:txBody>
          <a:bodyPr/>
          <a:lstStyle/>
          <a:p>
            <a:r>
              <a:t>Texto de viñeta de la diapositiva</a:t>
            </a:r>
          </a:p>
          <a:p>
            <a:pPr lvl="1"/>
            <a:endParaRPr/>
          </a:p>
          <a:p>
            <a:pPr lvl="2"/>
            <a:endParaRPr/>
          </a:p>
          <a:p>
            <a:pPr lvl="3"/>
            <a:endParaRPr/>
          </a:p>
          <a:p>
            <a:pPr lvl="4"/>
            <a:endParaRPr/>
          </a:p>
        </p:txBody>
      </p:sp>
      <p:sp>
        <p:nvSpPr>
          <p:cNvPr id="8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91" name="Título de sección"/>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Título de sección</a:t>
            </a:r>
          </a:p>
        </p:txBody>
      </p:sp>
      <p:sp>
        <p:nvSpPr>
          <p:cNvPr id="9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olo título">
    <p:spTree>
      <p:nvGrpSpPr>
        <p:cNvPr id="1" name=""/>
        <p:cNvGrpSpPr/>
        <p:nvPr/>
      </p:nvGrpSpPr>
      <p:grpSpPr>
        <a:xfrm>
          <a:off x="0" y="0"/>
          <a:ext cx="0" cy="0"/>
          <a:chOff x="0" y="0"/>
          <a:chExt cx="0" cy="0"/>
        </a:xfrm>
      </p:grpSpPr>
      <p:sp>
        <p:nvSpPr>
          <p:cNvPr id="99" name="Título de la diapositiva"/>
          <p:cNvSpPr txBox="1">
            <a:spLocks noGrp="1"/>
          </p:cNvSpPr>
          <p:nvPr>
            <p:ph type="title" hasCustomPrompt="1"/>
          </p:nvPr>
        </p:nvSpPr>
        <p:spPr>
          <a:prstGeom prst="rect">
            <a:avLst/>
          </a:prstGeom>
        </p:spPr>
        <p:txBody>
          <a:bodyPr/>
          <a:lstStyle/>
          <a:p>
            <a:r>
              <a:t>Título de la diapositiva</a:t>
            </a:r>
          </a:p>
        </p:txBody>
      </p:sp>
      <p:sp>
        <p:nvSpPr>
          <p:cNvPr id="100" name="Subtítulo de la diapositiv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Subtítulo de la diapositiva</a:t>
            </a: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de viñeta de la diapositiva</a:t>
            </a:r>
          </a:p>
          <a:p>
            <a:pPr lvl="1"/>
            <a:endParaRPr/>
          </a:p>
          <a:p>
            <a:pPr lvl="2"/>
            <a:endParaRPr/>
          </a:p>
          <a:p>
            <a:pPr lvl="3"/>
            <a:endParaRPr/>
          </a:p>
          <a:p>
            <a:pPr lvl="4"/>
            <a:endParaRPr/>
          </a:p>
        </p:txBody>
      </p:sp>
      <p:sp>
        <p:nvSpPr>
          <p:cNvPr id="3" name="Título de la diapositiva"/>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la diapositiva</a:t>
            </a:r>
          </a:p>
        </p:txBody>
      </p:sp>
      <p:sp>
        <p:nvSpPr>
          <p:cNvPr id="4" name="Número de diapositiva"/>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hf hdr="0" ftr="0" dt="0"/>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ti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t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agrama&#10;&#10;El contenido generado por IA puede ser incorrecto.">
            <a:extLst>
              <a:ext uri="{FF2B5EF4-FFF2-40B4-BE49-F238E27FC236}">
                <a16:creationId xmlns:a16="http://schemas.microsoft.com/office/drawing/2014/main" id="{F70B2ADE-F2EC-A313-9F60-1E76C606B9E9}"/>
              </a:ext>
            </a:extLst>
          </p:cNvPr>
          <p:cNvPicPr>
            <a:picLocks noChangeAspect="1"/>
          </p:cNvPicPr>
          <p:nvPr/>
        </p:nvPicPr>
        <p:blipFill>
          <a:blip r:embed="rId2" cstate="print">
            <a:extLst>
              <a:ext uri="{28A0092B-C50C-407E-A947-70E740481C1C}">
                <a14:useLocalDpi xmlns:a14="http://schemas.microsoft.com/office/drawing/2010/main" val="0"/>
              </a:ext>
            </a:extLst>
          </a:blip>
          <a:srcRect l="5667"/>
          <a:stretch>
            <a:fillRect/>
          </a:stretch>
        </p:blipFill>
        <p:spPr>
          <a:xfrm>
            <a:off x="20" y="10"/>
            <a:ext cx="13004780" cy="9753590"/>
          </a:xfrm>
          <a:prstGeom prst="rect">
            <a:avLst/>
          </a:prstGeom>
          <a:noFill/>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FA5B-E916-0271-9DD7-F2223320951A}"/>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ACC71A6D-DCCE-0989-8743-3C9D4A22F702}"/>
              </a:ext>
            </a:extLst>
          </p:cNvPr>
          <p:cNvPicPr>
            <a:picLocks noChangeAspect="1"/>
          </p:cNvPicPr>
          <p:nvPr/>
        </p:nvPicPr>
        <p:blipFill>
          <a:blip r:embed="rId2"/>
          <a:srcRect r="5968"/>
          <a:stretch>
            <a:fillRect/>
          </a:stretch>
        </p:blipFill>
        <p:spPr>
          <a:xfrm>
            <a:off x="0" y="0"/>
            <a:ext cx="13004800" cy="9781270"/>
          </a:xfrm>
          <a:prstGeom prst="rect">
            <a:avLst/>
          </a:prstGeom>
          <a:ln w="12700">
            <a:miter lim="400000"/>
          </a:ln>
        </p:spPr>
      </p:pic>
      <p:sp>
        <p:nvSpPr>
          <p:cNvPr id="4" name="Rectángulo: esquinas redondeadas 3">
            <a:extLst>
              <a:ext uri="{FF2B5EF4-FFF2-40B4-BE49-F238E27FC236}">
                <a16:creationId xmlns:a16="http://schemas.microsoft.com/office/drawing/2014/main" id="{FE41F62A-C193-FA4B-AFC5-FF876132B0A8}"/>
              </a:ext>
            </a:extLst>
          </p:cNvPr>
          <p:cNvSpPr/>
          <p:nvPr/>
        </p:nvSpPr>
        <p:spPr>
          <a:xfrm>
            <a:off x="93255" y="1877034"/>
            <a:ext cx="5805270" cy="646331"/>
          </a:xfrm>
          <a:prstGeom prst="round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ángulo: esquinas redondeadas 5">
            <a:extLst>
              <a:ext uri="{FF2B5EF4-FFF2-40B4-BE49-F238E27FC236}">
                <a16:creationId xmlns:a16="http://schemas.microsoft.com/office/drawing/2014/main" id="{95E8C806-A150-6DC4-41E0-BC5BA6D915CF}"/>
              </a:ext>
            </a:extLst>
          </p:cNvPr>
          <p:cNvSpPr/>
          <p:nvPr/>
        </p:nvSpPr>
        <p:spPr>
          <a:xfrm>
            <a:off x="6502400" y="1877033"/>
            <a:ext cx="6271933" cy="646331"/>
          </a:xfrm>
          <a:prstGeom prst="round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CuadroTexto 1">
            <a:extLst>
              <a:ext uri="{FF2B5EF4-FFF2-40B4-BE49-F238E27FC236}">
                <a16:creationId xmlns:a16="http://schemas.microsoft.com/office/drawing/2014/main" id="{F8221655-63BD-B959-B14F-BECCB894D048}"/>
              </a:ext>
            </a:extLst>
          </p:cNvPr>
          <p:cNvSpPr txBox="1"/>
          <p:nvPr/>
        </p:nvSpPr>
        <p:spPr>
          <a:xfrm>
            <a:off x="532744" y="867142"/>
            <a:ext cx="1183097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Cuáles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son las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principales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conclusiones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obtenidas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8" name="CuadroTexto 7">
            <a:extLst>
              <a:ext uri="{FF2B5EF4-FFF2-40B4-BE49-F238E27FC236}">
                <a16:creationId xmlns:a16="http://schemas.microsoft.com/office/drawing/2014/main" id="{82FF4C93-7B86-2779-A78C-5D2A81022255}"/>
              </a:ext>
            </a:extLst>
          </p:cNvPr>
          <p:cNvSpPr txBox="1"/>
          <p:nvPr/>
        </p:nvSpPr>
        <p:spPr>
          <a:xfrm>
            <a:off x="93255" y="1945051"/>
            <a:ext cx="5805270" cy="6611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1800"/>
              </a:lnSpc>
              <a:spcBef>
                <a:spcPts val="600"/>
              </a:spcBef>
              <a:buNone/>
            </a:pPr>
            <a:r>
              <a:rPr lang="es-ES" sz="1400" b="1" dirty="0">
                <a:effectLst/>
                <a:latin typeface="Tahoma" panose="020B0604030504040204" pitchFamily="34" charset="0"/>
                <a:ea typeface="Arial Unicode MS" panose="020B0604020202020204" pitchFamily="34" charset="-128"/>
                <a:cs typeface="Tahoma" panose="020B0604030504040204" pitchFamily="34" charset="0"/>
              </a:rPr>
              <a:t>CONTEXTO EXTERNO DE INVESTIGACIÓN E INNOVACIÓN </a:t>
            </a:r>
          </a:p>
          <a:p>
            <a:pPr algn="ctr">
              <a:lnSpc>
                <a:spcPts val="1800"/>
              </a:lnSpc>
              <a:spcBef>
                <a:spcPts val="0"/>
              </a:spcBef>
              <a:spcAft>
                <a:spcPts val="1800"/>
              </a:spcAft>
              <a:buNone/>
            </a:pPr>
            <a:r>
              <a:rPr lang="es-ES" sz="1400" b="1" dirty="0">
                <a:effectLst/>
                <a:latin typeface="Tahoma" panose="020B0604030504040204" pitchFamily="34" charset="0"/>
                <a:ea typeface="Arial Unicode MS" panose="020B0604020202020204" pitchFamily="34" charset="-128"/>
                <a:cs typeface="Tahoma" panose="020B0604030504040204" pitchFamily="34" charset="0"/>
              </a:rPr>
              <a:t>EN TERAPIAS AVANZADAS </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En el marco de la Unión Europea, la investigación e innovación en terapias avanzadas (TA) recibe un fuerte impulso a través del Programa Horizonte Europa (2021-2027). Sin embargo, la participación de Castilla y León aún es limitada, destacando solo BIOFORGE e IBSAL en la captación de financiación. Este contexto supone una oportunidad para fortalecer la investigación en TA mediante una mayor integración en iniciativas internacionales y una presencia más activa en el ámbito europeo.</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En el ámbito nacional, la investigación en TA se está consolidando con iniciativas como el Plan de Abordaje de Terapias Avanzadas en el Sistema Nacional de Salud, el Consorcio CERTERA, la Red TERAV y la Red TERAV+, en las que Castilla y León participa a través del IBSAL.</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En el contexto autonómico, varias comunidades impulsan planes estratégicos, redes de colaboración y centros especializados en </a:t>
            </a:r>
            <a:r>
              <a:rPr lang="es-ES" sz="1400" dirty="0" err="1">
                <a:effectLst/>
                <a:latin typeface="Tahoma" panose="020B0604030504040204" pitchFamily="34" charset="0"/>
                <a:ea typeface="Arial Unicode MS" panose="020B0604020202020204" pitchFamily="34" charset="-128"/>
                <a:cs typeface="Times New Roman" panose="02020603050405020304" pitchFamily="18" charset="0"/>
              </a:rPr>
              <a:t>ATMPs</a:t>
            </a: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 con inversión en investigación y formación sanitaria, para reforzar su posición en TA.</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La cláusula de exención hospitalaria permite la fabricación de </a:t>
            </a:r>
            <a:r>
              <a:rPr lang="es-ES" sz="1400" dirty="0" err="1">
                <a:effectLst/>
                <a:latin typeface="Tahoma" panose="020B0604030504040204" pitchFamily="34" charset="0"/>
                <a:ea typeface="Arial Unicode MS" panose="020B0604020202020204" pitchFamily="34" charset="-128"/>
                <a:cs typeface="Times New Roman" panose="02020603050405020304" pitchFamily="18" charset="0"/>
              </a:rPr>
              <a:t>ATMPs</a:t>
            </a: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 en hospitales para pacientes específicos, favoreciendo la investigación en hospitales públicos y el desarrollo de terapias personalizadas, lo que beneficia a comunidades como Castilla y León.</a:t>
            </a:r>
          </a:p>
        </p:txBody>
      </p:sp>
      <p:sp>
        <p:nvSpPr>
          <p:cNvPr id="10" name="CuadroTexto 9">
            <a:extLst>
              <a:ext uri="{FF2B5EF4-FFF2-40B4-BE49-F238E27FC236}">
                <a16:creationId xmlns:a16="http://schemas.microsoft.com/office/drawing/2014/main" id="{68FCCCCE-C0E2-92E8-FC8F-AE982D2156AB}"/>
              </a:ext>
            </a:extLst>
          </p:cNvPr>
          <p:cNvSpPr txBox="1"/>
          <p:nvPr/>
        </p:nvSpPr>
        <p:spPr>
          <a:xfrm>
            <a:off x="6390615" y="1935352"/>
            <a:ext cx="6383718" cy="6919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1800"/>
              </a:lnSpc>
              <a:spcBef>
                <a:spcPts val="600"/>
              </a:spcBef>
              <a:buNone/>
            </a:pPr>
            <a:r>
              <a:rPr lang="es-ES" sz="1400" b="1" dirty="0">
                <a:effectLst/>
                <a:latin typeface="Tahoma" panose="020B0604030504040204" pitchFamily="34" charset="0"/>
                <a:ea typeface="Arial Unicode MS" panose="020B0604020202020204" pitchFamily="34" charset="-128"/>
                <a:cs typeface="Tahoma" panose="020B0604030504040204" pitchFamily="34" charset="0"/>
              </a:rPr>
              <a:t>CONTEXTO INTERNO DE INVESTIGACIÓN E INNOVACIÓN </a:t>
            </a:r>
          </a:p>
          <a:p>
            <a:pPr algn="ctr">
              <a:lnSpc>
                <a:spcPts val="1800"/>
              </a:lnSpc>
              <a:spcBef>
                <a:spcPts val="0"/>
              </a:spcBef>
              <a:spcAft>
                <a:spcPts val="1800"/>
              </a:spcAft>
              <a:buNone/>
            </a:pPr>
            <a:r>
              <a:rPr lang="es-ES" sz="1400" b="1" dirty="0">
                <a:effectLst/>
                <a:latin typeface="Tahoma" panose="020B0604030504040204" pitchFamily="34" charset="0"/>
                <a:ea typeface="Arial Unicode MS" panose="020B0604020202020204" pitchFamily="34" charset="-128"/>
                <a:cs typeface="Tahoma" panose="020B0604030504040204" pitchFamily="34" charset="0"/>
              </a:rPr>
              <a:t>EN TERAPIAS AVANZADAS </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En Castilla y León existen estrategias que reflejan la necesidad de fortalecer la investigación en TA, como la Iniciativa Emblemática Salud dentro de la RIS3 y el</a:t>
            </a:r>
            <a:r>
              <a:rPr lang="es-ES" sz="1400" dirty="0">
                <a:latin typeface="Tahoma" panose="020B0604030504040204" pitchFamily="34" charset="0"/>
                <a:ea typeface="Arial Unicode MS" panose="020B0604020202020204" pitchFamily="34" charset="-128"/>
                <a:cs typeface="Times New Roman" panose="02020603050405020304" pitchFamily="18" charset="0"/>
              </a:rPr>
              <a:t> PEIISCYL 2023-2027.</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El Centro en Red, creado en 2007, es un modelo de colaboración interinstitucional en investigación básica y aplicada, destacando en terapia celular y biomateriales. No obstante, la terapia génica requiere mayor desarrollo y colaboración.</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Los centros vinculados al Centro en Red presentan distintos niveles de actividad y especialización. El grupo HUSAL-HEM, con apoyo del IBSAL, sobresale en investigación clínica. La reciente creación de IBIOVALL, IBIOLEÓN e IBIOBURGOS reforzará la red de investigación preclínica y clínica en TA.</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Se ha evidenciado una escasa colaboración entre grupos de investigación del Centro en Red y la existencia de grupos externos (como en ULE y UBU) con potencial complementario. Es clave incorporar nuevos grupos y potenciar líneas conjuntas para afrontar nuevos retos.</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La investigación en TA en centros sanitarios de la GRS es aún incipiente, por lo que debe potenciarse, fomentando la traslación de la investigación preclínica a la práctica clínica y el escalado de producción de medicamentos.</a:t>
            </a:r>
          </a:p>
          <a:p>
            <a:pPr marL="171450" indent="-171450" algn="just">
              <a:lnSpc>
                <a:spcPts val="18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Arial Unicode MS" panose="020B0604020202020204" pitchFamily="34" charset="-128"/>
                <a:cs typeface="Times New Roman" panose="02020603050405020304" pitchFamily="18" charset="0"/>
              </a:rPr>
              <a:t>En Castilla y León, empresas privadas con actividad en TA enfocadas en oncología, biomedicina y diagnóstico molecular contribuyen a la innovación del ecosistema y ofrecen oportunidades de colaboración con el Centro en Red para el desarrollo de nuevos tratamientos.</a:t>
            </a:r>
          </a:p>
        </p:txBody>
      </p:sp>
      <p:sp>
        <p:nvSpPr>
          <p:cNvPr id="3" name="Marcador de número de diapositiva 2">
            <a:extLst>
              <a:ext uri="{FF2B5EF4-FFF2-40B4-BE49-F238E27FC236}">
                <a16:creationId xmlns:a16="http://schemas.microsoft.com/office/drawing/2014/main" id="{260B8C78-1ABB-30E1-4966-E7D17C233674}"/>
              </a:ext>
            </a:extLst>
          </p:cNvPr>
          <p:cNvSpPr>
            <a:spLocks noGrp="1"/>
          </p:cNvSpPr>
          <p:nvPr>
            <p:ph type="sldNum" sz="quarter" idx="2"/>
          </p:nvPr>
        </p:nvSpPr>
        <p:spPr>
          <a:xfrm>
            <a:off x="6204508" y="9221093"/>
            <a:ext cx="297892" cy="287479"/>
          </a:xfrm>
        </p:spPr>
        <p:txBody>
          <a:bodyPr/>
          <a:lstStyle/>
          <a:p>
            <a:fld id="{86CB4B4D-7CA3-9044-876B-883B54F8677D}" type="slidenum">
              <a:rPr lang="es-ES" smtClean="0"/>
              <a:t>10</a:t>
            </a:fld>
            <a:endParaRPr lang="es-ES" dirty="0"/>
          </a:p>
        </p:txBody>
      </p:sp>
    </p:spTree>
    <p:extLst>
      <p:ext uri="{BB962C8B-B14F-4D97-AF65-F5344CB8AC3E}">
        <p14:creationId xmlns:p14="http://schemas.microsoft.com/office/powerpoint/2010/main" val="41458649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CEEDA-9B5C-87AC-0D54-864B73EB7EAE}"/>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6EAA7583-F794-C6D4-07AA-0B8C41C0F67F}"/>
              </a:ext>
            </a:extLst>
          </p:cNvPr>
          <p:cNvPicPr>
            <a:picLocks noChangeAspect="1"/>
          </p:cNvPicPr>
          <p:nvPr/>
        </p:nvPicPr>
        <p:blipFill>
          <a:blip r:embed="rId3"/>
          <a:srcRect r="5968"/>
          <a:stretch>
            <a:fillRect/>
          </a:stretch>
        </p:blipFill>
        <p:spPr>
          <a:xfrm>
            <a:off x="0" y="-13835"/>
            <a:ext cx="13004800" cy="9781270"/>
          </a:xfrm>
          <a:prstGeom prst="rect">
            <a:avLst/>
          </a:prstGeom>
          <a:ln w="12700">
            <a:miter lim="400000"/>
          </a:ln>
        </p:spPr>
      </p:pic>
      <p:sp>
        <p:nvSpPr>
          <p:cNvPr id="12" name="Rectángulo: esquinas redondeadas 11">
            <a:extLst>
              <a:ext uri="{FF2B5EF4-FFF2-40B4-BE49-F238E27FC236}">
                <a16:creationId xmlns:a16="http://schemas.microsoft.com/office/drawing/2014/main" id="{41DCF898-506B-3819-069E-DF7AD0ADD1D6}"/>
              </a:ext>
            </a:extLst>
          </p:cNvPr>
          <p:cNvSpPr/>
          <p:nvPr/>
        </p:nvSpPr>
        <p:spPr>
          <a:xfrm>
            <a:off x="5704253" y="4912113"/>
            <a:ext cx="1486744" cy="1149184"/>
          </a:xfrm>
          <a:prstGeom prst="roundRect">
            <a:avLst/>
          </a:prstGeom>
          <a:solidFill>
            <a:schemeClr val="bg1">
              <a:lumMod val="6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s-ES" sz="2000" b="1" dirty="0">
                <a:solidFill>
                  <a:srgbClr val="FFFFFF"/>
                </a:solidFill>
                <a:latin typeface="Tahoma" panose="020B0604030504040204" pitchFamily="34" charset="0"/>
                <a:ea typeface="Tahoma" panose="020B0604030504040204" pitchFamily="34" charset="0"/>
                <a:cs typeface="Tahoma" panose="020B0604030504040204" pitchFamily="34" charset="0"/>
                <a:sym typeface="Helvetica Neue Medium"/>
              </a:rPr>
              <a:t>ANÁLISIS</a:t>
            </a:r>
          </a:p>
          <a:p>
            <a:pPr marL="0" marR="0" indent="0" algn="ctr" defTabSz="584200" rtl="0" fontAlgn="auto" latinLnBrk="0" hangingPunct="0">
              <a:lnSpc>
                <a:spcPct val="100000"/>
              </a:lnSpc>
              <a:spcBef>
                <a:spcPts val="0"/>
              </a:spcBef>
              <a:spcAft>
                <a:spcPts val="0"/>
              </a:spcAft>
              <a:buClrTx/>
              <a:buSzTx/>
              <a:buFontTx/>
              <a:buNone/>
              <a:tabLst/>
            </a:pPr>
            <a:r>
              <a:rPr lang="es-ES" sz="2000" b="1" dirty="0">
                <a:solidFill>
                  <a:srgbClr val="FFFFFF"/>
                </a:solidFill>
                <a:latin typeface="Tahoma" panose="020B0604030504040204" pitchFamily="34" charset="0"/>
                <a:ea typeface="Tahoma" panose="020B0604030504040204" pitchFamily="34" charset="0"/>
                <a:cs typeface="Tahoma" panose="020B0604030504040204" pitchFamily="34" charset="0"/>
                <a:sym typeface="Helvetica Neue Medium"/>
              </a:rPr>
              <a:t>CAME</a:t>
            </a:r>
          </a:p>
        </p:txBody>
      </p:sp>
      <p:sp>
        <p:nvSpPr>
          <p:cNvPr id="2" name="CuadroTexto 1">
            <a:extLst>
              <a:ext uri="{FF2B5EF4-FFF2-40B4-BE49-F238E27FC236}">
                <a16:creationId xmlns:a16="http://schemas.microsoft.com/office/drawing/2014/main" id="{BE54D8D0-29BC-4D79-0F31-2471828EA536}"/>
              </a:ext>
            </a:extLst>
          </p:cNvPr>
          <p:cNvSpPr txBox="1"/>
          <p:nvPr/>
        </p:nvSpPr>
        <p:spPr>
          <a:xfrm>
            <a:off x="546784" y="723938"/>
            <a:ext cx="1220912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Cómo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orientamos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la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toma</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de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decisiones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4" name="Rectángulo: esquinas redondeadas 3">
            <a:extLst>
              <a:ext uri="{FF2B5EF4-FFF2-40B4-BE49-F238E27FC236}">
                <a16:creationId xmlns:a16="http://schemas.microsoft.com/office/drawing/2014/main" id="{C748F312-790B-A28F-20A7-7E9F56EC0AEC}"/>
              </a:ext>
            </a:extLst>
          </p:cNvPr>
          <p:cNvSpPr/>
          <p:nvPr/>
        </p:nvSpPr>
        <p:spPr>
          <a:xfrm>
            <a:off x="542542" y="5485814"/>
            <a:ext cx="5516370" cy="4117328"/>
          </a:xfrm>
          <a:prstGeom prst="roundRect">
            <a:avLst/>
          </a:prstGeom>
          <a:solidFill>
            <a:srgbClr val="EFFBE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 name="Elipse 4">
            <a:extLst>
              <a:ext uri="{FF2B5EF4-FFF2-40B4-BE49-F238E27FC236}">
                <a16:creationId xmlns:a16="http://schemas.microsoft.com/office/drawing/2014/main" id="{1CAD191D-75F9-F1A9-3067-7FFE2B9F4900}"/>
              </a:ext>
            </a:extLst>
          </p:cNvPr>
          <p:cNvSpPr/>
          <p:nvPr/>
        </p:nvSpPr>
        <p:spPr>
          <a:xfrm>
            <a:off x="840442" y="5570799"/>
            <a:ext cx="489398" cy="490498"/>
          </a:xfrm>
          <a:prstGeom prst="ellipse">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ángulo: esquinas redondeadas 5">
            <a:extLst>
              <a:ext uri="{FF2B5EF4-FFF2-40B4-BE49-F238E27FC236}">
                <a16:creationId xmlns:a16="http://schemas.microsoft.com/office/drawing/2014/main" id="{5B3E61FB-A753-1661-8CC7-512396F01708}"/>
              </a:ext>
            </a:extLst>
          </p:cNvPr>
          <p:cNvSpPr/>
          <p:nvPr/>
        </p:nvSpPr>
        <p:spPr>
          <a:xfrm>
            <a:off x="6917328" y="1453744"/>
            <a:ext cx="5326277" cy="3961399"/>
          </a:xfrm>
          <a:prstGeom prst="roundRect">
            <a:avLst/>
          </a:prstGeom>
          <a:solidFill>
            <a:srgbClr val="FFF1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Elipse 6">
            <a:extLst>
              <a:ext uri="{FF2B5EF4-FFF2-40B4-BE49-F238E27FC236}">
                <a16:creationId xmlns:a16="http://schemas.microsoft.com/office/drawing/2014/main" id="{F03D2983-814A-B609-82C2-C6C7CD1F9A15}"/>
              </a:ext>
            </a:extLst>
          </p:cNvPr>
          <p:cNvSpPr/>
          <p:nvPr/>
        </p:nvSpPr>
        <p:spPr>
          <a:xfrm>
            <a:off x="11632861" y="1592072"/>
            <a:ext cx="489398" cy="490498"/>
          </a:xfrm>
          <a:prstGeom prst="ellipse">
            <a:avLst/>
          </a:prstGeom>
          <a:solidFill>
            <a:schemeClr val="accent5">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ángulo: esquinas redondeadas 7">
            <a:extLst>
              <a:ext uri="{FF2B5EF4-FFF2-40B4-BE49-F238E27FC236}">
                <a16:creationId xmlns:a16="http://schemas.microsoft.com/office/drawing/2014/main" id="{4E2D2DFF-5F1F-1542-E59C-AA80687C1C23}"/>
              </a:ext>
            </a:extLst>
          </p:cNvPr>
          <p:cNvSpPr/>
          <p:nvPr/>
        </p:nvSpPr>
        <p:spPr>
          <a:xfrm>
            <a:off x="6917329" y="5476442"/>
            <a:ext cx="5376796" cy="4126700"/>
          </a:xfrm>
          <a:prstGeom prst="roundRect">
            <a:avLst/>
          </a:prstGeom>
          <a:solidFill>
            <a:srgbClr val="EB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Elipse 8">
            <a:extLst>
              <a:ext uri="{FF2B5EF4-FFF2-40B4-BE49-F238E27FC236}">
                <a16:creationId xmlns:a16="http://schemas.microsoft.com/office/drawing/2014/main" id="{0A0C9438-E712-0207-253D-7A447712688C}"/>
              </a:ext>
            </a:extLst>
          </p:cNvPr>
          <p:cNvSpPr/>
          <p:nvPr/>
        </p:nvSpPr>
        <p:spPr>
          <a:xfrm>
            <a:off x="11632861" y="5596531"/>
            <a:ext cx="489398" cy="490498"/>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ctángulo: esquinas redondeadas 9">
            <a:extLst>
              <a:ext uri="{FF2B5EF4-FFF2-40B4-BE49-F238E27FC236}">
                <a16:creationId xmlns:a16="http://schemas.microsoft.com/office/drawing/2014/main" id="{81F8F96F-F440-8D94-FE3D-B553DC88C7D7}"/>
              </a:ext>
            </a:extLst>
          </p:cNvPr>
          <p:cNvSpPr/>
          <p:nvPr/>
        </p:nvSpPr>
        <p:spPr>
          <a:xfrm>
            <a:off x="542542" y="1463116"/>
            <a:ext cx="5516370" cy="3952027"/>
          </a:xfrm>
          <a:prstGeom prst="roundRect">
            <a:avLst/>
          </a:prstGeom>
          <a:solidFill>
            <a:srgbClr val="FFFD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Elipse 10">
            <a:extLst>
              <a:ext uri="{FF2B5EF4-FFF2-40B4-BE49-F238E27FC236}">
                <a16:creationId xmlns:a16="http://schemas.microsoft.com/office/drawing/2014/main" id="{ADAF0B21-9476-3751-73C7-D676734FCD8D}"/>
              </a:ext>
            </a:extLst>
          </p:cNvPr>
          <p:cNvSpPr/>
          <p:nvPr/>
        </p:nvSpPr>
        <p:spPr>
          <a:xfrm>
            <a:off x="722852" y="1570000"/>
            <a:ext cx="489398" cy="490498"/>
          </a:xfrm>
          <a:prstGeom prst="ellipse">
            <a:avLst/>
          </a:prstGeom>
          <a:solidFill>
            <a:schemeClr val="accent4">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Marcador de número de diapositiva 2">
            <a:extLst>
              <a:ext uri="{FF2B5EF4-FFF2-40B4-BE49-F238E27FC236}">
                <a16:creationId xmlns:a16="http://schemas.microsoft.com/office/drawing/2014/main" id="{D28E47ED-D844-2024-6FB6-F5923FF3C949}"/>
              </a:ext>
            </a:extLst>
          </p:cNvPr>
          <p:cNvSpPr>
            <a:spLocks noGrp="1"/>
          </p:cNvSpPr>
          <p:nvPr>
            <p:ph type="sldNum" sz="quarter" idx="2"/>
          </p:nvPr>
        </p:nvSpPr>
        <p:spPr>
          <a:xfrm>
            <a:off x="6353454" y="9080391"/>
            <a:ext cx="297892" cy="287479"/>
          </a:xfrm>
        </p:spPr>
        <p:txBody>
          <a:bodyPr/>
          <a:lstStyle/>
          <a:p>
            <a:fld id="{86CB4B4D-7CA3-9044-876B-883B54F8677D}" type="slidenum">
              <a:rPr lang="es-ES" smtClean="0"/>
              <a:t>11</a:t>
            </a:fld>
            <a:endParaRPr lang="es-ES" dirty="0"/>
          </a:p>
        </p:txBody>
      </p:sp>
      <p:sp>
        <p:nvSpPr>
          <p:cNvPr id="14" name="CuadroTexto 13">
            <a:extLst>
              <a:ext uri="{FF2B5EF4-FFF2-40B4-BE49-F238E27FC236}">
                <a16:creationId xmlns:a16="http://schemas.microsoft.com/office/drawing/2014/main" id="{C64B7DA5-E864-A1D9-9299-CE509F2A92F5}"/>
              </a:ext>
            </a:extLst>
          </p:cNvPr>
          <p:cNvSpPr txBox="1"/>
          <p:nvPr/>
        </p:nvSpPr>
        <p:spPr>
          <a:xfrm>
            <a:off x="6502400" y="1607977"/>
            <a:ext cx="5498649" cy="27443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20000" algn="r">
              <a:lnSpc>
                <a:spcPts val="1600"/>
              </a:lnSpc>
              <a:spcBef>
                <a:spcPts val="600"/>
              </a:spcBef>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a:t>
            </a: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AFRONTAR</a:t>
            </a: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a:t>
            </a:r>
          </a:p>
          <a:p>
            <a:pPr marL="900000" lvl="0" indent="-171450" defTabSz="58420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Desarrollar proyectos de investigación conjuntos de alta calidad científica </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que permita la fidelización de investigadores especializados en TA.</a:t>
            </a:r>
          </a:p>
          <a:p>
            <a:pPr marL="900000" lvl="0" indent="-171450" defTabSz="58420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Mejorar la colaboración</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entre los agentes del ecosistema de la investigación para la presentación de proyectos conjuntos. </a:t>
            </a:r>
          </a:p>
          <a:p>
            <a:pPr marL="900000" lvl="0" indent="-1714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Promover, a través de los IIS, la </a:t>
            </a: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integración de la investigación preclínica y la clínica</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mediante la constitución de equipos de investigación conjuntos.</a:t>
            </a:r>
          </a:p>
          <a:p>
            <a:pPr marL="900000" lvl="0" indent="-1714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Promover en las unidades de gestión de los IIS la especialización en gestión de procedimientos de tramitación de </a:t>
            </a:r>
            <a:r>
              <a:rPr lang="es-ES" sz="1150" dirty="0" err="1">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ATMPs</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a:t>
            </a:r>
            <a:endParaRPr kumimoji="0" lang="es-ES" sz="1150" b="0" i="0" u="none" strike="noStrike" cap="none" spc="0" normalizeH="0" baseline="0" dirty="0">
              <a:ln>
                <a:noFill/>
              </a:ln>
              <a:solidFill>
                <a:srgbClr val="000000"/>
              </a:solidFill>
              <a:effectLst/>
              <a:uFillTx/>
              <a:latin typeface="+mn-lt"/>
              <a:ea typeface="+mn-ea"/>
              <a:cs typeface="+mn-cs"/>
              <a:sym typeface="Helvetica Neue"/>
            </a:endParaRPr>
          </a:p>
        </p:txBody>
      </p:sp>
      <p:sp>
        <p:nvSpPr>
          <p:cNvPr id="19" name="Rectángulo: esquinas redondeadas 18">
            <a:extLst>
              <a:ext uri="{FF2B5EF4-FFF2-40B4-BE49-F238E27FC236}">
                <a16:creationId xmlns:a16="http://schemas.microsoft.com/office/drawing/2014/main" id="{3DBE0C9C-7701-3E08-D245-CB0AAEB10F3D}"/>
              </a:ext>
            </a:extLst>
          </p:cNvPr>
          <p:cNvSpPr/>
          <p:nvPr/>
        </p:nvSpPr>
        <p:spPr>
          <a:xfrm>
            <a:off x="652794" y="1749279"/>
            <a:ext cx="5516370" cy="3678849"/>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74250">
              <a:lnSpc>
                <a:spcPts val="1600"/>
              </a:lnSpc>
              <a:spcBef>
                <a:spcPts val="600"/>
              </a:spcBef>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CORREGIR</a:t>
            </a:r>
            <a:endPar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endParaRPr>
          </a:p>
          <a:p>
            <a:pPr marL="360000" indent="-28575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Desarrollar un mapa de infraestructuras.</a:t>
            </a:r>
          </a:p>
          <a:p>
            <a:pPr marL="360000" indent="-285750">
              <a:lnSpc>
                <a:spcPts val="1600"/>
              </a:lnSpc>
              <a:spcBef>
                <a:spcPts val="600"/>
              </a:spcBef>
              <a:buFont typeface="Arial" panose="020B0604020202020204" pitchFamily="34" charset="0"/>
              <a:buChar cha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la investigación en terapia génica y tisular</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t>
            </a:r>
          </a:p>
          <a:p>
            <a:pPr marL="360000" lvl="0" indent="-2857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Diversificar la investigación en los centros sanitarios de la GRS.</a:t>
            </a:r>
          </a:p>
          <a:p>
            <a:pPr marL="360000" lvl="0" indent="-285750" defTabSz="58420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Fortalecer la labor de los IIS.</a:t>
            </a:r>
          </a:p>
          <a:p>
            <a:pPr marL="360000" lvl="0" indent="-2857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Fomentar y diversificar la captación de fuentes de financiación. </a:t>
            </a:r>
          </a:p>
          <a:p>
            <a:pPr marL="360000" indent="-28575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de la actividad de las unidades de gestión de los IIS.</a:t>
            </a:r>
          </a:p>
          <a:p>
            <a:pPr marL="360000" lvl="0" indent="-2857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Fomentar y apoyar la solicitud de proyectos de investigación y EECC.</a:t>
            </a:r>
          </a:p>
          <a:p>
            <a:pPr marL="357750" indent="-28575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la figura del personal investigador y técnico especialista. </a:t>
            </a:r>
          </a:p>
          <a:p>
            <a:pPr marL="357750" indent="-28575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Promover la elaboración de un programa de formación especializado.</a:t>
            </a:r>
          </a:p>
          <a:p>
            <a:pPr marL="357750" indent="-285750">
              <a:lnSpc>
                <a:spcPts val="1600"/>
              </a:lnSpc>
              <a:spcBef>
                <a:spcPts val="600"/>
              </a:spcBef>
              <a:buFont typeface="Arial" panose="020B0604020202020204" pitchFamily="34" charset="0"/>
              <a:buChar cha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el desarrollo de proyectos colaborativos.</a:t>
            </a:r>
          </a:p>
          <a:p>
            <a:pPr marL="357750" indent="-285750">
              <a:lnSpc>
                <a:spcPts val="1600"/>
              </a:lnSpc>
              <a:spcBef>
                <a:spcPts val="600"/>
              </a:spcBef>
              <a:buFont typeface="Arial" panose="020B0604020202020204" pitchFamily="34" charset="0"/>
              <a:buChar cha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el trabajo en red.</a:t>
            </a:r>
          </a:p>
          <a:p>
            <a:pPr marL="357750" indent="-28575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Promover el desarrollo de iniciativas de colaboración público-privada. </a:t>
            </a:r>
          </a:p>
          <a:p>
            <a:pPr marL="0" marR="0" indent="0" algn="ctr" defTabSz="584200" rtl="0" fontAlgn="auto" latinLnBrk="0" hangingPunct="0">
              <a:lnSpc>
                <a:spcPts val="1600"/>
              </a:lnSpc>
              <a:spcBef>
                <a:spcPts val="0"/>
              </a:spcBef>
              <a:spcAft>
                <a:spcPts val="0"/>
              </a:spcAft>
              <a:buClrTx/>
              <a:buSzTx/>
              <a:buFontTx/>
              <a:buNone/>
              <a:tabLst/>
            </a:pPr>
            <a:endParaRPr kumimoji="0" lang="es-ES" sz="115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CuadroTexto 19">
            <a:extLst>
              <a:ext uri="{FF2B5EF4-FFF2-40B4-BE49-F238E27FC236}">
                <a16:creationId xmlns:a16="http://schemas.microsoft.com/office/drawing/2014/main" id="{D196BEC7-4CC4-0286-DCB5-25A6B59482FD}"/>
              </a:ext>
            </a:extLst>
          </p:cNvPr>
          <p:cNvSpPr txBox="1"/>
          <p:nvPr/>
        </p:nvSpPr>
        <p:spPr>
          <a:xfrm>
            <a:off x="902170" y="5351715"/>
            <a:ext cx="4905100" cy="44371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1600"/>
              </a:lnSpc>
              <a:spcBef>
                <a:spcPts val="600"/>
              </a:spcBef>
            </a:pPr>
            <a:endPar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endParaRPr>
          </a:p>
          <a:p>
            <a:pPr>
              <a:lnSpc>
                <a:spcPts val="1600"/>
              </a:lnSpc>
              <a:spcBef>
                <a:spcPts val="600"/>
              </a:spcBef>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a:t>
            </a: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MANTENER</a:t>
            </a:r>
            <a:endPar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endParaRPr>
          </a:p>
          <a:p>
            <a:pPr marL="243450" indent="-17145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Consolidar e impulsar el apoyo al Centro en Red.</a:t>
            </a:r>
          </a:p>
          <a:p>
            <a:pPr marL="243450" indent="-17145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Mantener las designaciones y acreditaciones actuales para la fabricación y administración de </a:t>
            </a:r>
            <a:r>
              <a:rPr lang="es-ES" sz="1150" dirty="0" err="1">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ATMPs</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t>
            </a:r>
          </a:p>
          <a:p>
            <a:pPr marL="243450" indent="-17145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Apoyar a los grupos de investigación del Centro en Red en su incorporación en estructuras colaborativas de ámbito nacional.</a:t>
            </a:r>
          </a:p>
          <a:p>
            <a:pPr marL="243450" lvl="0" indent="-1714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la incorporación de las infraestructuras complementarias en el Centro en Red para mejorar sus capacidades. </a:t>
            </a:r>
          </a:p>
          <a:p>
            <a:pPr marL="243450" lvl="0" indent="-1714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Potenciar la colaboración con las spin-off de la UVA para mejorar la capacidad de producción de células mesenquimales y biomateriales.</a:t>
            </a:r>
          </a:p>
          <a:p>
            <a:pPr marL="243450" lvl="0" indent="-171450" defTabSz="58420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Afrontar la incorporación de nuevos grupos de investigación </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en el Centro en Red.</a:t>
            </a:r>
          </a:p>
          <a:p>
            <a:pPr marL="243450" lvl="0" indent="-171450" defTabSz="584200" hangingPunct="1">
              <a:lnSpc>
                <a:spcPts val="1600"/>
              </a:lnSpc>
              <a:spcBef>
                <a:spcPts val="600"/>
              </a:spcBef>
              <a:buFont typeface="Arial" panose="020B0604020202020204" pitchFamily="34" charset="0"/>
              <a:buChar char="•"/>
              <a:defRP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la investigación en TA en los centros sanitarios de la GRS.</a:t>
            </a:r>
          </a:p>
          <a:p>
            <a:pPr marL="243450" lvl="0" indent="-171450" defTabSz="584200" hangingPunct="1">
              <a:lnSpc>
                <a:spcPts val="1600"/>
              </a:lnSpc>
              <a:spcBef>
                <a:spcPts val="600"/>
              </a:spcBef>
              <a:buFont typeface="Arial" panose="020B0604020202020204" pitchFamily="34" charset="0"/>
              <a:buChar char="•"/>
              <a:defRP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Desarrollar proyectos colaborativos innovadores y diferenciadores </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en el marco del Centro en Red. </a:t>
            </a:r>
          </a:p>
          <a:p>
            <a:pPr marL="0" marR="0" indent="0" algn="l" defTabSz="1733930" rtl="0" fontAlgn="auto" latinLnBrk="0" hangingPunct="0">
              <a:lnSpc>
                <a:spcPts val="1600"/>
              </a:lnSpc>
              <a:spcBef>
                <a:spcPts val="600"/>
              </a:spcBef>
              <a:spcAft>
                <a:spcPts val="0"/>
              </a:spcAft>
              <a:buClrTx/>
              <a:buSzTx/>
              <a:buFontTx/>
              <a:buNone/>
              <a:tabLst/>
            </a:pPr>
            <a:endParaRPr kumimoji="0" lang="es-ES" sz="1150" b="0" i="0" u="none" strike="noStrike" cap="none" spc="0" normalizeH="0" baseline="0" dirty="0">
              <a:ln>
                <a:noFill/>
              </a:ln>
              <a:solidFill>
                <a:srgbClr val="000000"/>
              </a:solidFill>
              <a:effectLst/>
              <a:uFillTx/>
              <a:latin typeface="+mn-lt"/>
              <a:ea typeface="+mn-ea"/>
              <a:cs typeface="+mn-cs"/>
              <a:sym typeface="Helvetica Neue"/>
            </a:endParaRPr>
          </a:p>
        </p:txBody>
      </p:sp>
      <p:sp>
        <p:nvSpPr>
          <p:cNvPr id="21" name="CuadroTexto 20">
            <a:extLst>
              <a:ext uri="{FF2B5EF4-FFF2-40B4-BE49-F238E27FC236}">
                <a16:creationId xmlns:a16="http://schemas.microsoft.com/office/drawing/2014/main" id="{B9211518-F413-0D1B-B9A6-913EDB36BD31}"/>
              </a:ext>
            </a:extLst>
          </p:cNvPr>
          <p:cNvSpPr txBox="1"/>
          <p:nvPr/>
        </p:nvSpPr>
        <p:spPr>
          <a:xfrm>
            <a:off x="6517944" y="5624500"/>
            <a:ext cx="5447687"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20000" algn="r" defTabSz="584200">
              <a:lnSpc>
                <a:spcPts val="1600"/>
              </a:lnSpc>
              <a:spcBef>
                <a:spcPts val="600"/>
              </a:spcBef>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EXPLOTAR</a:t>
            </a:r>
            <a:endPar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endParaRPr>
          </a:p>
          <a:p>
            <a:pPr marL="900000" indent="-28800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Aprovechar el desarrollo de la Iniciativa Emblemática en Salud.</a:t>
            </a:r>
          </a:p>
          <a:p>
            <a:pPr marL="900000" indent="-28800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Aprovechar el desarrollo del PEMPPCYL.</a:t>
            </a:r>
          </a:p>
          <a:p>
            <a:pPr marL="900000" indent="-288000" defTabSz="58420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Promover la difusión de conocimiento y experiencia del CAUSA. </a:t>
            </a:r>
          </a:p>
          <a:p>
            <a:pPr marL="900000" indent="-288000">
              <a:lnSpc>
                <a:spcPts val="1600"/>
              </a:lnSpc>
              <a:spcBef>
                <a:spcPts val="600"/>
              </a:spcBef>
              <a:buFont typeface="Arial" panose="020B0604020202020204" pitchFamily="34" charset="0"/>
              <a:buChar cha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la colaboración entre grupos de investigación en TA.</a:t>
            </a:r>
          </a:p>
          <a:p>
            <a:pPr marL="900000" indent="-28800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Potenciar el desarrollo de proyectos colaborativos.</a:t>
            </a:r>
          </a:p>
          <a:p>
            <a:pPr marL="900000" indent="-288000">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Posicionar a </a:t>
            </a:r>
            <a:r>
              <a:rPr lang="es-ES" sz="1150" dirty="0" err="1">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CyL</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 como un socio atractivo en redes internacionales que permita el acceso a proyectos europeos.</a:t>
            </a:r>
          </a:p>
          <a:p>
            <a:pPr marL="900000" indent="-288000" algn="just" fontAlgn="t">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Integrar tecnologías emergentes en proyectos de TA.</a:t>
            </a:r>
          </a:p>
          <a:p>
            <a:pPr marL="900000" indent="-288000" algn="just" fontAlgn="t">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el diseño de investigación y estudios clínicos de TA en población con alta longevidad.</a:t>
            </a:r>
          </a:p>
          <a:p>
            <a:pPr marL="900000" indent="-288000" algn="just" fontAlgn="t">
              <a:lnSpc>
                <a:spcPts val="1600"/>
              </a:lnSpc>
              <a:spcBef>
                <a:spcPts val="600"/>
              </a:spcBef>
              <a:buFont typeface="Arial" panose="020B0604020202020204" pitchFamily="34" charset="0"/>
              <a:buChar char="•"/>
            </a:pPr>
            <a:r>
              <a:rPr lang="es-ES" sz="1150" b="1"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Impulsar líneas de investigación emergentes</a:t>
            </a: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a:t>
            </a:r>
          </a:p>
          <a:p>
            <a:pPr marL="900000" indent="-288000" algn="just" hangingPunct="1">
              <a:lnSpc>
                <a:spcPts val="1600"/>
              </a:lnSpc>
              <a:spcBef>
                <a:spcPts val="600"/>
              </a:spcBef>
              <a:buFont typeface="Arial" panose="020B0604020202020204" pitchFamily="34" charset="0"/>
              <a:buChar char="•"/>
            </a:pPr>
            <a:r>
              <a:rPr lang="es-ES" sz="1150" dirty="0">
                <a:solidFill>
                  <a:srgbClr val="002060"/>
                </a:solidFill>
                <a:latin typeface="Tahoma" panose="020B0604030504040204" pitchFamily="34" charset="0"/>
                <a:ea typeface="Tahoma" panose="020B0604030504040204" pitchFamily="34" charset="0"/>
                <a:cs typeface="Tahoma" panose="020B0604030504040204" pitchFamily="34" charset="0"/>
                <a:sym typeface="Helvetica Neue Light"/>
              </a:rPr>
              <a:t>Colaborar con la UVA en el desarrollo de proyectos TFG y TFM, y en la formación especializada de personal investigador y especialista.</a:t>
            </a:r>
          </a:p>
          <a:p>
            <a:pPr marL="0" marR="0" indent="0" algn="l" defTabSz="1733930" rtl="0" fontAlgn="auto" latinLnBrk="0" hangingPunct="0">
              <a:lnSpc>
                <a:spcPts val="1600"/>
              </a:lnSpc>
              <a:spcBef>
                <a:spcPts val="600"/>
              </a:spcBef>
              <a:spcAft>
                <a:spcPts val="0"/>
              </a:spcAft>
              <a:buClrTx/>
              <a:buSzTx/>
              <a:buFontTx/>
              <a:buNone/>
              <a:tabLst/>
            </a:pPr>
            <a:endParaRPr kumimoji="0" lang="es-ES" sz="115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1577771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812A1-E3CA-59AB-902B-39E621BCC840}"/>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5166B299-B633-C4D8-8820-5D95AC545EE5}"/>
              </a:ext>
            </a:extLst>
          </p:cNvPr>
          <p:cNvPicPr>
            <a:picLocks noChangeAspect="1"/>
          </p:cNvPicPr>
          <p:nvPr/>
        </p:nvPicPr>
        <p:blipFill>
          <a:blip r:embed="rId2"/>
          <a:srcRect r="5968"/>
          <a:stretch>
            <a:fillRect/>
          </a:stretch>
        </p:blipFill>
        <p:spPr>
          <a:xfrm>
            <a:off x="21634" y="0"/>
            <a:ext cx="13004800" cy="9781270"/>
          </a:xfrm>
          <a:prstGeom prst="rect">
            <a:avLst/>
          </a:prstGeom>
          <a:ln w="12700">
            <a:miter lim="400000"/>
          </a:ln>
        </p:spPr>
      </p:pic>
      <p:sp>
        <p:nvSpPr>
          <p:cNvPr id="2" name="CuadroTexto 1">
            <a:extLst>
              <a:ext uri="{FF2B5EF4-FFF2-40B4-BE49-F238E27FC236}">
                <a16:creationId xmlns:a16="http://schemas.microsoft.com/office/drawing/2014/main" id="{1DACDD0D-0DB3-3DA0-C183-0603336917A8}"/>
              </a:ext>
            </a:extLst>
          </p:cNvPr>
          <p:cNvSpPr txBox="1"/>
          <p:nvPr/>
        </p:nvSpPr>
        <p:spPr>
          <a:xfrm>
            <a:off x="515996" y="776807"/>
            <a:ext cx="1093263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Cuáles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son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nuestros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retos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estratégicos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3" name="Elipse 2">
            <a:extLst>
              <a:ext uri="{FF2B5EF4-FFF2-40B4-BE49-F238E27FC236}">
                <a16:creationId xmlns:a16="http://schemas.microsoft.com/office/drawing/2014/main" id="{CB3CA0CB-EAD9-900D-0020-13BA1D6F2797}"/>
              </a:ext>
            </a:extLst>
          </p:cNvPr>
          <p:cNvSpPr/>
          <p:nvPr/>
        </p:nvSpPr>
        <p:spPr>
          <a:xfrm>
            <a:off x="4601536" y="3784338"/>
            <a:ext cx="1863124" cy="1734065"/>
          </a:xfrm>
          <a:prstGeom prst="ellipse">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ts val="1900"/>
              </a:lnSpc>
              <a:spcBef>
                <a:spcPts val="600"/>
              </a:spcBef>
              <a:spcAft>
                <a:spcPts val="60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GESTIÓN Y RECURSOS</a:t>
            </a:r>
          </a:p>
        </p:txBody>
      </p:sp>
      <p:sp>
        <p:nvSpPr>
          <p:cNvPr id="4" name="Elipse 3">
            <a:extLst>
              <a:ext uri="{FF2B5EF4-FFF2-40B4-BE49-F238E27FC236}">
                <a16:creationId xmlns:a16="http://schemas.microsoft.com/office/drawing/2014/main" id="{9B10038A-48C4-9371-C5B0-DA4136C73E64}"/>
              </a:ext>
            </a:extLst>
          </p:cNvPr>
          <p:cNvSpPr/>
          <p:nvPr/>
        </p:nvSpPr>
        <p:spPr>
          <a:xfrm>
            <a:off x="7165320" y="3784338"/>
            <a:ext cx="1863124" cy="1734065"/>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ts val="1900"/>
              </a:lnSpc>
              <a:spcBef>
                <a:spcPts val="600"/>
              </a:spcBef>
              <a:spcAft>
                <a:spcPts val="600"/>
              </a:spcAft>
              <a:buClrTx/>
              <a:buSzTx/>
              <a:buFontTx/>
              <a:buNone/>
              <a:tabLst/>
            </a:pPr>
            <a:r>
              <a:rPr lang="es-ES"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Helvetica Neue Medium"/>
              </a:rPr>
              <a:t>TRABAJO EN RED</a:t>
            </a:r>
            <a:endPar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endParaRPr>
          </a:p>
        </p:txBody>
      </p:sp>
      <p:sp>
        <p:nvSpPr>
          <p:cNvPr id="5" name="Elipse 4">
            <a:extLst>
              <a:ext uri="{FF2B5EF4-FFF2-40B4-BE49-F238E27FC236}">
                <a16:creationId xmlns:a16="http://schemas.microsoft.com/office/drawing/2014/main" id="{4B32C162-2CC5-0EEE-BA91-6CF326DD7924}"/>
              </a:ext>
            </a:extLst>
          </p:cNvPr>
          <p:cNvSpPr/>
          <p:nvPr/>
        </p:nvSpPr>
        <p:spPr>
          <a:xfrm>
            <a:off x="7295342" y="5851030"/>
            <a:ext cx="1863124" cy="1734065"/>
          </a:xfrm>
          <a:prstGeom prst="ellipse">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ts val="1900"/>
              </a:lnSpc>
              <a:spcBef>
                <a:spcPts val="600"/>
              </a:spcBef>
              <a:spcAft>
                <a:spcPts val="60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LÍNEAS DE TRABAJO</a:t>
            </a:r>
          </a:p>
        </p:txBody>
      </p:sp>
      <p:sp>
        <p:nvSpPr>
          <p:cNvPr id="7" name="Elipse 6">
            <a:extLst>
              <a:ext uri="{FF2B5EF4-FFF2-40B4-BE49-F238E27FC236}">
                <a16:creationId xmlns:a16="http://schemas.microsoft.com/office/drawing/2014/main" id="{C28D8CD1-309B-19A0-047E-63B28AF4750F}"/>
              </a:ext>
            </a:extLst>
          </p:cNvPr>
          <p:cNvSpPr/>
          <p:nvPr/>
        </p:nvSpPr>
        <p:spPr>
          <a:xfrm>
            <a:off x="4693868" y="5934592"/>
            <a:ext cx="1863124" cy="1734065"/>
          </a:xfrm>
          <a:prstGeom prst="ellipse">
            <a:avLst/>
          </a:prstGeom>
          <a:solidFill>
            <a:srgbClr val="FFCC9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ts val="1900"/>
              </a:lnSpc>
              <a:spcBef>
                <a:spcPts val="600"/>
              </a:spcBef>
              <a:spcAft>
                <a:spcPts val="60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CADENA DE VALOR</a:t>
            </a:r>
          </a:p>
        </p:txBody>
      </p:sp>
      <p:sp>
        <p:nvSpPr>
          <p:cNvPr id="6" name="Elipse 5">
            <a:extLst>
              <a:ext uri="{FF2B5EF4-FFF2-40B4-BE49-F238E27FC236}">
                <a16:creationId xmlns:a16="http://schemas.microsoft.com/office/drawing/2014/main" id="{0CD906BB-16B4-756B-A8B5-F414131E3D9B}"/>
              </a:ext>
            </a:extLst>
          </p:cNvPr>
          <p:cNvSpPr/>
          <p:nvPr/>
        </p:nvSpPr>
        <p:spPr>
          <a:xfrm>
            <a:off x="5816618" y="4748354"/>
            <a:ext cx="2164627" cy="1964212"/>
          </a:xfrm>
          <a:prstGeom prst="ellipse">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ts val="1900"/>
              </a:lnSpc>
              <a:spcBef>
                <a:spcPts val="600"/>
              </a:spcBef>
              <a:spcAft>
                <a:spcPts val="60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8 RETOS ESTRATÉGICOS</a:t>
            </a:r>
          </a:p>
        </p:txBody>
      </p:sp>
      <p:sp>
        <p:nvSpPr>
          <p:cNvPr id="9" name="CuadroTexto 8">
            <a:extLst>
              <a:ext uri="{FF2B5EF4-FFF2-40B4-BE49-F238E27FC236}">
                <a16:creationId xmlns:a16="http://schemas.microsoft.com/office/drawing/2014/main" id="{480E5D52-2613-EDD4-28D6-0103EC4F134D}"/>
              </a:ext>
            </a:extLst>
          </p:cNvPr>
          <p:cNvSpPr txBox="1"/>
          <p:nvPr/>
        </p:nvSpPr>
        <p:spPr>
          <a:xfrm>
            <a:off x="570588" y="3357280"/>
            <a:ext cx="3757291" cy="28767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1. CAPTACIÓN DE FONDOS Y FORTALECIMIENTO DE LA FINANCIACIÓN PARA LA I+I EN TA.</a:t>
            </a:r>
          </a:p>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2. MEJORA DE LA GESTIÓN DE PROYECTOS DE INVESTIGACIÓN Y DESARROLLO DE ENSAYOS CLÍNICOS CON TA EN FASES TEMPRANAS A TRAVÉS DE LOS IIS.</a:t>
            </a:r>
          </a:p>
          <a:p>
            <a:pPr marL="0" marR="0" lvl="0" indent="0" algn="l" defTabSz="584200" rtl="0" eaLnBrk="1" fontAlgn="auto" latinLnBrk="0" hangingPunct="1">
              <a:lnSpc>
                <a:spcPts val="1900"/>
              </a:lnSpc>
              <a:spcBef>
                <a:spcPts val="1200"/>
              </a:spcBef>
              <a:spcAft>
                <a:spcPts val="1200"/>
              </a:spcAft>
              <a:buClrTx/>
              <a:buSzTx/>
              <a:buFontTx/>
              <a:buNone/>
              <a:tabLst/>
              <a:defRPr/>
            </a:pPr>
            <a:r>
              <a:rPr lang="es-ES" sz="1400" dirty="0">
                <a:solidFill>
                  <a:schemeClr val="tx1"/>
                </a:solidFill>
                <a:latin typeface="Tahoma" panose="020B0604030504040204" pitchFamily="34" charset="0"/>
                <a:ea typeface="Tahoma" panose="020B0604030504040204" pitchFamily="34" charset="0"/>
                <a:cs typeface="Tahoma" panose="020B0604030504040204" pitchFamily="34" charset="0"/>
              </a:rPr>
              <a:t>3. CAPTACIÓN Y ESPECIALIZACIÓN DE RECURSOS HUMANOS.</a:t>
            </a:r>
            <a:endPar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10" name="CuadroTexto 9">
            <a:extLst>
              <a:ext uri="{FF2B5EF4-FFF2-40B4-BE49-F238E27FC236}">
                <a16:creationId xmlns:a16="http://schemas.microsoft.com/office/drawing/2014/main" id="{49AA7631-65B9-E524-6C57-85F51ADF447A}"/>
              </a:ext>
            </a:extLst>
          </p:cNvPr>
          <p:cNvSpPr txBox="1"/>
          <p:nvPr/>
        </p:nvSpPr>
        <p:spPr>
          <a:xfrm>
            <a:off x="9464622" y="3955156"/>
            <a:ext cx="3410458" cy="1350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4. POTENCIACIÓN DEL CENTRO EN RED.</a:t>
            </a:r>
          </a:p>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5. FOMENTO DE REDES COLABORATIVAS.</a:t>
            </a:r>
          </a:p>
        </p:txBody>
      </p:sp>
      <p:sp>
        <p:nvSpPr>
          <p:cNvPr id="11" name="CuadroTexto 10">
            <a:extLst>
              <a:ext uri="{FF2B5EF4-FFF2-40B4-BE49-F238E27FC236}">
                <a16:creationId xmlns:a16="http://schemas.microsoft.com/office/drawing/2014/main" id="{32E71DB1-9E4F-CD5B-13EC-4A099958AF53}"/>
              </a:ext>
            </a:extLst>
          </p:cNvPr>
          <p:cNvSpPr txBox="1"/>
          <p:nvPr/>
        </p:nvSpPr>
        <p:spPr>
          <a:xfrm>
            <a:off x="9603807" y="6762197"/>
            <a:ext cx="3010243" cy="947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584200" rtl="0" eaLnBrk="1" fontAlgn="auto" latinLnBrk="0" hangingPunct="1">
              <a:lnSpc>
                <a:spcPts val="1900"/>
              </a:lnSpc>
              <a:spcBef>
                <a:spcPts val="600"/>
              </a:spcBef>
              <a:spcAft>
                <a:spcPts val="6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6. DIFERENCIACIÓN EN NUEVAS LÍNEAS DE INVESTIGACIÓN.</a:t>
            </a:r>
          </a:p>
          <a:p>
            <a:pPr marL="0" marR="0" lvl="0" indent="0" algn="l" defTabSz="584200" rtl="0" eaLnBrk="1" fontAlgn="auto" latinLnBrk="0" hangingPunct="1">
              <a:lnSpc>
                <a:spcPts val="1900"/>
              </a:lnSpc>
              <a:spcBef>
                <a:spcPts val="600"/>
              </a:spcBef>
              <a:spcAft>
                <a:spcPts val="600"/>
              </a:spcAft>
              <a:buClrTx/>
              <a:buSzTx/>
              <a:buFontTx/>
              <a:buNone/>
              <a:tabLst/>
              <a:defRPr/>
            </a:pPr>
            <a:endPar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12" name="CuadroTexto 11">
            <a:extLst>
              <a:ext uri="{FF2B5EF4-FFF2-40B4-BE49-F238E27FC236}">
                <a16:creationId xmlns:a16="http://schemas.microsoft.com/office/drawing/2014/main" id="{67768999-2B4F-5008-9A8C-6FEA1E5306DF}"/>
              </a:ext>
            </a:extLst>
          </p:cNvPr>
          <p:cNvSpPr txBox="1"/>
          <p:nvPr/>
        </p:nvSpPr>
        <p:spPr>
          <a:xfrm>
            <a:off x="553005" y="6473938"/>
            <a:ext cx="3449681" cy="238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7. POTENCIACIÓN DE LA INVESTIGACIÓN TRASLACIONAL EN TA.</a:t>
            </a:r>
          </a:p>
          <a:p>
            <a:pPr marL="0" marR="0" lvl="0" indent="0" algn="l" defTabSz="584200" rtl="0" eaLnBrk="1" fontAlgn="auto" latinLnBrk="0" hangingPunct="1">
              <a:lnSpc>
                <a:spcPts val="1900"/>
              </a:lnSpc>
              <a:spcBef>
                <a:spcPts val="1200"/>
              </a:spcBef>
              <a:spcAft>
                <a:spcPts val="1200"/>
              </a:spcAft>
              <a:buClrTx/>
              <a:buSzTx/>
              <a:buFontTx/>
              <a:buNone/>
              <a:tabLst/>
              <a:defRPr/>
            </a:pPr>
            <a:r>
              <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8. IMPULSO A LA TRANSFERENCIA Y ESCALADO DE LOS MEDICAMENTOS DE TA EN EL SISTEMA PÚBLICO DE SALUD DE CYL.</a:t>
            </a:r>
          </a:p>
          <a:p>
            <a:pPr marL="0" marR="0" lvl="0" indent="0" algn="l" defTabSz="584200" rtl="0" eaLnBrk="1" fontAlgn="auto" latinLnBrk="0" hangingPunct="1">
              <a:lnSpc>
                <a:spcPts val="1900"/>
              </a:lnSpc>
              <a:spcBef>
                <a:spcPts val="1200"/>
              </a:spcBef>
              <a:spcAft>
                <a:spcPts val="1200"/>
              </a:spcAft>
              <a:buClrTx/>
              <a:buSzTx/>
              <a:buFontTx/>
              <a:buNone/>
              <a:tabLst/>
              <a:defRPr/>
            </a:pPr>
            <a:endParaRPr kumimoji="0" lang="es-ES" sz="14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cxnSp>
        <p:nvCxnSpPr>
          <p:cNvPr id="13" name="Conector recto 12">
            <a:extLst>
              <a:ext uri="{FF2B5EF4-FFF2-40B4-BE49-F238E27FC236}">
                <a16:creationId xmlns:a16="http://schemas.microsoft.com/office/drawing/2014/main" id="{DF4CFF2E-057A-AB3E-35FB-EC38AB681F01}"/>
              </a:ext>
            </a:extLst>
          </p:cNvPr>
          <p:cNvCxnSpPr>
            <a:cxnSpLocks/>
          </p:cNvCxnSpPr>
          <p:nvPr/>
        </p:nvCxnSpPr>
        <p:spPr>
          <a:xfrm>
            <a:off x="4280261" y="6623583"/>
            <a:ext cx="12949" cy="1878119"/>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Conector recto 13">
            <a:extLst>
              <a:ext uri="{FF2B5EF4-FFF2-40B4-BE49-F238E27FC236}">
                <a16:creationId xmlns:a16="http://schemas.microsoft.com/office/drawing/2014/main" id="{61EA9C2B-AF9B-F273-5A61-C295387967FF}"/>
              </a:ext>
            </a:extLst>
          </p:cNvPr>
          <p:cNvCxnSpPr>
            <a:cxnSpLocks/>
          </p:cNvCxnSpPr>
          <p:nvPr/>
        </p:nvCxnSpPr>
        <p:spPr>
          <a:xfrm>
            <a:off x="4280261" y="7133182"/>
            <a:ext cx="844879"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8" name="Conector recto 17">
            <a:extLst>
              <a:ext uri="{FF2B5EF4-FFF2-40B4-BE49-F238E27FC236}">
                <a16:creationId xmlns:a16="http://schemas.microsoft.com/office/drawing/2014/main" id="{A7075C92-2EFA-6C50-C31B-1BFDF40B5930}"/>
              </a:ext>
            </a:extLst>
          </p:cNvPr>
          <p:cNvCxnSpPr>
            <a:cxnSpLocks/>
          </p:cNvCxnSpPr>
          <p:nvPr/>
        </p:nvCxnSpPr>
        <p:spPr>
          <a:xfrm>
            <a:off x="4353714" y="3357280"/>
            <a:ext cx="0" cy="2692656"/>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Conector recto 18">
            <a:extLst>
              <a:ext uri="{FF2B5EF4-FFF2-40B4-BE49-F238E27FC236}">
                <a16:creationId xmlns:a16="http://schemas.microsoft.com/office/drawing/2014/main" id="{38073294-9F8E-46AD-A99B-E0C63610C24A}"/>
              </a:ext>
            </a:extLst>
          </p:cNvPr>
          <p:cNvCxnSpPr>
            <a:cxnSpLocks/>
          </p:cNvCxnSpPr>
          <p:nvPr/>
        </p:nvCxnSpPr>
        <p:spPr>
          <a:xfrm>
            <a:off x="4353714" y="4880291"/>
            <a:ext cx="444158"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1" name="Conector recto 20">
            <a:extLst>
              <a:ext uri="{FF2B5EF4-FFF2-40B4-BE49-F238E27FC236}">
                <a16:creationId xmlns:a16="http://schemas.microsoft.com/office/drawing/2014/main" id="{1DE0900A-A134-01A6-CCEB-B1D4579CC4BD}"/>
              </a:ext>
            </a:extLst>
          </p:cNvPr>
          <p:cNvCxnSpPr>
            <a:cxnSpLocks/>
          </p:cNvCxnSpPr>
          <p:nvPr/>
        </p:nvCxnSpPr>
        <p:spPr>
          <a:xfrm>
            <a:off x="9464622" y="3861612"/>
            <a:ext cx="0" cy="1337782"/>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Conector recto 21">
            <a:extLst>
              <a:ext uri="{FF2B5EF4-FFF2-40B4-BE49-F238E27FC236}">
                <a16:creationId xmlns:a16="http://schemas.microsoft.com/office/drawing/2014/main" id="{06144B91-7409-1A35-4F5B-18105A6F6833}"/>
              </a:ext>
            </a:extLst>
          </p:cNvPr>
          <p:cNvCxnSpPr>
            <a:cxnSpLocks/>
          </p:cNvCxnSpPr>
          <p:nvPr/>
        </p:nvCxnSpPr>
        <p:spPr>
          <a:xfrm>
            <a:off x="8870260" y="4748354"/>
            <a:ext cx="594362"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a16="http://schemas.microsoft.com/office/drawing/2014/main" id="{E3C5EB5C-53C1-3931-D1B0-485FD31BEBE4}"/>
              </a:ext>
            </a:extLst>
          </p:cNvPr>
          <p:cNvCxnSpPr>
            <a:cxnSpLocks/>
          </p:cNvCxnSpPr>
          <p:nvPr/>
        </p:nvCxnSpPr>
        <p:spPr>
          <a:xfrm>
            <a:off x="8866841" y="6990867"/>
            <a:ext cx="660217"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8" name="Marcador de número de diapositiva 7">
            <a:extLst>
              <a:ext uri="{FF2B5EF4-FFF2-40B4-BE49-F238E27FC236}">
                <a16:creationId xmlns:a16="http://schemas.microsoft.com/office/drawing/2014/main" id="{28D30AC8-90BE-E1D7-2C7D-EFA27554E653}"/>
              </a:ext>
            </a:extLst>
          </p:cNvPr>
          <p:cNvSpPr>
            <a:spLocks noGrp="1"/>
          </p:cNvSpPr>
          <p:nvPr>
            <p:ph type="sldNum" sz="quarter" idx="2"/>
          </p:nvPr>
        </p:nvSpPr>
        <p:spPr/>
        <p:txBody>
          <a:bodyPr/>
          <a:lstStyle/>
          <a:p>
            <a:fld id="{86CB4B4D-7CA3-9044-876B-883B54F8677D}" type="slidenum">
              <a:rPr lang="es-ES" smtClean="0"/>
              <a:t>12</a:t>
            </a:fld>
            <a:endParaRPr lang="es-ES"/>
          </a:p>
        </p:txBody>
      </p:sp>
      <p:cxnSp>
        <p:nvCxnSpPr>
          <p:cNvPr id="30" name="Conector recto 29">
            <a:extLst>
              <a:ext uri="{FF2B5EF4-FFF2-40B4-BE49-F238E27FC236}">
                <a16:creationId xmlns:a16="http://schemas.microsoft.com/office/drawing/2014/main" id="{93213996-C232-7674-F79A-F8F0C931AE70}"/>
              </a:ext>
            </a:extLst>
          </p:cNvPr>
          <p:cNvCxnSpPr>
            <a:cxnSpLocks/>
          </p:cNvCxnSpPr>
          <p:nvPr/>
        </p:nvCxnSpPr>
        <p:spPr>
          <a:xfrm>
            <a:off x="9515983" y="6839954"/>
            <a:ext cx="8103" cy="473846"/>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4" name="CuadroTexto 23">
            <a:extLst>
              <a:ext uri="{FF2B5EF4-FFF2-40B4-BE49-F238E27FC236}">
                <a16:creationId xmlns:a16="http://schemas.microsoft.com/office/drawing/2014/main" id="{7390932F-66B4-14AB-7E05-90D6326D3A08}"/>
              </a:ext>
            </a:extLst>
          </p:cNvPr>
          <p:cNvSpPr txBox="1"/>
          <p:nvPr/>
        </p:nvSpPr>
        <p:spPr>
          <a:xfrm>
            <a:off x="515996" y="1611499"/>
            <a:ext cx="11942058"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buNone/>
            </a:pPr>
            <a:r>
              <a:rPr lang="es-ES" sz="1600" dirty="0">
                <a:effectLst/>
                <a:latin typeface="Tahoma" panose="020B0604030504040204" pitchFamily="34" charset="0"/>
                <a:ea typeface="Arial Unicode MS"/>
                <a:cs typeface="Tahoma" panose="020B0604030504040204" pitchFamily="34" charset="0"/>
              </a:rPr>
              <a:t>La definición de los retos estratégicos de la investigación e innovación de las TA en Castilla y León se basa en el diagnóstico previo realizado en la fase </a:t>
            </a:r>
            <a:r>
              <a:rPr lang="es-ES" sz="1600" dirty="0">
                <a:latin typeface="Tahoma" panose="020B0604030504040204" pitchFamily="34" charset="0"/>
                <a:ea typeface="Arial Unicode MS"/>
                <a:cs typeface="Tahoma" panose="020B0604030504040204" pitchFamily="34" charset="0"/>
              </a:rPr>
              <a:t>1</a:t>
            </a:r>
            <a:r>
              <a:rPr lang="es-ES" sz="1600" dirty="0">
                <a:effectLst/>
                <a:latin typeface="Tahoma" panose="020B0604030504040204" pitchFamily="34" charset="0"/>
                <a:ea typeface="Arial Unicode MS"/>
                <a:cs typeface="Tahoma" panose="020B0604030504040204" pitchFamily="34" charset="0"/>
              </a:rPr>
              <a:t>. El diagnóstico incluye un análisis detallado de las fortalezas, debilidades, oportunidades y amenazas (análisis DAFO). </a:t>
            </a:r>
            <a:endParaRPr lang="es-ES" sz="1600" dirty="0">
              <a:effectLst/>
              <a:latin typeface="Tahoma" panose="020B0604030504040204" pitchFamily="34" charset="0"/>
              <a:ea typeface="Arial Unicode MS"/>
              <a:cs typeface="Times New Roman" panose="02020603050405020304" pitchFamily="18" charset="0"/>
            </a:endParaRPr>
          </a:p>
          <a:p>
            <a:pPr algn="just">
              <a:lnSpc>
                <a:spcPts val="1800"/>
              </a:lnSpc>
              <a:spcBef>
                <a:spcPts val="600"/>
              </a:spcBef>
              <a:spcAft>
                <a:spcPts val="600"/>
              </a:spcAft>
              <a:buNone/>
            </a:pPr>
            <a:r>
              <a:rPr lang="es-ES" sz="1600" dirty="0">
                <a:solidFill>
                  <a:srgbClr val="000000"/>
                </a:solidFill>
                <a:effectLst/>
                <a:latin typeface="Tahoma" panose="020B0604030504040204" pitchFamily="34" charset="0"/>
                <a:ea typeface="Arial Unicode MS"/>
                <a:cs typeface="Tahoma" panose="020B0604030504040204" pitchFamily="34" charset="0"/>
              </a:rPr>
              <a:t>Mediante el análisis CAME (corregir-afrontar-mantener-explotar) ha sido posible definir los retos estratégicos que permitan impulsar la investigación e innovación de las </a:t>
            </a:r>
            <a:r>
              <a:rPr lang="es-ES" sz="1600" dirty="0">
                <a:effectLst/>
                <a:latin typeface="Tahoma" panose="020B0604030504040204" pitchFamily="34" charset="0"/>
                <a:ea typeface="Arial Unicode MS"/>
                <a:cs typeface="Tahoma" panose="020B0604030504040204" pitchFamily="34" charset="0"/>
              </a:rPr>
              <a:t>TA</a:t>
            </a:r>
            <a:r>
              <a:rPr lang="es-ES" sz="1600" dirty="0">
                <a:solidFill>
                  <a:srgbClr val="000000"/>
                </a:solidFill>
                <a:effectLst/>
                <a:latin typeface="Tahoma" panose="020B0604030504040204" pitchFamily="34" charset="0"/>
                <a:ea typeface="Arial Unicode MS"/>
                <a:cs typeface="Tahoma" panose="020B0604030504040204" pitchFamily="34" charset="0"/>
              </a:rPr>
              <a:t> en nuestra </a:t>
            </a:r>
            <a:r>
              <a:rPr lang="es-ES" sz="1600" dirty="0">
                <a:effectLst/>
                <a:latin typeface="Tahoma" panose="020B0604030504040204" pitchFamily="34" charset="0"/>
                <a:ea typeface="Arial Unicode MS"/>
                <a:cs typeface="Tahoma" panose="020B0604030504040204" pitchFamily="34" charset="0"/>
              </a:rPr>
              <a:t>comunidad autónoma</a:t>
            </a:r>
            <a:r>
              <a:rPr lang="es-ES" sz="1600" dirty="0">
                <a:solidFill>
                  <a:srgbClr val="000000"/>
                </a:solidFill>
                <a:effectLst/>
                <a:latin typeface="Tahoma" panose="020B0604030504040204" pitchFamily="34" charset="0"/>
                <a:ea typeface="Arial Unicode MS"/>
                <a:cs typeface="Tahoma" panose="020B0604030504040204" pitchFamily="34" charset="0"/>
              </a:rPr>
              <a:t>, así como lograr su escalado en los centros sanitarios de la GRS y su traslación a la práctica clínica. </a:t>
            </a:r>
            <a:endParaRPr lang="es-ES" sz="1600" dirty="0">
              <a:effectLst/>
              <a:latin typeface="Tahoma" panose="020B0604030504040204" pitchFamily="34" charset="0"/>
              <a:ea typeface="Arial Unicode MS"/>
              <a:cs typeface="Times New Roman" panose="02020603050405020304" pitchFamily="18" charset="0"/>
            </a:endParaRPr>
          </a:p>
        </p:txBody>
      </p:sp>
    </p:spTree>
    <p:extLst>
      <p:ext uri="{BB962C8B-B14F-4D97-AF65-F5344CB8AC3E}">
        <p14:creationId xmlns:p14="http://schemas.microsoft.com/office/powerpoint/2010/main" val="24639700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CD6AF-BFDD-C23C-9227-28138A6B3196}"/>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2EF1346D-FAA5-B181-BFB1-D168B13BC2DF}"/>
              </a:ext>
            </a:extLst>
          </p:cNvPr>
          <p:cNvPicPr>
            <a:picLocks noChangeAspect="1"/>
          </p:cNvPicPr>
          <p:nvPr/>
        </p:nvPicPr>
        <p:blipFill>
          <a:blip r:embed="rId3"/>
          <a:srcRect r="5968"/>
          <a:stretch>
            <a:fillRect/>
          </a:stretch>
        </p:blipFill>
        <p:spPr>
          <a:xfrm>
            <a:off x="0" y="-27670"/>
            <a:ext cx="13004800" cy="9781270"/>
          </a:xfrm>
          <a:prstGeom prst="rect">
            <a:avLst/>
          </a:prstGeom>
          <a:ln w="12700">
            <a:miter lim="400000"/>
          </a:ln>
        </p:spPr>
      </p:pic>
      <p:sp>
        <p:nvSpPr>
          <p:cNvPr id="2" name="CuadroTexto 1">
            <a:extLst>
              <a:ext uri="{FF2B5EF4-FFF2-40B4-BE49-F238E27FC236}">
                <a16:creationId xmlns:a16="http://schemas.microsoft.com/office/drawing/2014/main" id="{137668E5-6E65-C598-FC7D-3442F0216E73}"/>
              </a:ext>
            </a:extLst>
          </p:cNvPr>
          <p:cNvSpPr txBox="1"/>
          <p:nvPr/>
        </p:nvSpPr>
        <p:spPr>
          <a:xfrm>
            <a:off x="499939" y="790044"/>
            <a:ext cx="963342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Qué</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queremos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conseguir</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3" name="Rectángulo: esquinas redondeadas 2">
            <a:extLst>
              <a:ext uri="{FF2B5EF4-FFF2-40B4-BE49-F238E27FC236}">
                <a16:creationId xmlns:a16="http://schemas.microsoft.com/office/drawing/2014/main" id="{3A090ED3-49F5-4A0B-BAD8-C7EFD3C16B03}"/>
              </a:ext>
            </a:extLst>
          </p:cNvPr>
          <p:cNvSpPr/>
          <p:nvPr/>
        </p:nvSpPr>
        <p:spPr>
          <a:xfrm>
            <a:off x="746975" y="3463455"/>
            <a:ext cx="1731187" cy="925005"/>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50800" rIns="180000" bIns="50800" numCol="1" spcCol="38100" rtlCol="0" anchor="ctr">
            <a:noAutofit/>
          </a:bodyPr>
          <a:lstStyle/>
          <a:p>
            <a:pPr marL="180000" marR="0" indent="0" algn="ctr" defTabSz="584200" rtl="0" fontAlgn="auto" latinLnBrk="0" hangingPunct="0">
              <a:lnSpc>
                <a:spcPct val="100000"/>
              </a:lnSpc>
              <a:spcBef>
                <a:spcPts val="600"/>
              </a:spcBef>
              <a:spcAft>
                <a:spcPts val="600"/>
              </a:spcAft>
              <a:buClrTx/>
              <a:buSzTx/>
              <a:buFontTx/>
              <a:buNone/>
              <a:tabLst/>
            </a:pPr>
            <a:r>
              <a:rPr kumimoji="0" lang="es-ES" sz="1600" i="0" u="none" strike="noStrike" cap="none" spc="0" normalizeH="0" baseline="0" dirty="0">
                <a:ln>
                  <a:noFill/>
                </a:ln>
                <a:solidFill>
                  <a:srgbClr val="FFFFFF"/>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OBJETIVO 1</a:t>
            </a:r>
          </a:p>
        </p:txBody>
      </p:sp>
      <p:sp>
        <p:nvSpPr>
          <p:cNvPr id="4" name="Rectángulo: esquinas redondeadas 3">
            <a:extLst>
              <a:ext uri="{FF2B5EF4-FFF2-40B4-BE49-F238E27FC236}">
                <a16:creationId xmlns:a16="http://schemas.microsoft.com/office/drawing/2014/main" id="{1428629C-636F-E7BA-5C3E-CFE2D31CA5A4}"/>
              </a:ext>
            </a:extLst>
          </p:cNvPr>
          <p:cNvSpPr/>
          <p:nvPr/>
        </p:nvSpPr>
        <p:spPr>
          <a:xfrm>
            <a:off x="746976" y="4940101"/>
            <a:ext cx="1731186" cy="922141"/>
          </a:xfrm>
          <a:prstGeom prst="roundRect">
            <a:avLst/>
          </a:prstGeom>
          <a:solidFill>
            <a:srgbClr val="FF6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50800" rIns="180000" bIns="50800" numCol="1" spcCol="38100" rtlCol="0" anchor="ctr">
            <a:noAutofit/>
          </a:bodyPr>
          <a:lstStyle/>
          <a:p>
            <a:pPr marL="180000" marR="0" indent="0" algn="ctr" defTabSz="584200" rtl="0" fontAlgn="auto" latinLnBrk="0" hangingPunct="0">
              <a:lnSpc>
                <a:spcPct val="100000"/>
              </a:lnSpc>
              <a:spcBef>
                <a:spcPts val="600"/>
              </a:spcBef>
              <a:spcAft>
                <a:spcPts val="600"/>
              </a:spcAft>
              <a:buClrTx/>
              <a:buSzTx/>
              <a:buFontTx/>
              <a:buNone/>
              <a:tabLst/>
            </a:pPr>
            <a:r>
              <a:rPr kumimoji="0" lang="es-ES" sz="1600" i="0" u="none" strike="noStrike" cap="none" spc="0" normalizeH="0" baseline="0" dirty="0">
                <a:ln>
                  <a:noFill/>
                </a:ln>
                <a:solidFill>
                  <a:srgbClr val="FFFFFF"/>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OBJETIVO 2</a:t>
            </a:r>
          </a:p>
        </p:txBody>
      </p:sp>
      <p:sp>
        <p:nvSpPr>
          <p:cNvPr id="5" name="Rectángulo: esquinas redondeadas 4">
            <a:extLst>
              <a:ext uri="{FF2B5EF4-FFF2-40B4-BE49-F238E27FC236}">
                <a16:creationId xmlns:a16="http://schemas.microsoft.com/office/drawing/2014/main" id="{018D0290-F220-7262-A769-5237410E8FC9}"/>
              </a:ext>
            </a:extLst>
          </p:cNvPr>
          <p:cNvSpPr/>
          <p:nvPr/>
        </p:nvSpPr>
        <p:spPr>
          <a:xfrm>
            <a:off x="746976" y="6415539"/>
            <a:ext cx="1731186" cy="922141"/>
          </a:xfrm>
          <a:prstGeom prst="round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50800" rIns="180000" bIns="50800" numCol="1" spcCol="38100" rtlCol="0" anchor="ctr">
            <a:noAutofit/>
          </a:bodyPr>
          <a:lstStyle/>
          <a:p>
            <a:pPr marL="180000" marR="0" indent="0" algn="ctr" defTabSz="584200" rtl="0" fontAlgn="auto" latinLnBrk="0" hangingPunct="0">
              <a:lnSpc>
                <a:spcPct val="100000"/>
              </a:lnSpc>
              <a:spcBef>
                <a:spcPts val="600"/>
              </a:spcBef>
              <a:spcAft>
                <a:spcPts val="600"/>
              </a:spcAft>
              <a:buClrTx/>
              <a:buSzTx/>
              <a:buFontTx/>
              <a:buNone/>
              <a:tabLst/>
            </a:pPr>
            <a:r>
              <a:rPr kumimoji="0" lang="es-ES" sz="1600" i="0" u="none" strike="noStrike" cap="none" spc="0" normalizeH="0" baseline="0" dirty="0">
                <a:ln>
                  <a:noFill/>
                </a:ln>
                <a:solidFill>
                  <a:srgbClr val="FFFFFF"/>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OBJETIVO 3</a:t>
            </a:r>
          </a:p>
        </p:txBody>
      </p:sp>
      <p:sp>
        <p:nvSpPr>
          <p:cNvPr id="6" name="Rectángulo: esquinas redondeadas 5">
            <a:extLst>
              <a:ext uri="{FF2B5EF4-FFF2-40B4-BE49-F238E27FC236}">
                <a16:creationId xmlns:a16="http://schemas.microsoft.com/office/drawing/2014/main" id="{E2C40AE2-EBFB-1C96-57B0-6A5DAC413E5C}"/>
              </a:ext>
            </a:extLst>
          </p:cNvPr>
          <p:cNvSpPr/>
          <p:nvPr/>
        </p:nvSpPr>
        <p:spPr>
          <a:xfrm>
            <a:off x="746975" y="7666752"/>
            <a:ext cx="1731186" cy="953427"/>
          </a:xfrm>
          <a:prstGeom prst="round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50800" rIns="180000" bIns="50800" numCol="1" spcCol="38100" rtlCol="0" anchor="ctr">
            <a:noAutofit/>
          </a:bodyPr>
          <a:lstStyle/>
          <a:p>
            <a:pPr marL="180000" marR="0" indent="0" algn="ctr" defTabSz="584200" rtl="0" fontAlgn="auto" latinLnBrk="0" hangingPunct="0">
              <a:lnSpc>
                <a:spcPct val="100000"/>
              </a:lnSpc>
              <a:spcBef>
                <a:spcPts val="600"/>
              </a:spcBef>
              <a:spcAft>
                <a:spcPts val="600"/>
              </a:spcAft>
              <a:buClrTx/>
              <a:buSzTx/>
              <a:buFontTx/>
              <a:buNone/>
              <a:tabLst/>
            </a:pPr>
            <a:r>
              <a:rPr kumimoji="0" lang="es-ES" sz="1600" i="0" u="none" strike="noStrike" cap="none" spc="0" normalizeH="0" baseline="0" dirty="0">
                <a:ln>
                  <a:noFill/>
                </a:ln>
                <a:solidFill>
                  <a:srgbClr val="FFFFFF"/>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OBJETIVO 4</a:t>
            </a:r>
          </a:p>
        </p:txBody>
      </p:sp>
      <p:sp>
        <p:nvSpPr>
          <p:cNvPr id="7" name="Rectángulo: esquinas redondeadas 6">
            <a:extLst>
              <a:ext uri="{FF2B5EF4-FFF2-40B4-BE49-F238E27FC236}">
                <a16:creationId xmlns:a16="http://schemas.microsoft.com/office/drawing/2014/main" id="{9BE55EE3-AD1C-5E5D-997F-C18B7FCC35F9}"/>
              </a:ext>
            </a:extLst>
          </p:cNvPr>
          <p:cNvSpPr/>
          <p:nvPr/>
        </p:nvSpPr>
        <p:spPr>
          <a:xfrm>
            <a:off x="2694731" y="3463455"/>
            <a:ext cx="9007641" cy="925005"/>
          </a:xfrm>
          <a:prstGeom prst="roundRect">
            <a:avLst/>
          </a:prstGeom>
          <a:solidFill>
            <a:srgbClr val="EFF5FB"/>
          </a:solid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180000" marR="0" indent="0" algn="just" defTabSz="584200" rtl="0" fontAlgn="auto" latinLnBrk="0" hangingPunct="0">
              <a:lnSpc>
                <a:spcPct val="100000"/>
              </a:lnSpc>
              <a:spcBef>
                <a:spcPts val="600"/>
              </a:spcBef>
              <a:spcAft>
                <a:spcPts val="600"/>
              </a:spcAft>
              <a:buClrTx/>
              <a:buSzTx/>
              <a:buFontTx/>
              <a:buNone/>
              <a:tabLst/>
            </a:pP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Consolidar el Centro en Red de Terapias Avanzadas de Castilla y León, </a:t>
            </a:r>
            <a:r>
              <a:rPr kumimoji="0" lang="es-ES" sz="160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CreTACYL</a:t>
            </a: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 con la finalidad de aunar esfuerzos colaborativos entre los agentes participantes, superar la dispersión de las capacidades y facilitar la participación en proyectos comunes y redes colaborativas.</a:t>
            </a:r>
          </a:p>
        </p:txBody>
      </p:sp>
      <p:sp>
        <p:nvSpPr>
          <p:cNvPr id="8" name="Rectángulo: esquinas redondeadas 7">
            <a:extLst>
              <a:ext uri="{FF2B5EF4-FFF2-40B4-BE49-F238E27FC236}">
                <a16:creationId xmlns:a16="http://schemas.microsoft.com/office/drawing/2014/main" id="{EA6A833E-9C7E-4E98-24FC-CAAE13BB7EFC}"/>
              </a:ext>
            </a:extLst>
          </p:cNvPr>
          <p:cNvSpPr/>
          <p:nvPr/>
        </p:nvSpPr>
        <p:spPr>
          <a:xfrm>
            <a:off x="2694732" y="4940103"/>
            <a:ext cx="9007640" cy="922141"/>
          </a:xfrm>
          <a:prstGeom prst="roundRect">
            <a:avLst/>
          </a:prstGeom>
          <a:solidFill>
            <a:srgbClr val="FFF5EF"/>
          </a:solidFill>
          <a:ln w="12700" cap="flat">
            <a:solidFill>
              <a:srgbClr val="FF66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180000" marR="0" indent="0" algn="just" defTabSz="584200" rtl="0" fontAlgn="auto" latinLnBrk="0" hangingPunct="0">
              <a:lnSpc>
                <a:spcPct val="100000"/>
              </a:lnSpc>
              <a:spcBef>
                <a:spcPts val="600"/>
              </a:spcBef>
              <a:spcAft>
                <a:spcPts val="600"/>
              </a:spcAft>
              <a:buClrTx/>
              <a:buSzTx/>
              <a:buFontTx/>
              <a:buNone/>
              <a:tabLst/>
            </a:pP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Fortalecer el desarrollo de </a:t>
            </a:r>
            <a:r>
              <a:rPr kumimoji="0" lang="es-ES" sz="160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líneas prioritarias </a:t>
            </a: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de investigación e innovación en terapias avanzadas con el objetivo de consolidar a Castilla y León como un referente en este ámbito en el contexto nacional e internacional.</a:t>
            </a:r>
          </a:p>
        </p:txBody>
      </p:sp>
      <p:sp>
        <p:nvSpPr>
          <p:cNvPr id="9" name="Rectángulo: esquinas redondeadas 8">
            <a:extLst>
              <a:ext uri="{FF2B5EF4-FFF2-40B4-BE49-F238E27FC236}">
                <a16:creationId xmlns:a16="http://schemas.microsoft.com/office/drawing/2014/main" id="{1AA3D466-0B6B-4D63-A9E8-78837211ACB8}"/>
              </a:ext>
            </a:extLst>
          </p:cNvPr>
          <p:cNvSpPr/>
          <p:nvPr/>
        </p:nvSpPr>
        <p:spPr>
          <a:xfrm>
            <a:off x="2694732" y="6415540"/>
            <a:ext cx="9007640" cy="922141"/>
          </a:xfrm>
          <a:prstGeom prst="roundRect">
            <a:avLst/>
          </a:prstGeom>
          <a:solidFill>
            <a:srgbClr val="F4EDF9"/>
          </a:solidFill>
          <a:ln w="12700" cap="flat">
            <a:solidFill>
              <a:srgbClr val="7030A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180000" marR="0" indent="0" algn="just" defTabSz="584200" rtl="0" fontAlgn="auto" latinLnBrk="0" hangingPunct="0">
              <a:lnSpc>
                <a:spcPct val="100000"/>
              </a:lnSpc>
              <a:spcBef>
                <a:spcPts val="600"/>
              </a:spcBef>
              <a:spcAft>
                <a:spcPts val="600"/>
              </a:spcAft>
              <a:buClrTx/>
              <a:buSzTx/>
              <a:buFontTx/>
              <a:buNone/>
              <a:tabLst/>
            </a:pP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Mejorar la </a:t>
            </a:r>
            <a:r>
              <a:rPr kumimoji="0" lang="es-ES" sz="160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gestión y recursos </a:t>
            </a: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de la investigación e innovación en terapias avanzadas en Castilla y León con el fin de impulsar sus capacidades.</a:t>
            </a:r>
          </a:p>
        </p:txBody>
      </p:sp>
      <p:sp>
        <p:nvSpPr>
          <p:cNvPr id="10" name="Rectángulo: esquinas redondeadas 9">
            <a:extLst>
              <a:ext uri="{FF2B5EF4-FFF2-40B4-BE49-F238E27FC236}">
                <a16:creationId xmlns:a16="http://schemas.microsoft.com/office/drawing/2014/main" id="{6B8A3849-A4BD-C7D8-01AF-5ED80298AF11}"/>
              </a:ext>
            </a:extLst>
          </p:cNvPr>
          <p:cNvSpPr/>
          <p:nvPr/>
        </p:nvSpPr>
        <p:spPr>
          <a:xfrm>
            <a:off x="2694732" y="7666753"/>
            <a:ext cx="9007640" cy="953427"/>
          </a:xfrm>
          <a:prstGeom prst="roundRect">
            <a:avLst/>
          </a:prstGeom>
          <a:solidFill>
            <a:srgbClr val="E1FFEF"/>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noAutofit/>
          </a:bodyPr>
          <a:lstStyle/>
          <a:p>
            <a:pPr marL="180000" marR="0" indent="0" algn="just" defTabSz="584200" rtl="0" fontAlgn="auto" latinLnBrk="0" hangingPunct="0">
              <a:lnSpc>
                <a:spcPct val="100000"/>
              </a:lnSpc>
              <a:spcBef>
                <a:spcPts val="600"/>
              </a:spcBef>
              <a:spcAft>
                <a:spcPts val="600"/>
              </a:spcAft>
              <a:buClrTx/>
              <a:buSzTx/>
              <a:buFontTx/>
              <a:buNone/>
              <a:tabLst/>
            </a:pP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Potenciar la investigación e innovación básica, preclínica y clínica en terapias avanzadas en Castilla y León, optimizando su desarrollo a lo largo de la </a:t>
            </a:r>
            <a:r>
              <a:rPr kumimoji="0" lang="es-ES" sz="160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cadena de valor</a:t>
            </a:r>
            <a:r>
              <a:rPr kumimoji="0" lang="es-ES" sz="16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a:t>
            </a:r>
          </a:p>
        </p:txBody>
      </p:sp>
      <p:sp>
        <p:nvSpPr>
          <p:cNvPr id="11" name="CuadroTexto 10">
            <a:extLst>
              <a:ext uri="{FF2B5EF4-FFF2-40B4-BE49-F238E27FC236}">
                <a16:creationId xmlns:a16="http://schemas.microsoft.com/office/drawing/2014/main" id="{32B3987C-4DCE-C5A5-F249-544488AC6E69}"/>
              </a:ext>
            </a:extLst>
          </p:cNvPr>
          <p:cNvSpPr txBox="1"/>
          <p:nvPr/>
        </p:nvSpPr>
        <p:spPr>
          <a:xfrm>
            <a:off x="642743" y="1875524"/>
            <a:ext cx="11175539" cy="757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Aft>
                <a:spcPts val="1920"/>
              </a:spcAft>
              <a:buClr>
                <a:srgbClr val="CA1139"/>
              </a:buClr>
              <a:buSzPct val="100000"/>
            </a:pPr>
            <a:r>
              <a:rPr lang="es-ES" sz="1600" b="0" dirty="0">
                <a:latin typeface="Tahoma" panose="020B0604030504040204" pitchFamily="34" charset="0"/>
                <a:ea typeface="Tahoma" panose="020B0604030504040204" pitchFamily="34" charset="0"/>
                <a:cs typeface="Tahoma" panose="020B0604030504040204" pitchFamily="34" charset="0"/>
              </a:rPr>
              <a:t>En el marco de esta estrategia se han establecido </a:t>
            </a:r>
            <a:r>
              <a:rPr lang="es-ES" sz="1600" b="1" dirty="0">
                <a:latin typeface="Tahoma" panose="020B0604030504040204" pitchFamily="34" charset="0"/>
                <a:ea typeface="Tahoma" panose="020B0604030504040204" pitchFamily="34" charset="0"/>
                <a:cs typeface="Tahoma" panose="020B0604030504040204" pitchFamily="34" charset="0"/>
              </a:rPr>
              <a:t>cuatro objetivos generales </a:t>
            </a:r>
            <a:r>
              <a:rPr lang="es-ES" sz="1600" b="0" dirty="0">
                <a:latin typeface="Tahoma" panose="020B0604030504040204" pitchFamily="34" charset="0"/>
                <a:ea typeface="Tahoma" panose="020B0604030504040204" pitchFamily="34" charset="0"/>
                <a:cs typeface="Tahoma" panose="020B0604030504040204" pitchFamily="34" charset="0"/>
              </a:rPr>
              <a:t>que orientan las líneas de actuación prioritarias y sirven de base para articular las medidas necesarias para el desarrollo e implementación de la investigación e innovación en terapias avanzadas en Castilla y León</a:t>
            </a:r>
            <a:r>
              <a:rPr lang="es-ES" sz="1400" b="0" dirty="0">
                <a:latin typeface="Tahoma" panose="020B0604030504040204" pitchFamily="34" charset="0"/>
                <a:ea typeface="Tahoma" panose="020B0604030504040204" pitchFamily="34" charset="0"/>
                <a:cs typeface="Tahoma" panose="020B0604030504040204" pitchFamily="34" charset="0"/>
              </a:rPr>
              <a:t>.</a:t>
            </a:r>
          </a:p>
        </p:txBody>
      </p:sp>
      <p:sp>
        <p:nvSpPr>
          <p:cNvPr id="12" name="Marcador de número de diapositiva 11">
            <a:extLst>
              <a:ext uri="{FF2B5EF4-FFF2-40B4-BE49-F238E27FC236}">
                <a16:creationId xmlns:a16="http://schemas.microsoft.com/office/drawing/2014/main" id="{E92E0104-0B4C-2586-56FD-73B8197F624D}"/>
              </a:ext>
            </a:extLst>
          </p:cNvPr>
          <p:cNvSpPr>
            <a:spLocks noGrp="1"/>
          </p:cNvSpPr>
          <p:nvPr>
            <p:ph type="sldNum" sz="quarter" idx="2"/>
          </p:nvPr>
        </p:nvSpPr>
        <p:spPr>
          <a:xfrm>
            <a:off x="6351718" y="9189642"/>
            <a:ext cx="301365" cy="318036"/>
          </a:xfrm>
        </p:spPr>
        <p:txBody>
          <a:bodyPr/>
          <a:lstStyle/>
          <a:p>
            <a:fld id="{86CB4B4D-7CA3-9044-876B-883B54F8677D}" type="slidenum">
              <a:rPr lang="es-ES" sz="1400" smtClean="0"/>
              <a:t>13</a:t>
            </a:fld>
            <a:endParaRPr lang="es-ES" sz="1400"/>
          </a:p>
        </p:txBody>
      </p:sp>
    </p:spTree>
    <p:extLst>
      <p:ext uri="{BB962C8B-B14F-4D97-AF65-F5344CB8AC3E}">
        <p14:creationId xmlns:p14="http://schemas.microsoft.com/office/powerpoint/2010/main" val="16537784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F25A-D0D5-B180-D7F6-D65CF5CDAA92}"/>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8F42F41F-4ED8-1A6B-C089-7D9CC807153D}"/>
              </a:ext>
            </a:extLst>
          </p:cNvPr>
          <p:cNvPicPr>
            <a:picLocks noChangeAspect="1"/>
          </p:cNvPicPr>
          <p:nvPr/>
        </p:nvPicPr>
        <p:blipFill>
          <a:blip r:embed="rId3"/>
          <a:srcRect r="5968"/>
          <a:stretch>
            <a:fillRect/>
          </a:stretch>
        </p:blipFill>
        <p:spPr>
          <a:xfrm>
            <a:off x="0" y="-13835"/>
            <a:ext cx="13004800" cy="9781270"/>
          </a:xfrm>
          <a:prstGeom prst="rect">
            <a:avLst/>
          </a:prstGeom>
          <a:ln w="12700">
            <a:miter lim="400000"/>
          </a:ln>
        </p:spPr>
      </p:pic>
      <p:sp>
        <p:nvSpPr>
          <p:cNvPr id="2" name="CuadroTexto 1">
            <a:extLst>
              <a:ext uri="{FF2B5EF4-FFF2-40B4-BE49-F238E27FC236}">
                <a16:creationId xmlns:a16="http://schemas.microsoft.com/office/drawing/2014/main" id="{E164F130-B68B-DC18-CC73-53E2D82C89B9}"/>
              </a:ext>
            </a:extLst>
          </p:cNvPr>
          <p:cNvSpPr txBox="1"/>
          <p:nvPr/>
        </p:nvSpPr>
        <p:spPr>
          <a:xfrm>
            <a:off x="595550" y="904457"/>
            <a:ext cx="963342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mj-lt"/>
                <a:ea typeface="+mj-ea"/>
                <a:cs typeface="+mj-cs"/>
              </a:rPr>
              <a:t>Cómo</a:t>
            </a:r>
            <a:r>
              <a:rPr lang="en-US" sz="4000" kern="1200" dirty="0">
                <a:solidFill>
                  <a:srgbClr val="C00000"/>
                </a:solidFill>
                <a:latin typeface="+mj-lt"/>
                <a:ea typeface="+mj-ea"/>
                <a:cs typeface="+mj-cs"/>
              </a:rPr>
              <a:t> lo </a:t>
            </a:r>
            <a:r>
              <a:rPr lang="en-US" sz="4000" kern="1200" dirty="0" err="1">
                <a:solidFill>
                  <a:srgbClr val="C00000"/>
                </a:solidFill>
                <a:latin typeface="+mj-lt"/>
                <a:ea typeface="+mj-ea"/>
                <a:cs typeface="+mj-cs"/>
              </a:rPr>
              <a:t>vamos</a:t>
            </a:r>
            <a:r>
              <a:rPr lang="en-US" sz="4000" kern="1200" dirty="0">
                <a:solidFill>
                  <a:srgbClr val="C00000"/>
                </a:solidFill>
                <a:latin typeface="+mj-lt"/>
                <a:ea typeface="+mj-ea"/>
                <a:cs typeface="+mj-cs"/>
              </a:rPr>
              <a:t> a </a:t>
            </a:r>
            <a:r>
              <a:rPr lang="en-US" sz="4000" kern="1200" dirty="0" err="1">
                <a:solidFill>
                  <a:srgbClr val="C00000"/>
                </a:solidFill>
                <a:latin typeface="+mj-lt"/>
                <a:ea typeface="+mj-ea"/>
                <a:cs typeface="+mj-cs"/>
              </a:rPr>
              <a:t>alcanzar</a:t>
            </a:r>
            <a:r>
              <a:rPr lang="en-US" sz="4000" kern="1200" dirty="0">
                <a:solidFill>
                  <a:srgbClr val="C00000"/>
                </a:solidFill>
                <a:latin typeface="+mj-lt"/>
                <a:ea typeface="+mj-ea"/>
                <a:cs typeface="+mj-cs"/>
              </a:rPr>
              <a:t>?</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15" name="CuadroTexto 14">
            <a:extLst>
              <a:ext uri="{FF2B5EF4-FFF2-40B4-BE49-F238E27FC236}">
                <a16:creationId xmlns:a16="http://schemas.microsoft.com/office/drawing/2014/main" id="{376D98E8-EDFF-1D12-B7A5-B51131E52330}"/>
              </a:ext>
            </a:extLst>
          </p:cNvPr>
          <p:cNvSpPr txBox="1"/>
          <p:nvPr/>
        </p:nvSpPr>
        <p:spPr>
          <a:xfrm>
            <a:off x="676323" y="1687303"/>
            <a:ext cx="1147896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es-ES" sz="1600" b="0" dirty="0">
                <a:effectLst/>
                <a:latin typeface="Tahoma" panose="020B0604030504040204" pitchFamily="34" charset="0"/>
                <a:ea typeface="Arial Unicode MS" panose="020B0604020202020204" pitchFamily="34" charset="-128"/>
              </a:rPr>
              <a:t>Para alcanzar los objetivos generales propuestos, se han definido </a:t>
            </a:r>
            <a:r>
              <a:rPr lang="es-ES" sz="1600" b="1" dirty="0">
                <a:effectLst/>
                <a:latin typeface="Tahoma" panose="020B0604030504040204" pitchFamily="34" charset="0"/>
                <a:ea typeface="Arial Unicode MS" panose="020B0604020202020204" pitchFamily="34" charset="-128"/>
              </a:rPr>
              <a:t>cuatro líneas estratégicas </a:t>
            </a:r>
            <a:r>
              <a:rPr lang="es-ES" sz="1600" b="0" dirty="0">
                <a:effectLst/>
                <a:latin typeface="Tahoma" panose="020B0604030504040204" pitchFamily="34" charset="0"/>
                <a:ea typeface="Arial Unicode MS" panose="020B0604020202020204" pitchFamily="34" charset="-128"/>
              </a:rPr>
              <a:t>que articulan y guían las principales áreas de intervención contempladas en la estrategia. </a:t>
            </a:r>
            <a:r>
              <a:rPr lang="es-ES" sz="1600" b="0" dirty="0"/>
              <a:t>Cada una de las líneas estratégicas se corresponde con uno de los objetivos generales planteados. </a:t>
            </a:r>
          </a:p>
        </p:txBody>
      </p:sp>
      <p:sp>
        <p:nvSpPr>
          <p:cNvPr id="3" name="Marcador de número de diapositiva 2">
            <a:extLst>
              <a:ext uri="{FF2B5EF4-FFF2-40B4-BE49-F238E27FC236}">
                <a16:creationId xmlns:a16="http://schemas.microsoft.com/office/drawing/2014/main" id="{BF7906A5-2177-E835-1031-9C70B0678AA5}"/>
              </a:ext>
            </a:extLst>
          </p:cNvPr>
          <p:cNvSpPr>
            <a:spLocks noGrp="1"/>
          </p:cNvSpPr>
          <p:nvPr>
            <p:ph type="sldNum" sz="quarter" idx="2"/>
          </p:nvPr>
        </p:nvSpPr>
        <p:spPr>
          <a:xfrm>
            <a:off x="6266859" y="9264562"/>
            <a:ext cx="297892" cy="287479"/>
          </a:xfrm>
        </p:spPr>
        <p:txBody>
          <a:bodyPr/>
          <a:lstStyle/>
          <a:p>
            <a:fld id="{86CB4B4D-7CA3-9044-876B-883B54F8677D}" type="slidenum">
              <a:rPr lang="es-ES" smtClean="0"/>
              <a:t>14</a:t>
            </a:fld>
            <a:endParaRPr lang="es-ES" dirty="0"/>
          </a:p>
        </p:txBody>
      </p:sp>
      <p:pic>
        <p:nvPicPr>
          <p:cNvPr id="26" name="Imagen 25">
            <a:extLst>
              <a:ext uri="{FF2B5EF4-FFF2-40B4-BE49-F238E27FC236}">
                <a16:creationId xmlns:a16="http://schemas.microsoft.com/office/drawing/2014/main" id="{7A68EE82-E9F5-9133-6A2E-E96618260A4D}"/>
              </a:ext>
            </a:extLst>
          </p:cNvPr>
          <p:cNvPicPr>
            <a:picLocks noChangeAspect="1"/>
          </p:cNvPicPr>
          <p:nvPr/>
        </p:nvPicPr>
        <p:blipFill>
          <a:blip r:embed="rId4"/>
          <a:stretch>
            <a:fillRect/>
          </a:stretch>
        </p:blipFill>
        <p:spPr>
          <a:xfrm>
            <a:off x="915055" y="7955167"/>
            <a:ext cx="331287" cy="465103"/>
          </a:xfrm>
          <a:prstGeom prst="rect">
            <a:avLst/>
          </a:prstGeom>
        </p:spPr>
      </p:pic>
      <p:pic>
        <p:nvPicPr>
          <p:cNvPr id="36" name="Imagen 35" descr="Gráfico, Gráfico de burbujas&#10;&#10;El contenido generado por IA puede ser incorrecto.">
            <a:extLst>
              <a:ext uri="{FF2B5EF4-FFF2-40B4-BE49-F238E27FC236}">
                <a16:creationId xmlns:a16="http://schemas.microsoft.com/office/drawing/2014/main" id="{1ACEF877-5876-795A-14E1-A3BCE293A9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096" y="4670205"/>
            <a:ext cx="5751255" cy="3118752"/>
          </a:xfrm>
          <a:prstGeom prst="rect">
            <a:avLst/>
          </a:prstGeom>
        </p:spPr>
      </p:pic>
      <p:sp>
        <p:nvSpPr>
          <p:cNvPr id="16" name="CuadroTexto 15">
            <a:extLst>
              <a:ext uri="{FF2B5EF4-FFF2-40B4-BE49-F238E27FC236}">
                <a16:creationId xmlns:a16="http://schemas.microsoft.com/office/drawing/2014/main" id="{EBECB7B2-25CF-53D0-2C14-CBE848F24A0C}"/>
              </a:ext>
            </a:extLst>
          </p:cNvPr>
          <p:cNvSpPr txBox="1"/>
          <p:nvPr/>
        </p:nvSpPr>
        <p:spPr>
          <a:xfrm>
            <a:off x="676323" y="2636210"/>
            <a:ext cx="112881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0000"/>
              </a:lnSpc>
              <a:spcBef>
                <a:spcPts val="600"/>
              </a:spcBef>
              <a:spcAft>
                <a:spcPts val="600"/>
              </a:spcAft>
              <a:buNone/>
            </a:pPr>
            <a:r>
              <a:rPr lang="es-ES" sz="1600" dirty="0">
                <a:effectLst/>
                <a:latin typeface="Tahoma" panose="020B0604030504040204" pitchFamily="34" charset="0"/>
                <a:ea typeface="Arial Unicode MS"/>
                <a:cs typeface="Tahoma" panose="020B0604030504040204" pitchFamily="34" charset="0"/>
              </a:rPr>
              <a:t>La formulación de los objetivos se ha realizado mediante la herramienta “Marco Lógico”, por lo que el despliegue estratégico se basa en su matriz, la cual vincula objetivos, resultados, actividades e indicadores, facilitando así una visión integral de la lógica de intervención y su ejecución. </a:t>
            </a:r>
            <a:endParaRPr lang="es-ES" sz="1600" dirty="0">
              <a:effectLst/>
              <a:latin typeface="Tahoma" panose="020B0604030504040204" pitchFamily="34" charset="0"/>
              <a:ea typeface="Arial Unicode MS"/>
              <a:cs typeface="Times New Roman" panose="02020603050405020304" pitchFamily="18" charset="0"/>
            </a:endParaRPr>
          </a:p>
        </p:txBody>
      </p:sp>
      <p:sp>
        <p:nvSpPr>
          <p:cNvPr id="13" name="CuadroTexto 12">
            <a:extLst>
              <a:ext uri="{FF2B5EF4-FFF2-40B4-BE49-F238E27FC236}">
                <a16:creationId xmlns:a16="http://schemas.microsoft.com/office/drawing/2014/main" id="{ED50BBF5-66C1-0735-11DC-4D04B93745A8}"/>
              </a:ext>
            </a:extLst>
          </p:cNvPr>
          <p:cNvSpPr txBox="1"/>
          <p:nvPr/>
        </p:nvSpPr>
        <p:spPr>
          <a:xfrm>
            <a:off x="4187411" y="8737864"/>
            <a:ext cx="445678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4. Despliegue estratégico de EIITACYL</a:t>
            </a:r>
          </a:p>
        </p:txBody>
      </p:sp>
      <p:grpSp>
        <p:nvGrpSpPr>
          <p:cNvPr id="53" name="Google Shape;221;p19">
            <a:extLst>
              <a:ext uri="{FF2B5EF4-FFF2-40B4-BE49-F238E27FC236}">
                <a16:creationId xmlns:a16="http://schemas.microsoft.com/office/drawing/2014/main" id="{43C6944B-239D-2D56-5885-D3FF7CDE1898}"/>
              </a:ext>
            </a:extLst>
          </p:cNvPr>
          <p:cNvGrpSpPr/>
          <p:nvPr/>
        </p:nvGrpSpPr>
        <p:grpSpPr>
          <a:xfrm>
            <a:off x="115903" y="7174371"/>
            <a:ext cx="4613844" cy="1255199"/>
            <a:chOff x="2379750" y="3387413"/>
            <a:chExt cx="3005775" cy="909951"/>
          </a:xfrm>
          <a:solidFill>
            <a:srgbClr val="00B050"/>
          </a:solidFill>
        </p:grpSpPr>
        <p:sp>
          <p:nvSpPr>
            <p:cNvPr id="54" name="Google Shape;222;p19">
              <a:extLst>
                <a:ext uri="{FF2B5EF4-FFF2-40B4-BE49-F238E27FC236}">
                  <a16:creationId xmlns:a16="http://schemas.microsoft.com/office/drawing/2014/main" id="{BB47E2CB-BA77-06A9-7CA4-6B9332683761}"/>
                </a:ext>
              </a:extLst>
            </p:cNvPr>
            <p:cNvSpPr/>
            <p:nvPr/>
          </p:nvSpPr>
          <p:spPr>
            <a:xfrm>
              <a:off x="2379750" y="3387414"/>
              <a:ext cx="2554825" cy="909950"/>
            </a:xfrm>
            <a:custGeom>
              <a:avLst/>
              <a:gdLst/>
              <a:ahLst/>
              <a:cxnLst/>
              <a:rect l="l" t="t" r="r" b="b"/>
              <a:pathLst>
                <a:path w="102193" h="36398" extrusionOk="0">
                  <a:moveTo>
                    <a:pt x="18194" y="0"/>
                  </a:moveTo>
                  <a:cubicBezTo>
                    <a:pt x="8145" y="0"/>
                    <a:pt x="1" y="8144"/>
                    <a:pt x="1" y="18193"/>
                  </a:cubicBezTo>
                  <a:cubicBezTo>
                    <a:pt x="1" y="28242"/>
                    <a:pt x="8145" y="36397"/>
                    <a:pt x="18194" y="36397"/>
                  </a:cubicBezTo>
                  <a:lnTo>
                    <a:pt x="102192" y="36397"/>
                  </a:lnTo>
                  <a:cubicBezTo>
                    <a:pt x="92143" y="36397"/>
                    <a:pt x="83999" y="28242"/>
                    <a:pt x="83999" y="18193"/>
                  </a:cubicBezTo>
                  <a:cubicBezTo>
                    <a:pt x="83999" y="8144"/>
                    <a:pt x="92143" y="0"/>
                    <a:pt x="102192" y="0"/>
                  </a:cubicBezTo>
                  <a:close/>
                </a:path>
              </a:pathLst>
            </a:custGeom>
            <a:grpFill/>
            <a:ln>
              <a:solidFill>
                <a:srgbClr val="00B050"/>
              </a:solidFill>
            </a:ln>
          </p:spPr>
          <p:txBody>
            <a:bodyPr spcFirstLastPara="1" wrap="square" lIns="180000" tIns="121900" rIns="975333" bIns="121900" anchor="ctr" anchorCtr="0">
              <a:noAutofit/>
            </a:bodyPr>
            <a:lstStyle/>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LÍNEA ESTRATÉGICA 4</a:t>
              </a:r>
            </a:p>
            <a:p>
              <a:pPr algn="ctr">
                <a:spcBef>
                  <a:spcPts val="600"/>
                </a:spcBef>
                <a:spcAft>
                  <a:spcPts val="600"/>
                </a:spcAft>
                <a:buClr>
                  <a:schemeClr val="dk1"/>
                </a:buClr>
                <a:buSzPts val="1100"/>
              </a:pPr>
              <a:r>
                <a:rPr lang="es-ES" sz="1600" b="1" dirty="0">
                  <a:solidFill>
                    <a:schemeClr val="bg1"/>
                  </a:solidFill>
                  <a:latin typeface="Tahoma" panose="020B0604030504040204" pitchFamily="34" charset="0"/>
                  <a:ea typeface="Tahoma" panose="020B0604030504040204" pitchFamily="34" charset="0"/>
                  <a:cs typeface="Tahoma" panose="020B0604030504040204" pitchFamily="34" charset="0"/>
                  <a:sym typeface="Roboto"/>
                </a:rPr>
                <a:t>CADENA DE VALOR</a:t>
              </a:r>
            </a:p>
          </p:txBody>
        </p:sp>
        <p:sp>
          <p:nvSpPr>
            <p:cNvPr id="55" name="Google Shape;223;p19">
              <a:extLst>
                <a:ext uri="{FF2B5EF4-FFF2-40B4-BE49-F238E27FC236}">
                  <a16:creationId xmlns:a16="http://schemas.microsoft.com/office/drawing/2014/main" id="{910064AE-045E-22C4-F777-966A4AECEE7E}"/>
                </a:ext>
              </a:extLst>
            </p:cNvPr>
            <p:cNvSpPr/>
            <p:nvPr/>
          </p:nvSpPr>
          <p:spPr>
            <a:xfrm>
              <a:off x="4475550" y="3387413"/>
              <a:ext cx="909975" cy="909950"/>
            </a:xfrm>
            <a:custGeom>
              <a:avLst/>
              <a:gdLst/>
              <a:ahLst/>
              <a:cxnLst/>
              <a:rect l="l" t="t" r="r" b="b"/>
              <a:pathLst>
                <a:path w="36399" h="36398" extrusionOk="0">
                  <a:moveTo>
                    <a:pt x="18194" y="0"/>
                  </a:moveTo>
                  <a:cubicBezTo>
                    <a:pt x="8145" y="0"/>
                    <a:pt x="1" y="8144"/>
                    <a:pt x="1" y="18193"/>
                  </a:cubicBezTo>
                  <a:cubicBezTo>
                    <a:pt x="1" y="28242"/>
                    <a:pt x="8145" y="36397"/>
                    <a:pt x="18194" y="36397"/>
                  </a:cubicBezTo>
                  <a:cubicBezTo>
                    <a:pt x="28254" y="36397"/>
                    <a:pt x="36398" y="28242"/>
                    <a:pt x="36398" y="18193"/>
                  </a:cubicBezTo>
                  <a:cubicBezTo>
                    <a:pt x="36398" y="8144"/>
                    <a:pt x="28254" y="0"/>
                    <a:pt x="18194" y="0"/>
                  </a:cubicBezTo>
                  <a:close/>
                </a:path>
              </a:pathLst>
            </a:custGeom>
            <a:grpFill/>
            <a:ln>
              <a:solidFill>
                <a:srgbClr val="00B050"/>
              </a:solidFill>
            </a:ln>
          </p:spPr>
          <p:txBody>
            <a:bodyPr spcFirstLastPara="1" wrap="square" lIns="121900" tIns="121900" rIns="121900" bIns="121900" anchor="ctr" anchorCtr="0">
              <a:noAutofit/>
            </a:bodyPr>
            <a:lstStyle/>
            <a:p>
              <a:endParaRPr sz="2400"/>
            </a:p>
          </p:txBody>
        </p:sp>
      </p:grpSp>
      <p:grpSp>
        <p:nvGrpSpPr>
          <p:cNvPr id="56" name="Google Shape;225;p19">
            <a:extLst>
              <a:ext uri="{FF2B5EF4-FFF2-40B4-BE49-F238E27FC236}">
                <a16:creationId xmlns:a16="http://schemas.microsoft.com/office/drawing/2014/main" id="{D503EFF0-1AAA-C283-B0AC-9CB169264EB6}"/>
              </a:ext>
            </a:extLst>
          </p:cNvPr>
          <p:cNvGrpSpPr/>
          <p:nvPr/>
        </p:nvGrpSpPr>
        <p:grpSpPr>
          <a:xfrm>
            <a:off x="2559980" y="6189307"/>
            <a:ext cx="4600668" cy="1213300"/>
            <a:chOff x="3758200" y="2648613"/>
            <a:chExt cx="2944702" cy="909975"/>
          </a:xfrm>
          <a:solidFill>
            <a:srgbClr val="7030A0"/>
          </a:solidFill>
        </p:grpSpPr>
        <p:sp>
          <p:nvSpPr>
            <p:cNvPr id="57" name="Google Shape;226;p19">
              <a:extLst>
                <a:ext uri="{FF2B5EF4-FFF2-40B4-BE49-F238E27FC236}">
                  <a16:creationId xmlns:a16="http://schemas.microsoft.com/office/drawing/2014/main" id="{CC858A55-4ED3-7BDB-085A-708561CBCC80}"/>
                </a:ext>
              </a:extLst>
            </p:cNvPr>
            <p:cNvSpPr/>
            <p:nvPr/>
          </p:nvSpPr>
          <p:spPr>
            <a:xfrm>
              <a:off x="4183128" y="2648613"/>
              <a:ext cx="2519774" cy="909975"/>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grpFill/>
            <a:ln>
              <a:solidFill>
                <a:srgbClr val="7030A0"/>
              </a:solidFill>
            </a:ln>
          </p:spPr>
          <p:txBody>
            <a:bodyPr spcFirstLastPara="1" wrap="square" lIns="975333" tIns="121900" rIns="609600" bIns="121900" anchor="ctr" anchorCtr="0">
              <a:noAutofit/>
            </a:bodyPr>
            <a:lstStyle/>
            <a:p>
              <a:pPr algn="ctr">
                <a:spcBef>
                  <a:spcPts val="600"/>
                </a:spcBef>
                <a:spcAft>
                  <a:spcPts val="600"/>
                </a:spcAft>
                <a:buClr>
                  <a:schemeClr val="dk1"/>
                </a:buClr>
                <a:buSzPts val="1100"/>
              </a:pPr>
              <a:endParaRPr lang="es-ES" sz="14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58" name="Google Shape;227;p19">
              <a:extLst>
                <a:ext uri="{FF2B5EF4-FFF2-40B4-BE49-F238E27FC236}">
                  <a16:creationId xmlns:a16="http://schemas.microsoft.com/office/drawing/2014/main" id="{AD58A78B-6A9C-597B-342B-6933E903DC11}"/>
                </a:ext>
              </a:extLst>
            </p:cNvPr>
            <p:cNvSpPr/>
            <p:nvPr/>
          </p:nvSpPr>
          <p:spPr>
            <a:xfrm>
              <a:off x="3758200" y="2648613"/>
              <a:ext cx="909975" cy="909975"/>
            </a:xfrm>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grpFill/>
            <a:ln>
              <a:solidFill>
                <a:srgbClr val="7030A0"/>
              </a:solidFill>
            </a:ln>
          </p:spPr>
          <p:txBody>
            <a:bodyPr spcFirstLastPara="1" wrap="square" lIns="121900" tIns="121900" rIns="121900" bIns="121900" anchor="ctr" anchorCtr="0">
              <a:noAutofit/>
            </a:bodyPr>
            <a:lstStyle/>
            <a:p>
              <a:endParaRPr sz="2400"/>
            </a:p>
          </p:txBody>
        </p:sp>
      </p:grpSp>
      <p:grpSp>
        <p:nvGrpSpPr>
          <p:cNvPr id="59" name="Google Shape;228;p19">
            <a:extLst>
              <a:ext uri="{FF2B5EF4-FFF2-40B4-BE49-F238E27FC236}">
                <a16:creationId xmlns:a16="http://schemas.microsoft.com/office/drawing/2014/main" id="{CCB81AEC-DC0B-B830-9C04-34CFE3585723}"/>
              </a:ext>
            </a:extLst>
          </p:cNvPr>
          <p:cNvGrpSpPr/>
          <p:nvPr/>
        </p:nvGrpSpPr>
        <p:grpSpPr>
          <a:xfrm>
            <a:off x="2551123" y="4240479"/>
            <a:ext cx="4609524" cy="1213267"/>
            <a:chOff x="3758200" y="1211238"/>
            <a:chExt cx="3006049" cy="909950"/>
          </a:xfrm>
          <a:solidFill>
            <a:srgbClr val="104862"/>
          </a:solidFill>
        </p:grpSpPr>
        <p:sp>
          <p:nvSpPr>
            <p:cNvPr id="60" name="Google Shape;229;p19">
              <a:extLst>
                <a:ext uri="{FF2B5EF4-FFF2-40B4-BE49-F238E27FC236}">
                  <a16:creationId xmlns:a16="http://schemas.microsoft.com/office/drawing/2014/main" id="{B362032D-B260-2FBE-CF7C-5805A937CE63}"/>
                </a:ext>
              </a:extLst>
            </p:cNvPr>
            <p:cNvSpPr/>
            <p:nvPr/>
          </p:nvSpPr>
          <p:spPr>
            <a:xfrm>
              <a:off x="4209449" y="1211238"/>
              <a:ext cx="2554800" cy="909950"/>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grpFill/>
            <a:ln>
              <a:solidFill>
                <a:srgbClr val="104862"/>
              </a:solidFill>
            </a:ln>
          </p:spPr>
          <p:txBody>
            <a:bodyPr spcFirstLastPara="1" wrap="square" lIns="720000" tIns="121900" rIns="0" bIns="121900" anchor="ctr" anchorCtr="0">
              <a:noAutofit/>
            </a:bodyPr>
            <a:lstStyle/>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LÍNEA ESTRATÉGICA 1 </a:t>
              </a:r>
            </a:p>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CENTRO EN RED</a:t>
              </a:r>
              <a:endParaRPr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61" name="Google Shape;230;p19">
              <a:extLst>
                <a:ext uri="{FF2B5EF4-FFF2-40B4-BE49-F238E27FC236}">
                  <a16:creationId xmlns:a16="http://schemas.microsoft.com/office/drawing/2014/main" id="{002675AA-153F-16DD-C91A-58C5D031EE4F}"/>
                </a:ext>
              </a:extLst>
            </p:cNvPr>
            <p:cNvSpPr/>
            <p:nvPr/>
          </p:nvSpPr>
          <p:spPr>
            <a:xfrm>
              <a:off x="3758200" y="1211238"/>
              <a:ext cx="909975" cy="909950"/>
            </a:xfrm>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grpFill/>
            <a:ln>
              <a:solidFill>
                <a:srgbClr val="104862"/>
              </a:solidFill>
            </a:ln>
          </p:spPr>
          <p:txBody>
            <a:bodyPr spcFirstLastPara="1" wrap="square" lIns="121900" tIns="121900" rIns="121900" bIns="121900" anchor="ctr" anchorCtr="0">
              <a:noAutofit/>
            </a:bodyPr>
            <a:lstStyle/>
            <a:p>
              <a:endParaRPr sz="2400"/>
            </a:p>
          </p:txBody>
        </p:sp>
      </p:grpSp>
      <p:grpSp>
        <p:nvGrpSpPr>
          <p:cNvPr id="62" name="Google Shape;231;p19">
            <a:extLst>
              <a:ext uri="{FF2B5EF4-FFF2-40B4-BE49-F238E27FC236}">
                <a16:creationId xmlns:a16="http://schemas.microsoft.com/office/drawing/2014/main" id="{7F4A1065-D31C-2C23-1FD9-7D0D4AA796AD}"/>
              </a:ext>
            </a:extLst>
          </p:cNvPr>
          <p:cNvGrpSpPr/>
          <p:nvPr/>
        </p:nvGrpSpPr>
        <p:grpSpPr>
          <a:xfrm>
            <a:off x="115903" y="5228073"/>
            <a:ext cx="4613844" cy="1213300"/>
            <a:chOff x="2379750" y="1927688"/>
            <a:chExt cx="3005775" cy="909975"/>
          </a:xfrm>
          <a:solidFill>
            <a:schemeClr val="accent2"/>
          </a:solidFill>
        </p:grpSpPr>
        <p:sp>
          <p:nvSpPr>
            <p:cNvPr id="63" name="Google Shape;232;p19">
              <a:extLst>
                <a:ext uri="{FF2B5EF4-FFF2-40B4-BE49-F238E27FC236}">
                  <a16:creationId xmlns:a16="http://schemas.microsoft.com/office/drawing/2014/main" id="{5ED8480D-7EE4-6512-5550-1C5230276936}"/>
                </a:ext>
              </a:extLst>
            </p:cNvPr>
            <p:cNvSpPr/>
            <p:nvPr/>
          </p:nvSpPr>
          <p:spPr>
            <a:xfrm>
              <a:off x="2379750" y="1927688"/>
              <a:ext cx="2554825" cy="909975"/>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rgbClr val="E97132"/>
            </a:solidFill>
            <a:ln>
              <a:solidFill>
                <a:srgbClr val="E97132"/>
              </a:solidFill>
            </a:ln>
          </p:spPr>
          <p:txBody>
            <a:bodyPr spcFirstLastPara="1" wrap="square" lIns="180000" tIns="121900" rIns="975333" bIns="121900" anchor="ctr" anchorCtr="0">
              <a:noAutofit/>
            </a:bodyPr>
            <a:lstStyle/>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LÍNEA ESTRATÉGICA 2 </a:t>
              </a:r>
            </a:p>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ÁREAS CLAVE</a:t>
              </a:r>
              <a:endPar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28" name="Google Shape;233;p19">
              <a:extLst>
                <a:ext uri="{FF2B5EF4-FFF2-40B4-BE49-F238E27FC236}">
                  <a16:creationId xmlns:a16="http://schemas.microsoft.com/office/drawing/2014/main" id="{D9463F19-B6E2-A157-BEF4-25914F9AFAE9}"/>
                </a:ext>
              </a:extLst>
            </p:cNvPr>
            <p:cNvSpPr/>
            <p:nvPr/>
          </p:nvSpPr>
          <p:spPr>
            <a:xfrm>
              <a:off x="4475550" y="1927688"/>
              <a:ext cx="909975" cy="909975"/>
            </a:xfrm>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olidFill>
              <a:srgbClr val="E97132"/>
            </a:solidFill>
            <a:ln>
              <a:solidFill>
                <a:srgbClr val="E97132"/>
              </a:solidFill>
            </a:ln>
          </p:spPr>
          <p:txBody>
            <a:bodyPr spcFirstLastPara="1" wrap="square" lIns="121900" tIns="121900" rIns="121900" bIns="121900" anchor="ctr" anchorCtr="0">
              <a:noAutofit/>
            </a:bodyPr>
            <a:lstStyle/>
            <a:p>
              <a:endParaRPr sz="2400"/>
            </a:p>
          </p:txBody>
        </p:sp>
      </p:grpSp>
      <p:sp>
        <p:nvSpPr>
          <p:cNvPr id="129" name="Google Shape;234;p19">
            <a:extLst>
              <a:ext uri="{FF2B5EF4-FFF2-40B4-BE49-F238E27FC236}">
                <a16:creationId xmlns:a16="http://schemas.microsoft.com/office/drawing/2014/main" id="{331D9166-573D-2A15-2FAE-338BDABA7F6A}"/>
              </a:ext>
            </a:extLst>
          </p:cNvPr>
          <p:cNvSpPr/>
          <p:nvPr/>
        </p:nvSpPr>
        <p:spPr>
          <a:xfrm>
            <a:off x="2758813" y="4481173"/>
            <a:ext cx="1789733" cy="3697733"/>
          </a:xfrm>
          <a:custGeom>
            <a:avLst/>
            <a:gdLst/>
            <a:ahLst/>
            <a:cxnLst/>
            <a:rect l="l" t="t" r="r" b="b"/>
            <a:pathLst>
              <a:path w="53692" h="110932" extrusionOk="0">
                <a:moveTo>
                  <a:pt x="12240" y="0"/>
                </a:moveTo>
                <a:cubicBezTo>
                  <a:pt x="5644" y="0"/>
                  <a:pt x="298" y="5346"/>
                  <a:pt x="286" y="11930"/>
                </a:cubicBezTo>
                <a:cubicBezTo>
                  <a:pt x="286" y="18312"/>
                  <a:pt x="5501" y="23694"/>
                  <a:pt x="11883" y="23884"/>
                </a:cubicBezTo>
                <a:lnTo>
                  <a:pt x="12038" y="23884"/>
                </a:lnTo>
                <a:cubicBezTo>
                  <a:pt x="16646" y="23956"/>
                  <a:pt x="21063" y="25670"/>
                  <a:pt x="24325" y="28933"/>
                </a:cubicBezTo>
                <a:lnTo>
                  <a:pt x="24480" y="29087"/>
                </a:lnTo>
                <a:cubicBezTo>
                  <a:pt x="27492" y="32100"/>
                  <a:pt x="29028" y="36219"/>
                  <a:pt x="28992" y="40482"/>
                </a:cubicBezTo>
                <a:cubicBezTo>
                  <a:pt x="28992" y="40517"/>
                  <a:pt x="28992" y="40565"/>
                  <a:pt x="28992" y="40601"/>
                </a:cubicBezTo>
                <a:cubicBezTo>
                  <a:pt x="28992" y="40624"/>
                  <a:pt x="28992" y="40648"/>
                  <a:pt x="28992" y="40660"/>
                </a:cubicBezTo>
                <a:cubicBezTo>
                  <a:pt x="29004" y="45077"/>
                  <a:pt x="27445" y="49340"/>
                  <a:pt x="24325" y="52447"/>
                </a:cubicBezTo>
                <a:lnTo>
                  <a:pt x="23932" y="52840"/>
                </a:lnTo>
                <a:cubicBezTo>
                  <a:pt x="21027" y="55757"/>
                  <a:pt x="17094" y="57513"/>
                  <a:pt x="12988" y="57513"/>
                </a:cubicBezTo>
                <a:cubicBezTo>
                  <a:pt x="12854" y="57513"/>
                  <a:pt x="12720" y="57511"/>
                  <a:pt x="12586" y="57508"/>
                </a:cubicBezTo>
                <a:cubicBezTo>
                  <a:pt x="12467" y="57502"/>
                  <a:pt x="12348" y="57499"/>
                  <a:pt x="12228" y="57499"/>
                </a:cubicBezTo>
                <a:cubicBezTo>
                  <a:pt x="12109" y="57499"/>
                  <a:pt x="11990" y="57502"/>
                  <a:pt x="11871" y="57508"/>
                </a:cubicBezTo>
                <a:cubicBezTo>
                  <a:pt x="5704" y="57686"/>
                  <a:pt x="572" y="62734"/>
                  <a:pt x="298" y="68902"/>
                </a:cubicBezTo>
                <a:cubicBezTo>
                  <a:pt x="1" y="75736"/>
                  <a:pt x="5454" y="81379"/>
                  <a:pt x="12228" y="81379"/>
                </a:cubicBezTo>
                <a:lnTo>
                  <a:pt x="12288" y="81379"/>
                </a:lnTo>
                <a:cubicBezTo>
                  <a:pt x="12321" y="81379"/>
                  <a:pt x="12353" y="81379"/>
                  <a:pt x="12386" y="81379"/>
                </a:cubicBezTo>
                <a:cubicBezTo>
                  <a:pt x="16114" y="81379"/>
                  <a:pt x="19729" y="82724"/>
                  <a:pt x="22373" y="85368"/>
                </a:cubicBezTo>
                <a:lnTo>
                  <a:pt x="23861" y="86856"/>
                </a:lnTo>
                <a:cubicBezTo>
                  <a:pt x="27159" y="90154"/>
                  <a:pt x="28861" y="94643"/>
                  <a:pt x="28992" y="99310"/>
                </a:cubicBezTo>
                <a:cubicBezTo>
                  <a:pt x="29004" y="99834"/>
                  <a:pt x="29052" y="100370"/>
                  <a:pt x="29135" y="100906"/>
                </a:cubicBezTo>
                <a:cubicBezTo>
                  <a:pt x="29945" y="106085"/>
                  <a:pt x="34184" y="110181"/>
                  <a:pt x="39387" y="110835"/>
                </a:cubicBezTo>
                <a:cubicBezTo>
                  <a:pt x="39906" y="110900"/>
                  <a:pt x="40420" y="110932"/>
                  <a:pt x="40927" y="110932"/>
                </a:cubicBezTo>
                <a:cubicBezTo>
                  <a:pt x="48036" y="110932"/>
                  <a:pt x="53692" y="104720"/>
                  <a:pt x="52769" y="97429"/>
                </a:cubicBezTo>
                <a:cubicBezTo>
                  <a:pt x="52102" y="92214"/>
                  <a:pt x="47959" y="87964"/>
                  <a:pt x="42768" y="87190"/>
                </a:cubicBezTo>
                <a:cubicBezTo>
                  <a:pt x="42232" y="87106"/>
                  <a:pt x="41708" y="87071"/>
                  <a:pt x="41184" y="87059"/>
                </a:cubicBezTo>
                <a:cubicBezTo>
                  <a:pt x="36470" y="86952"/>
                  <a:pt x="31921" y="85261"/>
                  <a:pt x="28588" y="81915"/>
                </a:cubicBezTo>
                <a:lnTo>
                  <a:pt x="28052" y="81391"/>
                </a:lnTo>
                <a:cubicBezTo>
                  <a:pt x="25182" y="78510"/>
                  <a:pt x="23789" y="74498"/>
                  <a:pt x="24135" y="70450"/>
                </a:cubicBezTo>
                <a:cubicBezTo>
                  <a:pt x="24159" y="70116"/>
                  <a:pt x="24170" y="69783"/>
                  <a:pt x="24170" y="69438"/>
                </a:cubicBezTo>
                <a:cubicBezTo>
                  <a:pt x="24170" y="69414"/>
                  <a:pt x="24170" y="69402"/>
                  <a:pt x="24170" y="69378"/>
                </a:cubicBezTo>
                <a:cubicBezTo>
                  <a:pt x="24147" y="64985"/>
                  <a:pt x="25718" y="60722"/>
                  <a:pt x="28826" y="57615"/>
                </a:cubicBezTo>
                <a:lnTo>
                  <a:pt x="29231" y="57210"/>
                </a:lnTo>
                <a:cubicBezTo>
                  <a:pt x="32148" y="54293"/>
                  <a:pt x="36081" y="52537"/>
                  <a:pt x="40186" y="52537"/>
                </a:cubicBezTo>
                <a:cubicBezTo>
                  <a:pt x="40320" y="52537"/>
                  <a:pt x="40455" y="52539"/>
                  <a:pt x="40589" y="52543"/>
                </a:cubicBezTo>
                <a:lnTo>
                  <a:pt x="41292" y="52543"/>
                </a:lnTo>
                <a:cubicBezTo>
                  <a:pt x="47459" y="52352"/>
                  <a:pt x="52591" y="47304"/>
                  <a:pt x="52853" y="41136"/>
                </a:cubicBezTo>
                <a:cubicBezTo>
                  <a:pt x="53150" y="34302"/>
                  <a:pt x="47697" y="28659"/>
                  <a:pt x="40923" y="28659"/>
                </a:cubicBezTo>
                <a:cubicBezTo>
                  <a:pt x="40827" y="28659"/>
                  <a:pt x="40720" y="28659"/>
                  <a:pt x="40625" y="28671"/>
                </a:cubicBezTo>
                <a:cubicBezTo>
                  <a:pt x="40491" y="28674"/>
                  <a:pt x="40358" y="28676"/>
                  <a:pt x="40225" y="28676"/>
                </a:cubicBezTo>
                <a:cubicBezTo>
                  <a:pt x="36105" y="28676"/>
                  <a:pt x="32137" y="27076"/>
                  <a:pt x="29219" y="24158"/>
                </a:cubicBezTo>
                <a:cubicBezTo>
                  <a:pt x="25933" y="20884"/>
                  <a:pt x="24230" y="16431"/>
                  <a:pt x="24170" y="11800"/>
                </a:cubicBezTo>
                <a:cubicBezTo>
                  <a:pt x="24170" y="11740"/>
                  <a:pt x="24170" y="11692"/>
                  <a:pt x="24170" y="11645"/>
                </a:cubicBezTo>
                <a:cubicBezTo>
                  <a:pt x="24016" y="5251"/>
                  <a:pt x="18634" y="12"/>
                  <a:pt x="1224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130" name="Google Shape;235;p19">
            <a:extLst>
              <a:ext uri="{FF2B5EF4-FFF2-40B4-BE49-F238E27FC236}">
                <a16:creationId xmlns:a16="http://schemas.microsoft.com/office/drawing/2014/main" id="{D7A9A878-FDF0-CE96-04F0-11EAFF658331}"/>
              </a:ext>
            </a:extLst>
          </p:cNvPr>
          <p:cNvGrpSpPr/>
          <p:nvPr/>
        </p:nvGrpSpPr>
        <p:grpSpPr>
          <a:xfrm>
            <a:off x="3938715" y="7585961"/>
            <a:ext cx="377900" cy="409591"/>
            <a:chOff x="-39998250" y="3605325"/>
            <a:chExt cx="288875" cy="317450"/>
          </a:xfrm>
          <a:solidFill>
            <a:srgbClr val="4EA72E"/>
          </a:solidFill>
        </p:grpSpPr>
        <p:sp>
          <p:nvSpPr>
            <p:cNvPr id="131" name="Google Shape;236;p19">
              <a:extLst>
                <a:ext uri="{FF2B5EF4-FFF2-40B4-BE49-F238E27FC236}">
                  <a16:creationId xmlns:a16="http://schemas.microsoft.com/office/drawing/2014/main" id="{D3B0CF66-D864-7CA9-DB4C-CE8A547C212B}"/>
                </a:ext>
              </a:extLst>
            </p:cNvPr>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121900" tIns="121900" rIns="121900" bIns="121900" anchor="ctr" anchorCtr="0">
              <a:noAutofit/>
            </a:bodyPr>
            <a:lstStyle/>
            <a:p>
              <a:endParaRPr sz="2400"/>
            </a:p>
          </p:txBody>
        </p:sp>
        <p:sp>
          <p:nvSpPr>
            <p:cNvPr id="132" name="Google Shape;237;p19">
              <a:extLst>
                <a:ext uri="{FF2B5EF4-FFF2-40B4-BE49-F238E27FC236}">
                  <a16:creationId xmlns:a16="http://schemas.microsoft.com/office/drawing/2014/main" id="{B7FDBC7C-E4AB-5181-D3D9-0DECAF7410D9}"/>
                </a:ext>
              </a:extLst>
            </p:cNvPr>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133" name="CuadroTexto 132">
            <a:extLst>
              <a:ext uri="{FF2B5EF4-FFF2-40B4-BE49-F238E27FC236}">
                <a16:creationId xmlns:a16="http://schemas.microsoft.com/office/drawing/2014/main" id="{66A68551-1BB5-54EE-2314-16110D3B2607}"/>
              </a:ext>
            </a:extLst>
          </p:cNvPr>
          <p:cNvSpPr txBox="1"/>
          <p:nvPr/>
        </p:nvSpPr>
        <p:spPr>
          <a:xfrm>
            <a:off x="3653382" y="6476022"/>
            <a:ext cx="3927852" cy="1064907"/>
          </a:xfrm>
          <a:prstGeom prst="rect">
            <a:avLst/>
          </a:prstGeom>
          <a:noFill/>
        </p:spPr>
        <p:txBody>
          <a:bodyPr wrap="square">
            <a:spAutoFit/>
          </a:bodyPr>
          <a:lstStyle/>
          <a:p>
            <a:pPr algn="ctr">
              <a:spcBef>
                <a:spcPts val="600"/>
              </a:spcBef>
              <a:spcAft>
                <a:spcPts val="600"/>
              </a:spcAft>
              <a:buClr>
                <a:schemeClr val="dk1"/>
              </a:buClr>
              <a:buSzPts val="1100"/>
            </a:pPr>
            <a:r>
              <a:rPr lang="es-ES" sz="1600" b="1" dirty="0">
                <a:solidFill>
                  <a:schemeClr val="bg1"/>
                </a:solidFill>
                <a:latin typeface="Tahoma" panose="020B0604030504040204" pitchFamily="34" charset="0"/>
                <a:ea typeface="Tahoma" panose="020B0604030504040204" pitchFamily="34" charset="0"/>
                <a:cs typeface="Tahoma" panose="020B0604030504040204" pitchFamily="34" charset="0"/>
                <a:sym typeface="Roboto"/>
              </a:rPr>
              <a:t>LÍNEA ESTRATÉGICA 3</a:t>
            </a:r>
          </a:p>
          <a:p>
            <a:pPr algn="ctr">
              <a:spcBef>
                <a:spcPts val="600"/>
              </a:spcBef>
              <a:spcAft>
                <a:spcPts val="600"/>
              </a:spcAft>
              <a:buClr>
                <a:schemeClr val="dk1"/>
              </a:buClr>
              <a:buSzPts val="1100"/>
            </a:pPr>
            <a:r>
              <a:rPr lang="es-ES" sz="1600" b="1"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GESTIÓN Y RECURSOS</a:t>
            </a:r>
          </a:p>
          <a:p>
            <a:pPr algn="ctr">
              <a:spcBef>
                <a:spcPts val="600"/>
              </a:spcBef>
              <a:spcAft>
                <a:spcPts val="600"/>
              </a:spcAft>
              <a:buClr>
                <a:schemeClr val="dk1"/>
              </a:buClr>
              <a:buSzPts val="1100"/>
            </a:pPr>
            <a:endParaRPr lang="es-ES" sz="1600" b="1" dirty="0">
              <a:solidFill>
                <a:schemeClr val="bg1"/>
              </a:solidFill>
              <a:latin typeface="Tahoma" panose="020B0604030504040204" pitchFamily="34" charset="0"/>
              <a:ea typeface="Tahoma" panose="020B0604030504040204" pitchFamily="34" charset="0"/>
              <a:cs typeface="Tahoma" panose="020B0604030504040204" pitchFamily="34" charset="0"/>
              <a:sym typeface="Roboto"/>
            </a:endParaRPr>
          </a:p>
        </p:txBody>
      </p:sp>
      <p:pic>
        <p:nvPicPr>
          <p:cNvPr id="134" name="Imagen 133" descr="Icono&#10;&#10;El contenido generado por IA puede ser incorrecto.">
            <a:extLst>
              <a:ext uri="{FF2B5EF4-FFF2-40B4-BE49-F238E27FC236}">
                <a16:creationId xmlns:a16="http://schemas.microsoft.com/office/drawing/2014/main" id="{79EAA5A1-998E-5680-57D8-284110DD4E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4059" y="4525040"/>
            <a:ext cx="679235" cy="679235"/>
          </a:xfrm>
          <a:prstGeom prst="rect">
            <a:avLst/>
          </a:prstGeom>
        </p:spPr>
      </p:pic>
      <p:pic>
        <p:nvPicPr>
          <p:cNvPr id="135" name="Imagen 134">
            <a:extLst>
              <a:ext uri="{FF2B5EF4-FFF2-40B4-BE49-F238E27FC236}">
                <a16:creationId xmlns:a16="http://schemas.microsoft.com/office/drawing/2014/main" id="{6E7E9574-9EA8-232B-9B77-FCC659A991ED}"/>
              </a:ext>
            </a:extLst>
          </p:cNvPr>
          <p:cNvPicPr>
            <a:picLocks noChangeAspect="1"/>
          </p:cNvPicPr>
          <p:nvPr/>
        </p:nvPicPr>
        <p:blipFill>
          <a:blip r:embed="rId4"/>
          <a:stretch>
            <a:fillRect/>
          </a:stretch>
        </p:blipFill>
        <p:spPr>
          <a:xfrm>
            <a:off x="3847029" y="5540200"/>
            <a:ext cx="419570" cy="589046"/>
          </a:xfrm>
          <a:prstGeom prst="rect">
            <a:avLst/>
          </a:prstGeom>
        </p:spPr>
      </p:pic>
      <p:pic>
        <p:nvPicPr>
          <p:cNvPr id="136" name="Picture 2" descr="Icono de línea de gestión y recursos humanos | Vector Premium">
            <a:extLst>
              <a:ext uri="{FF2B5EF4-FFF2-40B4-BE49-F238E27FC236}">
                <a16:creationId xmlns:a16="http://schemas.microsoft.com/office/drawing/2014/main" id="{3570C999-6615-5073-1C55-170D50B175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068" t="16666" r="21974" b="13790"/>
          <a:stretch/>
        </p:blipFill>
        <p:spPr bwMode="auto">
          <a:xfrm>
            <a:off x="2964359" y="6460369"/>
            <a:ext cx="536872" cy="67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708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2B09-0B1F-979A-88FC-F86A32E7D073}"/>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AE2709F6-E895-6BB7-E9A0-FCB0D61447DD}"/>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2" name="Marcador de número de diapositiva 1">
            <a:extLst>
              <a:ext uri="{FF2B5EF4-FFF2-40B4-BE49-F238E27FC236}">
                <a16:creationId xmlns:a16="http://schemas.microsoft.com/office/drawing/2014/main" id="{42FF7A69-3317-F0D6-7DA7-0970348C6066}"/>
              </a:ext>
            </a:extLst>
          </p:cNvPr>
          <p:cNvSpPr>
            <a:spLocks noGrp="1"/>
          </p:cNvSpPr>
          <p:nvPr>
            <p:ph type="sldNum" sz="quarter" idx="2"/>
          </p:nvPr>
        </p:nvSpPr>
        <p:spPr>
          <a:xfrm>
            <a:off x="6380571" y="9251198"/>
            <a:ext cx="243656" cy="256480"/>
          </a:xfrm>
        </p:spPr>
        <p:txBody>
          <a:bodyPr/>
          <a:lstStyle/>
          <a:p>
            <a:fld id="{86CB4B4D-7CA3-9044-876B-883B54F8677D}" type="slidenum">
              <a:rPr lang="es-ES" sz="1000" smtClean="0">
                <a:latin typeface="Tahoma" panose="020B0604030504040204" pitchFamily="34" charset="0"/>
                <a:ea typeface="Tahoma" panose="020B0604030504040204" pitchFamily="34" charset="0"/>
                <a:cs typeface="Tahoma" panose="020B0604030504040204" pitchFamily="34" charset="0"/>
              </a:rPr>
              <a:t>15</a:t>
            </a:fld>
            <a:endParaRPr lang="es-ES" sz="1000" dirty="0">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a:extLst>
              <a:ext uri="{FF2B5EF4-FFF2-40B4-BE49-F238E27FC236}">
                <a16:creationId xmlns:a16="http://schemas.microsoft.com/office/drawing/2014/main" id="{F96E4D50-573B-F33F-150C-A9FCAB0E9323}"/>
              </a:ext>
            </a:extLst>
          </p:cNvPr>
          <p:cNvSpPr txBox="1"/>
          <p:nvPr/>
        </p:nvSpPr>
        <p:spPr>
          <a:xfrm>
            <a:off x="2728354" y="844824"/>
            <a:ext cx="7214792" cy="646331"/>
          </a:xfrm>
          <a:prstGeom prst="rect">
            <a:avLst/>
          </a:prstGeom>
          <a:noFill/>
        </p:spPr>
        <p:txBody>
          <a:bodyPr wrap="square">
            <a:spAutoFit/>
          </a:bodyPr>
          <a:lstStyle/>
          <a:p>
            <a:pPr algn="ctr">
              <a:spcAft>
                <a:spcPts val="1920"/>
              </a:spcAft>
              <a:buClr>
                <a:srgbClr val="CA1139"/>
              </a:buClr>
              <a:buSzPct val="100000"/>
            </a:pPr>
            <a:r>
              <a:rPr lang="es-ES" sz="4000" dirty="0">
                <a:solidFill>
                  <a:srgbClr val="C00000"/>
                </a:solidFill>
                <a:latin typeface="Tahoma" panose="020B0604030504040204" pitchFamily="34" charset="0"/>
                <a:ea typeface="Tahoma" panose="020B0604030504040204" pitchFamily="34" charset="0"/>
                <a:cs typeface="Tahoma" panose="020B0604030504040204" pitchFamily="34" charset="0"/>
              </a:rPr>
              <a:t>DESPLIEGUE ESTRATÉGICO</a:t>
            </a:r>
          </a:p>
        </p:txBody>
      </p:sp>
      <p:sp>
        <p:nvSpPr>
          <p:cNvPr id="6" name="CuadroTexto 5">
            <a:extLst>
              <a:ext uri="{FF2B5EF4-FFF2-40B4-BE49-F238E27FC236}">
                <a16:creationId xmlns:a16="http://schemas.microsoft.com/office/drawing/2014/main" id="{48AA23DE-216C-FD46-28E2-1D1ECBCF1FB6}"/>
              </a:ext>
            </a:extLst>
          </p:cNvPr>
          <p:cNvSpPr txBox="1"/>
          <p:nvPr/>
        </p:nvSpPr>
        <p:spPr>
          <a:xfrm>
            <a:off x="413455" y="1495449"/>
            <a:ext cx="11898379"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0000"/>
              </a:lnSpc>
            </a:pPr>
            <a:r>
              <a:rPr lang="es-ES" sz="1600" dirty="0">
                <a:latin typeface="Tahoma" panose="020B0604030504040204" pitchFamily="34" charset="0"/>
                <a:ea typeface="Tahoma" panose="020B0604030504040204" pitchFamily="34" charset="0"/>
                <a:cs typeface="Tahoma" panose="020B0604030504040204" pitchFamily="34" charset="0"/>
              </a:rPr>
              <a:t>Para alcanzar cada uno de los objetivos específicos definidos en la estrategia, se ha identificado la necesidad de desarrollar un conjunto de actividades. Estas acciones permitirán avanzar de manera progresiva hacia el cumplimiento de las metas establecidas, generando resultados concretos, medibles y verificables. Asimismo, cada actividad estará orientada a contribuir directamente con los resultados esperados, garantizando la eficiencia en la ejecución y el seguimiento continuo del progreso alcanzado.</a:t>
            </a:r>
          </a:p>
        </p:txBody>
      </p:sp>
      <p:graphicFrame>
        <p:nvGraphicFramePr>
          <p:cNvPr id="3" name="Tabla 2">
            <a:extLst>
              <a:ext uri="{FF2B5EF4-FFF2-40B4-BE49-F238E27FC236}">
                <a16:creationId xmlns:a16="http://schemas.microsoft.com/office/drawing/2014/main" id="{07C46A1E-1DFB-D66D-29AF-72714DC21A49}"/>
              </a:ext>
            </a:extLst>
          </p:cNvPr>
          <p:cNvGraphicFramePr>
            <a:graphicFrameLocks noGrp="1"/>
          </p:cNvGraphicFramePr>
          <p:nvPr>
            <p:extLst>
              <p:ext uri="{D42A27DB-BD31-4B8C-83A1-F6EECF244321}">
                <p14:modId xmlns:p14="http://schemas.microsoft.com/office/powerpoint/2010/main" val="108277346"/>
              </p:ext>
            </p:extLst>
          </p:nvPr>
        </p:nvGraphicFramePr>
        <p:xfrm>
          <a:off x="490426" y="2773891"/>
          <a:ext cx="11794514" cy="1015107"/>
        </p:xfrm>
        <a:graphic>
          <a:graphicData uri="http://schemas.openxmlformats.org/drawingml/2006/table">
            <a:tbl>
              <a:tblPr>
                <a:tableStyleId>{5940675A-B579-460E-94D1-54222C63F5DA}</a:tableStyleId>
              </a:tblPr>
              <a:tblGrid>
                <a:gridCol w="1522023">
                  <a:extLst>
                    <a:ext uri="{9D8B030D-6E8A-4147-A177-3AD203B41FA5}">
                      <a16:colId xmlns:a16="http://schemas.microsoft.com/office/drawing/2014/main" val="2131889561"/>
                    </a:ext>
                  </a:extLst>
                </a:gridCol>
                <a:gridCol w="10272491">
                  <a:extLst>
                    <a:ext uri="{9D8B030D-6E8A-4147-A177-3AD203B41FA5}">
                      <a16:colId xmlns:a16="http://schemas.microsoft.com/office/drawing/2014/main" val="3581969960"/>
                    </a:ext>
                  </a:extLst>
                </a:gridCol>
              </a:tblGrid>
              <a:tr h="337609">
                <a:tc gridSpan="2">
                  <a:txBody>
                    <a:bodyPr/>
                    <a:lstStyle/>
                    <a:p>
                      <a:pPr marL="180000" algn="l" fontAlgn="b">
                        <a:spcBef>
                          <a:spcPts val="1200"/>
                        </a:spcBef>
                        <a:spcAft>
                          <a:spcPts val="1200"/>
                        </a:spcAft>
                      </a:pPr>
                      <a:r>
                        <a:rPr lang="es-ES" sz="12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LINEA ESTRATÉGICA 1. CENTRO EN RED</a:t>
                      </a:r>
                      <a:endParaRPr lang="es-E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solidFill>
                      <a:srgbClr val="0070C0"/>
                    </a:solidFill>
                  </a:tcPr>
                </a:tc>
                <a:tc hMerge="1">
                  <a:txBody>
                    <a:bodyPr/>
                    <a:lstStyle/>
                    <a:p>
                      <a:endParaRPr lang="es-ES"/>
                    </a:p>
                  </a:txBody>
                  <a:tcPr/>
                </a:tc>
                <a:extLst>
                  <a:ext uri="{0D108BD9-81ED-4DB2-BD59-A6C34878D82A}">
                    <a16:rowId xmlns:a16="http://schemas.microsoft.com/office/drawing/2014/main" val="2069042182"/>
                  </a:ext>
                </a:extLst>
              </a:tr>
              <a:tr h="677498">
                <a:tc>
                  <a:txBody>
                    <a:bodyPr/>
                    <a:lstStyle/>
                    <a:p>
                      <a:pPr marL="180000" algn="l"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General 1</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l" fontAlgn="ctr">
                        <a:spcBef>
                          <a:spcPts val="1200"/>
                        </a:spcBef>
                        <a:spcAft>
                          <a:spcPts val="1200"/>
                        </a:spcAft>
                      </a:pP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Consolidar el Centro en Red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de Terapias Avanzadas de Castilla y León, CreTACYL, con la finalidad de aunar esfuerzos colaborativos entre los agentes participantes, superar la dispersión de las capacidades y facilitar la participación en proyectos comunes y redes colaborativas.</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1885902242"/>
                  </a:ext>
                </a:extLst>
              </a:tr>
            </a:tbl>
          </a:graphicData>
        </a:graphic>
      </p:graphicFrame>
      <p:graphicFrame>
        <p:nvGraphicFramePr>
          <p:cNvPr id="7" name="Tabla 6">
            <a:extLst>
              <a:ext uri="{FF2B5EF4-FFF2-40B4-BE49-F238E27FC236}">
                <a16:creationId xmlns:a16="http://schemas.microsoft.com/office/drawing/2014/main" id="{8AF17255-3EBD-173A-E1EC-9843FF802072}"/>
              </a:ext>
            </a:extLst>
          </p:cNvPr>
          <p:cNvGraphicFramePr>
            <a:graphicFrameLocks noGrp="1"/>
          </p:cNvGraphicFramePr>
          <p:nvPr>
            <p:extLst>
              <p:ext uri="{D42A27DB-BD31-4B8C-83A1-F6EECF244321}">
                <p14:modId xmlns:p14="http://schemas.microsoft.com/office/powerpoint/2010/main" val="601361759"/>
              </p:ext>
            </p:extLst>
          </p:nvPr>
        </p:nvGraphicFramePr>
        <p:xfrm>
          <a:off x="490426" y="3976775"/>
          <a:ext cx="11794514" cy="4705654"/>
        </p:xfrm>
        <a:graphic>
          <a:graphicData uri="http://schemas.openxmlformats.org/drawingml/2006/table">
            <a:tbl>
              <a:tblPr>
                <a:tableStyleId>{5940675A-B579-460E-94D1-54222C63F5DA}</a:tableStyleId>
              </a:tblPr>
              <a:tblGrid>
                <a:gridCol w="1516174">
                  <a:extLst>
                    <a:ext uri="{9D8B030D-6E8A-4147-A177-3AD203B41FA5}">
                      <a16:colId xmlns:a16="http://schemas.microsoft.com/office/drawing/2014/main" val="534846103"/>
                    </a:ext>
                  </a:extLst>
                </a:gridCol>
                <a:gridCol w="4117057">
                  <a:extLst>
                    <a:ext uri="{9D8B030D-6E8A-4147-A177-3AD203B41FA5}">
                      <a16:colId xmlns:a16="http://schemas.microsoft.com/office/drawing/2014/main" val="3106856590"/>
                    </a:ext>
                  </a:extLst>
                </a:gridCol>
                <a:gridCol w="6161283">
                  <a:extLst>
                    <a:ext uri="{9D8B030D-6E8A-4147-A177-3AD203B41FA5}">
                      <a16:colId xmlns:a16="http://schemas.microsoft.com/office/drawing/2014/main" val="2162733121"/>
                    </a:ext>
                  </a:extLst>
                </a:gridCol>
              </a:tblGrid>
              <a:tr h="1528486">
                <a:tc>
                  <a:txBody>
                    <a:bodyPr/>
                    <a:lstStyle/>
                    <a:p>
                      <a:pPr marL="180000" algn="l"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Específico 1.1</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just"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Establecer una </a:t>
                      </a: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estructura organizativa eficiente para la gobernanza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de CreTACYL, asegurando la coordinación y toma de decisiones estratégicas para su funcionamiento como una red colaborativa.</a:t>
                      </a:r>
                      <a:endPar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180000" marT="0" marB="0" anchor="ctr"/>
                </a:tc>
                <a:tc>
                  <a:txBody>
                    <a:bodyPr/>
                    <a:lstStyle/>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Estructura organizativa de gobernanza de CreTACYL.</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Criterios de adhesión a CreTACYL.</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Comité de Coordinación de CreTACYL y persona responsable de la dirección científica.</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Reglamento de funcionamiento del Comité de Coordinación de CreTACYL y demás órganos de gobernanza.</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Plataforma de comunicación interna para el desarrollo de la actividad de CreTACYL.</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effectLst/>
                          <a:latin typeface="Tahoma" panose="020B0604030504040204" pitchFamily="34" charset="0"/>
                          <a:ea typeface="Tahoma" panose="020B0604030504040204" pitchFamily="34" charset="0"/>
                          <a:cs typeface="Tahoma" panose="020B0604030504040204" pitchFamily="34" charset="0"/>
                        </a:rPr>
                        <a:t>Espacio web específico para CreTACYL.</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Perfil específico de CreTACYL en las principales redes sociales.</a:t>
                      </a:r>
                      <a:endParaRPr lang="es-ES" sz="1200" dirty="0">
                        <a:effectLst/>
                        <a:latin typeface="Tahoma" panose="020B0604030504040204" pitchFamily="34" charset="0"/>
                        <a:ea typeface="Tahoma" panose="020B0604030504040204" pitchFamily="34" charset="0"/>
                        <a:cs typeface="Tahoma" panose="020B0604030504040204" pitchFamily="34" charset="0"/>
                      </a:endParaRPr>
                    </a:p>
                  </a:txBody>
                  <a:tcPr marL="0" marR="180000" marT="108000" marB="108000" anchor="ctr"/>
                </a:tc>
                <a:extLst>
                  <a:ext uri="{0D108BD9-81ED-4DB2-BD59-A6C34878D82A}">
                    <a16:rowId xmlns:a16="http://schemas.microsoft.com/office/drawing/2014/main" val="81965988"/>
                  </a:ext>
                </a:extLst>
              </a:tr>
              <a:tr h="1193267">
                <a:tc>
                  <a:txBody>
                    <a:bodyPr/>
                    <a:lstStyle/>
                    <a:p>
                      <a:pPr marL="180000" algn="l"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Específico  1.2</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just"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Fortalecer la </a:t>
                      </a: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colaboración entre los grupos de investigación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participantes para generar sinergias que optimicen la ejecución y el impacto de proyectos comunes.</a:t>
                      </a:r>
                      <a:endPar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180000" marT="0" marB="0" anchor="ctr"/>
                </a:tc>
                <a:tc>
                  <a:txBody>
                    <a:bodyPr/>
                    <a:lstStyle/>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Estudio de interrelaciones y sinergias activas y potenciales de los grupos de investigación participantes en CreTACYL.</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Propuesta de proyectos de colaboración conjuntos.</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Encuentros de trabajo.</a:t>
                      </a:r>
                    </a:p>
                  </a:txBody>
                  <a:tcPr marL="0" marR="180000" marT="108000" marB="108000" anchor="ctr"/>
                </a:tc>
                <a:extLst>
                  <a:ext uri="{0D108BD9-81ED-4DB2-BD59-A6C34878D82A}">
                    <a16:rowId xmlns:a16="http://schemas.microsoft.com/office/drawing/2014/main" val="3929673864"/>
                  </a:ext>
                </a:extLst>
              </a:tr>
              <a:tr h="1193267">
                <a:tc>
                  <a:txBody>
                    <a:bodyPr/>
                    <a:lstStyle/>
                    <a:p>
                      <a:pPr marL="180000" algn="l"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Específico  1.3</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just"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Fomentar la </a:t>
                      </a: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integración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de los grupos de investigación de CreTACYL en </a:t>
                      </a: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estructuras colaborativas externas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de terapias avanzadas en el ámbito nacional e internacional.</a:t>
                      </a:r>
                      <a:endPar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180000" marT="0" marB="0" anchor="ctr"/>
                </a:tc>
                <a:tc>
                  <a:txBody>
                    <a:bodyPr/>
                    <a:lstStyle/>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Prospección y difusión de convocatorias de acceso a redes colaborativas nacionales e internacionales.</a:t>
                      </a:r>
                    </a:p>
                    <a:p>
                      <a:pPr marL="351450" marR="0" lvl="2" indent="-171450" algn="just" defTabSz="584200" rtl="0" eaLnBrk="1" fontAlgn="ctr" latinLnBrk="0" hangingPunct="1">
                        <a:lnSpc>
                          <a:spcPct val="100000"/>
                        </a:lnSpc>
                        <a:spcBef>
                          <a:spcPts val="0"/>
                        </a:spcBef>
                        <a:spcAft>
                          <a:spcPts val="600"/>
                        </a:spcAft>
                        <a:buClrTx/>
                        <a:buSzTx/>
                        <a:buFont typeface="Arial" panose="020B0604020202020204" pitchFamily="34" charset="0"/>
                        <a:buChar char="•"/>
                        <a:tabLst/>
                        <a:defRPr/>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a:rPr>
                        <a:t>Colaborar en la presentación </a:t>
                      </a:r>
                      <a:r>
                        <a:rPr lang="es-ES" sz="1200" dirty="0">
                          <a:effectLst/>
                          <a:latin typeface="Tahoma" panose="020B0604030504040204" pitchFamily="34" charset="0"/>
                          <a:ea typeface="Arial Unicode MS"/>
                          <a:cs typeface="Tahoma" panose="020B0604030504040204" pitchFamily="34" charset="0"/>
                        </a:rPr>
                        <a:t>de solicitud de adhesión a redes colaborativas externas.</a:t>
                      </a:r>
                      <a:endParaRPr lang="es-ES" sz="1200" dirty="0">
                        <a:effectLst/>
                        <a:latin typeface="Tahoma" panose="020B0604030504040204" pitchFamily="34" charset="0"/>
                        <a:ea typeface="Arial Unicode MS"/>
                        <a:cs typeface="Times New Roman" panose="02020603050405020304" pitchFamily="18" charset="0"/>
                      </a:endParaRPr>
                    </a:p>
                  </a:txBody>
                  <a:tcPr marL="0" marR="180000" marT="108000" marB="108000" anchor="ctr"/>
                </a:tc>
                <a:extLst>
                  <a:ext uri="{0D108BD9-81ED-4DB2-BD59-A6C34878D82A}">
                    <a16:rowId xmlns:a16="http://schemas.microsoft.com/office/drawing/2014/main" val="4098322413"/>
                  </a:ext>
                </a:extLst>
              </a:tr>
            </a:tbl>
          </a:graphicData>
        </a:graphic>
      </p:graphicFrame>
    </p:spTree>
    <p:extLst>
      <p:ext uri="{BB962C8B-B14F-4D97-AF65-F5344CB8AC3E}">
        <p14:creationId xmlns:p14="http://schemas.microsoft.com/office/powerpoint/2010/main" val="38047114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17A5-D796-E1FF-83F5-2CFE8B7A947E}"/>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5072809E-17A3-6502-72B7-9A4ED8AE88F7}"/>
              </a:ext>
            </a:extLst>
          </p:cNvPr>
          <p:cNvPicPr>
            <a:picLocks noChangeAspect="1"/>
          </p:cNvPicPr>
          <p:nvPr/>
        </p:nvPicPr>
        <p:blipFill>
          <a:blip r:embed="rId2"/>
          <a:srcRect r="5968"/>
          <a:stretch>
            <a:fillRect/>
          </a:stretch>
        </p:blipFill>
        <p:spPr>
          <a:xfrm>
            <a:off x="0" y="5215"/>
            <a:ext cx="13004800" cy="9781270"/>
          </a:xfrm>
          <a:prstGeom prst="rect">
            <a:avLst/>
          </a:prstGeom>
          <a:ln w="12700">
            <a:miter lim="400000"/>
          </a:ln>
        </p:spPr>
      </p:pic>
      <p:graphicFrame>
        <p:nvGraphicFramePr>
          <p:cNvPr id="10" name="Tabla 9">
            <a:extLst>
              <a:ext uri="{FF2B5EF4-FFF2-40B4-BE49-F238E27FC236}">
                <a16:creationId xmlns:a16="http://schemas.microsoft.com/office/drawing/2014/main" id="{0B7F7CC6-A88B-6EF9-296B-1B95EA387616}"/>
              </a:ext>
            </a:extLst>
          </p:cNvPr>
          <p:cNvGraphicFramePr>
            <a:graphicFrameLocks noGrp="1"/>
          </p:cNvGraphicFramePr>
          <p:nvPr>
            <p:extLst>
              <p:ext uri="{D42A27DB-BD31-4B8C-83A1-F6EECF244321}">
                <p14:modId xmlns:p14="http://schemas.microsoft.com/office/powerpoint/2010/main" val="3823290091"/>
              </p:ext>
            </p:extLst>
          </p:nvPr>
        </p:nvGraphicFramePr>
        <p:xfrm>
          <a:off x="486477" y="5940425"/>
          <a:ext cx="11788189" cy="1116330"/>
        </p:xfrm>
        <a:graphic>
          <a:graphicData uri="http://schemas.openxmlformats.org/drawingml/2006/table">
            <a:tbl>
              <a:tblPr firstRow="1" firstCol="1" bandRow="1">
                <a:tableStyleId>{5940675A-B579-460E-94D1-54222C63F5DA}</a:tableStyleId>
              </a:tblPr>
              <a:tblGrid>
                <a:gridCol w="11788189">
                  <a:extLst>
                    <a:ext uri="{9D8B030D-6E8A-4147-A177-3AD203B41FA5}">
                      <a16:colId xmlns:a16="http://schemas.microsoft.com/office/drawing/2014/main" val="1106742023"/>
                    </a:ext>
                  </a:extLst>
                </a:gridCol>
              </a:tblGrid>
              <a:tr h="1116330">
                <a:tc>
                  <a:txBody>
                    <a:bodyPr/>
                    <a:lstStyle/>
                    <a:p>
                      <a:pPr marL="171450" indent="-171450" algn="l">
                        <a:spcBef>
                          <a:spcPts val="600"/>
                        </a:spcBef>
                        <a:spcAft>
                          <a:spcPts val="600"/>
                        </a:spcAft>
                        <a:buFont typeface="Arial" panose="020B0604020202020204" pitchFamily="34" charset="0"/>
                        <a:buChar char="•"/>
                      </a:pPr>
                      <a:endParaRPr lang="es-ES" sz="1200" dirty="0">
                        <a:effectLst/>
                        <a:latin typeface="Tahoma" panose="020B060403050404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4252889"/>
                  </a:ext>
                </a:extLst>
              </a:tr>
            </a:tbl>
          </a:graphicData>
        </a:graphic>
      </p:graphicFrame>
      <p:graphicFrame>
        <p:nvGraphicFramePr>
          <p:cNvPr id="12" name="Tabla 11">
            <a:extLst>
              <a:ext uri="{FF2B5EF4-FFF2-40B4-BE49-F238E27FC236}">
                <a16:creationId xmlns:a16="http://schemas.microsoft.com/office/drawing/2014/main" id="{BA30F17B-273C-66BC-7A74-4F6F131B6639}"/>
              </a:ext>
            </a:extLst>
          </p:cNvPr>
          <p:cNvGraphicFramePr>
            <a:graphicFrameLocks noGrp="1"/>
          </p:cNvGraphicFramePr>
          <p:nvPr>
            <p:extLst>
              <p:ext uri="{D42A27DB-BD31-4B8C-83A1-F6EECF244321}">
                <p14:modId xmlns:p14="http://schemas.microsoft.com/office/powerpoint/2010/main" val="1355113693"/>
              </p:ext>
            </p:extLst>
          </p:nvPr>
        </p:nvGraphicFramePr>
        <p:xfrm>
          <a:off x="480152" y="2303538"/>
          <a:ext cx="11794514" cy="915717"/>
        </p:xfrm>
        <a:graphic>
          <a:graphicData uri="http://schemas.openxmlformats.org/drawingml/2006/table">
            <a:tbl>
              <a:tblPr>
                <a:tableStyleId>{5940675A-B579-460E-94D1-54222C63F5DA}</a:tableStyleId>
              </a:tblPr>
              <a:tblGrid>
                <a:gridCol w="1522023">
                  <a:extLst>
                    <a:ext uri="{9D8B030D-6E8A-4147-A177-3AD203B41FA5}">
                      <a16:colId xmlns:a16="http://schemas.microsoft.com/office/drawing/2014/main" val="2131889561"/>
                    </a:ext>
                  </a:extLst>
                </a:gridCol>
                <a:gridCol w="10272491">
                  <a:extLst>
                    <a:ext uri="{9D8B030D-6E8A-4147-A177-3AD203B41FA5}">
                      <a16:colId xmlns:a16="http://schemas.microsoft.com/office/drawing/2014/main" val="3581969960"/>
                    </a:ext>
                  </a:extLst>
                </a:gridCol>
              </a:tblGrid>
              <a:tr h="304553">
                <a:tc gridSpan="2">
                  <a:txBody>
                    <a:bodyPr/>
                    <a:lstStyle/>
                    <a:p>
                      <a:pPr marL="180000" algn="l" fontAlgn="b">
                        <a:spcBef>
                          <a:spcPts val="1200"/>
                        </a:spcBef>
                        <a:spcAft>
                          <a:spcPts val="1200"/>
                        </a:spcAft>
                      </a:pPr>
                      <a:r>
                        <a:rPr lang="es-ES" sz="12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LINEA ESTRATÉGICA 2. ÁREAS CLAVE</a:t>
                      </a:r>
                      <a:endParaRPr lang="es-E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solidFill>
                      <a:srgbClr val="FF6600"/>
                    </a:solidFill>
                  </a:tcPr>
                </a:tc>
                <a:tc hMerge="1">
                  <a:txBody>
                    <a:bodyPr/>
                    <a:lstStyle/>
                    <a:p>
                      <a:endParaRPr lang="es-ES"/>
                    </a:p>
                  </a:txBody>
                  <a:tcPr/>
                </a:tc>
                <a:extLst>
                  <a:ext uri="{0D108BD9-81ED-4DB2-BD59-A6C34878D82A}">
                    <a16:rowId xmlns:a16="http://schemas.microsoft.com/office/drawing/2014/main" val="2069042182"/>
                  </a:ext>
                </a:extLst>
              </a:tr>
              <a:tr h="611164">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General 2</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l" fontAlgn="ctr">
                        <a:spcBef>
                          <a:spcPts val="1200"/>
                        </a:spcBef>
                        <a:spcAft>
                          <a:spcPts val="1200"/>
                        </a:spcAft>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Fortalecer el desarrollo de </a:t>
                      </a:r>
                      <a:r>
                        <a:rPr lang="es-ES" sz="1200" b="1" u="none" strike="noStrike" dirty="0">
                          <a:effectLst/>
                          <a:latin typeface="Tahoma" panose="020B0604030504040204" pitchFamily="34" charset="0"/>
                          <a:ea typeface="Tahoma" panose="020B0604030504040204" pitchFamily="34" charset="0"/>
                          <a:cs typeface="Tahoma" panose="020B0604030504040204" pitchFamily="34" charset="0"/>
                        </a:rPr>
                        <a:t>líneas prioritarias de investigación </a:t>
                      </a: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e innovación en terapias avanzadas con el objetivo de consolidar a Castilla y León como un referente en este ámbito en el contexto nacional e internacional.</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1885902242"/>
                  </a:ext>
                </a:extLst>
              </a:tr>
            </a:tbl>
          </a:graphicData>
        </a:graphic>
      </p:graphicFrame>
      <p:graphicFrame>
        <p:nvGraphicFramePr>
          <p:cNvPr id="13" name="Tabla 12">
            <a:extLst>
              <a:ext uri="{FF2B5EF4-FFF2-40B4-BE49-F238E27FC236}">
                <a16:creationId xmlns:a16="http://schemas.microsoft.com/office/drawing/2014/main" id="{712742F2-3BA4-FEF0-08A1-29826C670376}"/>
              </a:ext>
            </a:extLst>
          </p:cNvPr>
          <p:cNvGraphicFramePr>
            <a:graphicFrameLocks noGrp="1"/>
          </p:cNvGraphicFramePr>
          <p:nvPr>
            <p:extLst>
              <p:ext uri="{D42A27DB-BD31-4B8C-83A1-F6EECF244321}">
                <p14:modId xmlns:p14="http://schemas.microsoft.com/office/powerpoint/2010/main" val="2327044977"/>
              </p:ext>
            </p:extLst>
          </p:nvPr>
        </p:nvGraphicFramePr>
        <p:xfrm>
          <a:off x="462280" y="3325253"/>
          <a:ext cx="11794514" cy="4160720"/>
        </p:xfrm>
        <a:graphic>
          <a:graphicData uri="http://schemas.openxmlformats.org/drawingml/2006/table">
            <a:tbl>
              <a:tblPr>
                <a:tableStyleId>{5940675A-B579-460E-94D1-54222C63F5DA}</a:tableStyleId>
              </a:tblPr>
              <a:tblGrid>
                <a:gridCol w="1562597">
                  <a:extLst>
                    <a:ext uri="{9D8B030D-6E8A-4147-A177-3AD203B41FA5}">
                      <a16:colId xmlns:a16="http://schemas.microsoft.com/office/drawing/2014/main" val="534846103"/>
                    </a:ext>
                  </a:extLst>
                </a:gridCol>
                <a:gridCol w="4070634">
                  <a:extLst>
                    <a:ext uri="{9D8B030D-6E8A-4147-A177-3AD203B41FA5}">
                      <a16:colId xmlns:a16="http://schemas.microsoft.com/office/drawing/2014/main" val="3106856590"/>
                    </a:ext>
                  </a:extLst>
                </a:gridCol>
                <a:gridCol w="6161283">
                  <a:extLst>
                    <a:ext uri="{9D8B030D-6E8A-4147-A177-3AD203B41FA5}">
                      <a16:colId xmlns:a16="http://schemas.microsoft.com/office/drawing/2014/main" val="2162733121"/>
                    </a:ext>
                  </a:extLst>
                </a:gridCol>
              </a:tblGrid>
              <a:tr h="2012576">
                <a:tc>
                  <a:txBody>
                    <a:bodyPr/>
                    <a:lstStyle/>
                    <a:p>
                      <a:pPr marL="180000" algn="l" fontAlgn="ctr">
                        <a:spcBef>
                          <a:spcPts val="1200"/>
                        </a:spcBef>
                        <a:spcAft>
                          <a:spcPts val="1200"/>
                        </a:spcAft>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2.1</a:t>
                      </a:r>
                    </a:p>
                  </a:txBody>
                  <a:tcPr marL="0" marR="0" marT="0" marB="0" anchor="ctr"/>
                </a:tc>
                <a:tc>
                  <a:txBody>
                    <a:bodyPr/>
                    <a:lstStyle/>
                    <a:p>
                      <a:pPr marL="180000" algn="just" fontAlgn="ctr">
                        <a:spcBef>
                          <a:spcPts val="1200"/>
                        </a:spcBef>
                        <a:spcAft>
                          <a:spcPts val="1200"/>
                        </a:spcAft>
                      </a:pPr>
                      <a:r>
                        <a:rPr lang="es-ES" sz="1200" b="0" i="0" u="none" strike="noStrike" cap="none" spc="0" baseline="0" dirty="0">
                          <a:solidFill>
                            <a:schemeClr val="tx1"/>
                          </a:solidFill>
                          <a:effectLst/>
                          <a:uFillTx/>
                          <a:latin typeface="+mn-lt"/>
                          <a:ea typeface="+mn-ea"/>
                          <a:cs typeface="+mn-cs"/>
                          <a:sym typeface="Helvetica Neue Light"/>
                        </a:rPr>
                        <a:t>Impulsar la investigación en líneas prioritarias  en las diferentes terapias avanzadas (terapia celular, terapia génica y terapia tisular).</a:t>
                      </a:r>
                    </a:p>
                  </a:txBody>
                  <a:tcPr marL="0" marR="180000" marT="0" marB="0" anchor="ctr"/>
                </a:tc>
                <a:tc>
                  <a:txBody>
                    <a:bodyPr/>
                    <a:lstStyle/>
                    <a:p>
                      <a:pPr marL="171450" indent="-171450" algn="just">
                        <a:spcBef>
                          <a:spcPts val="200"/>
                        </a:spcBef>
                        <a:spcAft>
                          <a:spcPts val="48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Líneas de investigación prioritarias y diferenciadas en terapias avanzadas alineadas con las estrategias nacionales y europeas.</a:t>
                      </a:r>
                    </a:p>
                    <a:p>
                      <a:pPr marL="171450" indent="-171450" algn="just">
                        <a:spcBef>
                          <a:spcPts val="200"/>
                        </a:spcBef>
                        <a:spcAft>
                          <a:spcPts val="48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Participación de las asociaciones de pacientes, de sociedades científicas y de otros agentes clave o grupos de interés.</a:t>
                      </a:r>
                    </a:p>
                    <a:p>
                      <a:pPr marL="171450" indent="-171450" algn="just">
                        <a:spcBef>
                          <a:spcPts val="200"/>
                        </a:spcBef>
                        <a:spcAft>
                          <a:spcPts val="48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Plan científico compartido de CreTACYL en el que se recojan las líneas prioritarias de investigación.</a:t>
                      </a:r>
                    </a:p>
                    <a:p>
                      <a:pPr marL="171450" indent="-171450" algn="just">
                        <a:spcBef>
                          <a:spcPts val="200"/>
                        </a:spcBef>
                        <a:spcAft>
                          <a:spcPts val="48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Revisión intermedia a los 2 años del despliegue de las líneas prioritarias.</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Evaluación final del despliegue de las líneas prioritaria.</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81965988"/>
                  </a:ext>
                </a:extLst>
              </a:tr>
              <a:tr h="2002771">
                <a:tc>
                  <a:txBody>
                    <a:bodyPr/>
                    <a:lstStyle/>
                    <a:p>
                      <a:pPr marL="180000" algn="l" fontAlgn="ctr">
                        <a:spcBef>
                          <a:spcPts val="1200"/>
                        </a:spcBef>
                        <a:spcAft>
                          <a:spcPts val="1200"/>
                        </a:spcAft>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2.2</a:t>
                      </a:r>
                    </a:p>
                  </a:txBody>
                  <a:tcPr marL="0" marR="0" marT="0" marB="0" anchor="ctr"/>
                </a:tc>
                <a:tc>
                  <a:txBody>
                    <a:bodyPr/>
                    <a:lstStyle/>
                    <a:p>
                      <a:pPr marL="180000" algn="just"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Fortalecer el posicionamiento </a:t>
                      </a:r>
                      <a:r>
                        <a:rPr lang="es-ES" sz="1200" b="0" i="0" u="none" strike="noStrike" cap="none" spc="0" baseline="0" dirty="0">
                          <a:solidFill>
                            <a:schemeClr val="tx1"/>
                          </a:solidFill>
                          <a:effectLst/>
                          <a:uFillTx/>
                          <a:latin typeface="+mn-lt"/>
                          <a:ea typeface="+mn-ea"/>
                          <a:cs typeface="+mn-cs"/>
                          <a:sym typeface="Helvetica Neue Light"/>
                        </a:rPr>
                        <a:t>de la investigación en terapias avanzadas en el contexto nacional e internacional. </a:t>
                      </a:r>
                    </a:p>
                  </a:txBody>
                  <a:tcPr marL="0" marR="180000" marT="0" marB="0" anchor="ctr"/>
                </a:tc>
                <a:tc>
                  <a:txBody>
                    <a:bodyPr/>
                    <a:lstStyle/>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Repositorio de las publicaciones en terapias avanzadas.</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Estudio de la calidad científica de las publicaciones en terapias avanzadas.</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Afiliación institucional en las publicaciones.</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Incorporar las publicaciones en la página web CreTACYL.</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Programa de difusión.</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Divulgar los avances en la investigación en TA a las asociaciones de pacientes.</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3929673864"/>
                  </a:ext>
                </a:extLst>
              </a:tr>
            </a:tbl>
          </a:graphicData>
        </a:graphic>
      </p:graphicFrame>
      <p:sp>
        <p:nvSpPr>
          <p:cNvPr id="4" name="Marcador de número de diapositiva 1">
            <a:extLst>
              <a:ext uri="{FF2B5EF4-FFF2-40B4-BE49-F238E27FC236}">
                <a16:creationId xmlns:a16="http://schemas.microsoft.com/office/drawing/2014/main" id="{3B0BB3F4-BB27-B1D8-EDF3-F7838BA79292}"/>
              </a:ext>
            </a:extLst>
          </p:cNvPr>
          <p:cNvSpPr>
            <a:spLocks noGrp="1"/>
          </p:cNvSpPr>
          <p:nvPr>
            <p:ph type="sldNum" sz="quarter" idx="2"/>
          </p:nvPr>
        </p:nvSpPr>
        <p:spPr>
          <a:xfrm>
            <a:off x="6380571" y="9251198"/>
            <a:ext cx="243656" cy="256480"/>
          </a:xfrm>
        </p:spPr>
        <p:txBody>
          <a:bodyPr/>
          <a:lstStyle/>
          <a:p>
            <a:fld id="{86CB4B4D-7CA3-9044-876B-883B54F8677D}" type="slidenum">
              <a:rPr lang="es-ES" sz="1000" smtClean="0">
                <a:latin typeface="Tahoma" panose="020B0604030504040204" pitchFamily="34" charset="0"/>
                <a:ea typeface="Tahoma" panose="020B0604030504040204" pitchFamily="34" charset="0"/>
                <a:cs typeface="Tahoma" panose="020B0604030504040204" pitchFamily="34" charset="0"/>
              </a:rPr>
              <a:t>16</a:t>
            </a:fld>
            <a:endParaRPr lang="es-E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22149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AD05-3197-BAD1-4A79-568EF80A288B}"/>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9242B835-751F-0765-9873-342547651284}"/>
              </a:ext>
            </a:extLst>
          </p:cNvPr>
          <p:cNvPicPr>
            <a:picLocks noChangeAspect="1"/>
          </p:cNvPicPr>
          <p:nvPr/>
        </p:nvPicPr>
        <p:blipFill>
          <a:blip r:embed="rId2"/>
          <a:srcRect r="5968"/>
          <a:stretch>
            <a:fillRect/>
          </a:stretch>
        </p:blipFill>
        <p:spPr>
          <a:xfrm>
            <a:off x="0" y="5215"/>
            <a:ext cx="13004800" cy="9781270"/>
          </a:xfrm>
          <a:prstGeom prst="rect">
            <a:avLst/>
          </a:prstGeom>
          <a:ln w="12700">
            <a:miter lim="400000"/>
          </a:ln>
        </p:spPr>
      </p:pic>
      <p:graphicFrame>
        <p:nvGraphicFramePr>
          <p:cNvPr id="19" name="Tabla 18">
            <a:extLst>
              <a:ext uri="{FF2B5EF4-FFF2-40B4-BE49-F238E27FC236}">
                <a16:creationId xmlns:a16="http://schemas.microsoft.com/office/drawing/2014/main" id="{D3E9C9A8-F403-ABFA-AF3C-0F8C984B0114}"/>
              </a:ext>
            </a:extLst>
          </p:cNvPr>
          <p:cNvGraphicFramePr>
            <a:graphicFrameLocks noGrp="1"/>
          </p:cNvGraphicFramePr>
          <p:nvPr>
            <p:extLst>
              <p:ext uri="{D42A27DB-BD31-4B8C-83A1-F6EECF244321}">
                <p14:modId xmlns:p14="http://schemas.microsoft.com/office/powerpoint/2010/main" val="844582806"/>
              </p:ext>
            </p:extLst>
          </p:nvPr>
        </p:nvGraphicFramePr>
        <p:xfrm>
          <a:off x="605143" y="2626271"/>
          <a:ext cx="11794514" cy="853529"/>
        </p:xfrm>
        <a:graphic>
          <a:graphicData uri="http://schemas.openxmlformats.org/drawingml/2006/table">
            <a:tbl>
              <a:tblPr>
                <a:tableStyleId>{5940675A-B579-460E-94D1-54222C63F5DA}</a:tableStyleId>
              </a:tblPr>
              <a:tblGrid>
                <a:gridCol w="1522023">
                  <a:extLst>
                    <a:ext uri="{9D8B030D-6E8A-4147-A177-3AD203B41FA5}">
                      <a16:colId xmlns:a16="http://schemas.microsoft.com/office/drawing/2014/main" val="2131889561"/>
                    </a:ext>
                  </a:extLst>
                </a:gridCol>
                <a:gridCol w="10272491">
                  <a:extLst>
                    <a:ext uri="{9D8B030D-6E8A-4147-A177-3AD203B41FA5}">
                      <a16:colId xmlns:a16="http://schemas.microsoft.com/office/drawing/2014/main" val="3581969960"/>
                    </a:ext>
                  </a:extLst>
                </a:gridCol>
              </a:tblGrid>
              <a:tr h="337609">
                <a:tc gridSpan="2">
                  <a:txBody>
                    <a:bodyPr/>
                    <a:lstStyle/>
                    <a:p>
                      <a:pPr marL="180000" algn="l" fontAlgn="b">
                        <a:spcBef>
                          <a:spcPts val="1200"/>
                        </a:spcBef>
                        <a:spcAft>
                          <a:spcPts val="1200"/>
                        </a:spcAft>
                      </a:pPr>
                      <a:r>
                        <a:rPr lang="es-ES" sz="1200" b="1" u="none" strike="noStrike" dirty="0">
                          <a:solidFill>
                            <a:schemeClr val="bg1"/>
                          </a:solidFill>
                          <a:effectLst/>
                        </a:rPr>
                        <a:t>LINEA ESTRATÉGICA 3. GESTIÓN Y RECURSOS</a:t>
                      </a:r>
                      <a:endParaRPr lang="es-ES" sz="1200" b="1" i="0" u="none" strike="noStrike" dirty="0">
                        <a:solidFill>
                          <a:schemeClr val="bg1"/>
                        </a:solidFill>
                        <a:effectLst/>
                        <a:latin typeface="Calibri" panose="020F0502020204030204" pitchFamily="34" charset="0"/>
                      </a:endParaRPr>
                    </a:p>
                  </a:txBody>
                  <a:tcPr marL="0" marR="0" marT="0" marB="0" anchor="ctr">
                    <a:solidFill>
                      <a:srgbClr val="7030A0"/>
                    </a:solidFill>
                  </a:tcPr>
                </a:tc>
                <a:tc hMerge="1">
                  <a:txBody>
                    <a:bodyPr/>
                    <a:lstStyle/>
                    <a:p>
                      <a:endParaRPr lang="es-ES"/>
                    </a:p>
                  </a:txBody>
                  <a:tcPr/>
                </a:tc>
                <a:extLst>
                  <a:ext uri="{0D108BD9-81ED-4DB2-BD59-A6C34878D82A}">
                    <a16:rowId xmlns:a16="http://schemas.microsoft.com/office/drawing/2014/main" val="2069042182"/>
                  </a:ext>
                </a:extLst>
              </a:tr>
              <a:tr h="515920">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General 3</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l"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Mejorar la gestión y recursos </a:t>
                      </a:r>
                      <a:r>
                        <a:rPr lang="es-ES" sz="1200" b="0" i="0" u="none" strike="noStrike" cap="none" spc="0" baseline="0" dirty="0">
                          <a:solidFill>
                            <a:schemeClr val="tx1"/>
                          </a:solidFill>
                          <a:effectLst/>
                          <a:uFillTx/>
                          <a:latin typeface="+mn-lt"/>
                          <a:ea typeface="+mn-ea"/>
                          <a:cs typeface="+mn-cs"/>
                          <a:sym typeface="Helvetica Neue Light"/>
                        </a:rPr>
                        <a:t>de la investigación e innovación en terapias avanzadas en Castilla y León con el fin de impulsar sus capacidades. </a:t>
                      </a:r>
                    </a:p>
                  </a:txBody>
                  <a:tcPr marL="0" marR="0" marT="0" marB="0" anchor="ctr"/>
                </a:tc>
                <a:extLst>
                  <a:ext uri="{0D108BD9-81ED-4DB2-BD59-A6C34878D82A}">
                    <a16:rowId xmlns:a16="http://schemas.microsoft.com/office/drawing/2014/main" val="1885902242"/>
                  </a:ext>
                </a:extLst>
              </a:tr>
            </a:tbl>
          </a:graphicData>
        </a:graphic>
      </p:graphicFrame>
      <p:graphicFrame>
        <p:nvGraphicFramePr>
          <p:cNvPr id="20" name="Tabla 19">
            <a:extLst>
              <a:ext uri="{FF2B5EF4-FFF2-40B4-BE49-F238E27FC236}">
                <a16:creationId xmlns:a16="http://schemas.microsoft.com/office/drawing/2014/main" id="{B1D08F11-224B-99FE-2CAD-88330E9BC220}"/>
              </a:ext>
            </a:extLst>
          </p:cNvPr>
          <p:cNvGraphicFramePr>
            <a:graphicFrameLocks noGrp="1"/>
          </p:cNvGraphicFramePr>
          <p:nvPr>
            <p:extLst>
              <p:ext uri="{D42A27DB-BD31-4B8C-83A1-F6EECF244321}">
                <p14:modId xmlns:p14="http://schemas.microsoft.com/office/powerpoint/2010/main" val="4136129727"/>
              </p:ext>
            </p:extLst>
          </p:nvPr>
        </p:nvGraphicFramePr>
        <p:xfrm>
          <a:off x="605142" y="3639675"/>
          <a:ext cx="11794514" cy="3093920"/>
        </p:xfrm>
        <a:graphic>
          <a:graphicData uri="http://schemas.openxmlformats.org/drawingml/2006/table">
            <a:tbl>
              <a:tblPr>
                <a:tableStyleId>{5940675A-B579-460E-94D1-54222C63F5DA}</a:tableStyleId>
              </a:tblPr>
              <a:tblGrid>
                <a:gridCol w="1528457">
                  <a:extLst>
                    <a:ext uri="{9D8B030D-6E8A-4147-A177-3AD203B41FA5}">
                      <a16:colId xmlns:a16="http://schemas.microsoft.com/office/drawing/2014/main" val="534846103"/>
                    </a:ext>
                  </a:extLst>
                </a:gridCol>
                <a:gridCol w="4104774">
                  <a:extLst>
                    <a:ext uri="{9D8B030D-6E8A-4147-A177-3AD203B41FA5}">
                      <a16:colId xmlns:a16="http://schemas.microsoft.com/office/drawing/2014/main" val="3106856590"/>
                    </a:ext>
                  </a:extLst>
                </a:gridCol>
                <a:gridCol w="6161283">
                  <a:extLst>
                    <a:ext uri="{9D8B030D-6E8A-4147-A177-3AD203B41FA5}">
                      <a16:colId xmlns:a16="http://schemas.microsoft.com/office/drawing/2014/main" val="2162733121"/>
                    </a:ext>
                  </a:extLst>
                </a:gridCol>
              </a:tblGrid>
              <a:tr h="809714">
                <a:tc>
                  <a:txBody>
                    <a:bodyPr/>
                    <a:lstStyle/>
                    <a:p>
                      <a:pPr marL="180000" algn="l" fontAlgn="ctr">
                        <a:spcBef>
                          <a:spcPts val="1200"/>
                        </a:spcBef>
                        <a:spcAft>
                          <a:spcPts val="1200"/>
                        </a:spcAft>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3.1</a:t>
                      </a:r>
                    </a:p>
                  </a:txBody>
                  <a:tcPr marL="0" marR="0" marT="0" marB="0" anchor="ctr"/>
                </a:tc>
                <a:tc>
                  <a:txBody>
                    <a:bodyPr/>
                    <a:lstStyle/>
                    <a:p>
                      <a:pPr marL="180000" algn="just" fontAlgn="ctr">
                        <a:spcBef>
                          <a:spcPts val="1200"/>
                        </a:spcBef>
                        <a:spcAft>
                          <a:spcPts val="1200"/>
                        </a:spcAft>
                      </a:pPr>
                      <a:r>
                        <a:rPr lang="es-ES" sz="1200" b="0" i="0" u="none" strike="noStrike" cap="none" spc="0" baseline="0" dirty="0">
                          <a:solidFill>
                            <a:schemeClr val="tx1"/>
                          </a:solidFill>
                          <a:effectLst/>
                          <a:uFillTx/>
                          <a:latin typeface="+mn-lt"/>
                          <a:ea typeface="+mn-ea"/>
                          <a:cs typeface="+mn-cs"/>
                          <a:sym typeface="Helvetica Neue Light"/>
                        </a:rPr>
                        <a:t>Impulsar el apoyo en la gestión de proyectos colaborativos dentro del contexto de las líneas prioritarias en terapias avanzadas por parte de las </a:t>
                      </a:r>
                      <a:r>
                        <a:rPr lang="es-ES" sz="1200" b="1" i="0" u="none" strike="noStrike" cap="none" spc="0" baseline="0" dirty="0">
                          <a:solidFill>
                            <a:schemeClr val="tx1"/>
                          </a:solidFill>
                          <a:effectLst/>
                          <a:uFillTx/>
                          <a:latin typeface="+mn-lt"/>
                          <a:ea typeface="+mn-ea"/>
                          <a:cs typeface="+mn-cs"/>
                          <a:sym typeface="Helvetica Neue Light"/>
                        </a:rPr>
                        <a:t>Unidades de Gestión de los Institutos de Investigación Sanitaria en Castilla y León</a:t>
                      </a:r>
                      <a:r>
                        <a:rPr lang="es-ES" sz="1200" b="0" i="0" u="none" strike="noStrike" cap="none" spc="0" baseline="0" dirty="0">
                          <a:solidFill>
                            <a:schemeClr val="tx1"/>
                          </a:solidFill>
                          <a:effectLst/>
                          <a:uFillTx/>
                          <a:latin typeface="+mn-lt"/>
                          <a:ea typeface="+mn-ea"/>
                          <a:cs typeface="+mn-cs"/>
                          <a:sym typeface="Helvetica Neue Light"/>
                        </a:rPr>
                        <a:t>.</a:t>
                      </a:r>
                    </a:p>
                  </a:txBody>
                  <a:tcPr marL="0" marR="180000" marT="108000" marB="108000" anchor="ctr"/>
                </a:tc>
                <a:tc>
                  <a:txBody>
                    <a:bodyPr/>
                    <a:lstStyle/>
                    <a:p>
                      <a:pPr marL="171450" indent="-171450" algn="just">
                        <a:spcBef>
                          <a:spcPts val="400"/>
                        </a:spcBef>
                        <a:spcAft>
                          <a:spcPts val="4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Incorporación de los grupos de investigación en terapias avanzadas a los IIS.</a:t>
                      </a:r>
                    </a:p>
                    <a:p>
                      <a:pPr marL="171450" indent="-171450" algn="just">
                        <a:spcBef>
                          <a:spcPts val="400"/>
                        </a:spcBef>
                        <a:spcAft>
                          <a:spcPts val="4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Apoyar a las unidades de gestión de los Institutos de Investigación Sanitaria.</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81965988"/>
                  </a:ext>
                </a:extLst>
              </a:tr>
              <a:tr h="1193267">
                <a:tc>
                  <a:txBody>
                    <a:bodyPr/>
                    <a:lstStyle/>
                    <a:p>
                      <a:pPr marL="180000" algn="l" fontAlgn="ctr">
                        <a:spcBef>
                          <a:spcPts val="1200"/>
                        </a:spcBef>
                        <a:spcAft>
                          <a:spcPts val="1200"/>
                        </a:spcAft>
                      </a:pPr>
                      <a:r>
                        <a:rPr lang="es-ES" sz="1200" u="none" strike="noStrike" dirty="0">
                          <a:effectLst/>
                        </a:rPr>
                        <a:t>Objetivo       Específico 3</a:t>
                      </a:r>
                      <a:r>
                        <a:rPr lang="es-ES" sz="1200" b="0" i="0" u="none" strike="noStrike" cap="none" spc="0" baseline="0" dirty="0">
                          <a:solidFill>
                            <a:schemeClr val="tx1"/>
                          </a:solidFill>
                          <a:effectLst/>
                          <a:uFillTx/>
                          <a:latin typeface="+mn-lt"/>
                          <a:ea typeface="+mn-ea"/>
                          <a:cs typeface="+mn-cs"/>
                          <a:sym typeface="Helvetica Neue Light"/>
                        </a:rPr>
                        <a:t>.2</a:t>
                      </a:r>
                    </a:p>
                  </a:txBody>
                  <a:tcPr marL="0" marR="0" marT="0" marB="0" anchor="ctr"/>
                </a:tc>
                <a:tc>
                  <a:txBody>
                    <a:bodyPr/>
                    <a:lstStyle/>
                    <a:p>
                      <a:pPr marL="180000" algn="just"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Impulsar la captación de fondos destinados </a:t>
                      </a:r>
                      <a:r>
                        <a:rPr lang="es-ES" sz="1200" b="0" i="0" u="none" strike="noStrike" cap="none" spc="0" baseline="0" dirty="0">
                          <a:solidFill>
                            <a:schemeClr val="tx1"/>
                          </a:solidFill>
                          <a:effectLst/>
                          <a:uFillTx/>
                          <a:latin typeface="+mn-lt"/>
                          <a:ea typeface="+mn-ea"/>
                          <a:cs typeface="+mn-cs"/>
                          <a:sym typeface="Helvetica Neue Light"/>
                        </a:rPr>
                        <a:t>a la investigación e innovación en terapias avanzadas en base a la participación en proyectos colaborativos dentro del contexto de las líneas de investigación prioritarias.</a:t>
                      </a:r>
                    </a:p>
                  </a:txBody>
                  <a:tcPr marL="0" marR="180000" marT="108000" marB="108000" anchor="ctr"/>
                </a:tc>
                <a:tc>
                  <a:txBody>
                    <a:bodyPr/>
                    <a:lstStyle/>
                    <a:p>
                      <a:pPr marL="171450" indent="-171450" algn="just">
                        <a:spcBef>
                          <a:spcPts val="120"/>
                        </a:spcBef>
                        <a:spcAft>
                          <a:spcPts val="12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Estudio de las fuentes de financiación empleadas.</a:t>
                      </a:r>
                    </a:p>
                    <a:p>
                      <a:pPr marL="171450" indent="-171450" algn="just">
                        <a:spcBef>
                          <a:spcPts val="120"/>
                        </a:spcBef>
                        <a:spcAft>
                          <a:spcPts val="12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Impulsar la actuación de las Unidades de Gestión de los IIS para que proporcionen información y acceso a convocatorias en régimen de concurrencia competitiva.</a:t>
                      </a:r>
                    </a:p>
                    <a:p>
                      <a:pPr marL="171450" indent="-171450" algn="just">
                        <a:spcBef>
                          <a:spcPts val="120"/>
                        </a:spcBef>
                        <a:spcAft>
                          <a:spcPts val="12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Colaboración de las Unidades de Gestión de los IIS en la búsqueda de financiación privada y firma de acuerdos de colaboración.</a:t>
                      </a:r>
                    </a:p>
                    <a:p>
                      <a:pPr marL="171450" indent="-171450" algn="just">
                        <a:spcBef>
                          <a:spcPts val="120"/>
                        </a:spcBef>
                        <a:spcAft>
                          <a:spcPts val="12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Captación y gestión de ensayos clínicos de colaboración público-privada en terapias avanzadas.</a:t>
                      </a:r>
                    </a:p>
                    <a:p>
                      <a:pPr marL="171450" indent="-171450" algn="just">
                        <a:spcBef>
                          <a:spcPts val="120"/>
                        </a:spcBef>
                        <a:spcAft>
                          <a:spcPts val="12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Reformular la financiación de los grupos de investigación del CreTACYL en base a una evaluación objetiva y externa de la actividad científica.</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3929673864"/>
                  </a:ext>
                </a:extLst>
              </a:tr>
            </a:tbl>
          </a:graphicData>
        </a:graphic>
      </p:graphicFrame>
      <p:sp>
        <p:nvSpPr>
          <p:cNvPr id="3" name="Marcador de número de diapositiva 1">
            <a:extLst>
              <a:ext uri="{FF2B5EF4-FFF2-40B4-BE49-F238E27FC236}">
                <a16:creationId xmlns:a16="http://schemas.microsoft.com/office/drawing/2014/main" id="{B3A0B9BF-8253-09D7-EBBC-B62DA11F8BCF}"/>
              </a:ext>
            </a:extLst>
          </p:cNvPr>
          <p:cNvSpPr>
            <a:spLocks noGrp="1"/>
          </p:cNvSpPr>
          <p:nvPr>
            <p:ph type="sldNum" sz="quarter" idx="2"/>
          </p:nvPr>
        </p:nvSpPr>
        <p:spPr>
          <a:xfrm>
            <a:off x="6380571" y="9251198"/>
            <a:ext cx="243656" cy="256480"/>
          </a:xfrm>
        </p:spPr>
        <p:txBody>
          <a:bodyPr/>
          <a:lstStyle/>
          <a:p>
            <a:fld id="{86CB4B4D-7CA3-9044-876B-883B54F8677D}" type="slidenum">
              <a:rPr lang="es-ES" sz="1000" smtClean="0">
                <a:latin typeface="Tahoma" panose="020B0604030504040204" pitchFamily="34" charset="0"/>
                <a:ea typeface="Tahoma" panose="020B0604030504040204" pitchFamily="34" charset="0"/>
                <a:cs typeface="Tahoma" panose="020B0604030504040204" pitchFamily="34" charset="0"/>
              </a:rPr>
              <a:t>17</a:t>
            </a:fld>
            <a:endParaRPr lang="es-E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74229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5AC8-4C50-BC38-4951-154D82200A2E}"/>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6F6C0C49-3F40-2B0F-2E85-57AEB59FFE71}"/>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2" name="Marcador de número de diapositiva 1">
            <a:extLst>
              <a:ext uri="{FF2B5EF4-FFF2-40B4-BE49-F238E27FC236}">
                <a16:creationId xmlns:a16="http://schemas.microsoft.com/office/drawing/2014/main" id="{8BB2FF81-882F-6CE0-8FA9-075C8FD7E13F}"/>
              </a:ext>
            </a:extLst>
          </p:cNvPr>
          <p:cNvSpPr>
            <a:spLocks noGrp="1"/>
          </p:cNvSpPr>
          <p:nvPr>
            <p:ph type="sldNum" sz="quarter" idx="2"/>
          </p:nvPr>
        </p:nvSpPr>
        <p:spPr>
          <a:xfrm>
            <a:off x="6380571" y="9251198"/>
            <a:ext cx="243656" cy="256480"/>
          </a:xfrm>
        </p:spPr>
        <p:txBody>
          <a:bodyPr/>
          <a:lstStyle/>
          <a:p>
            <a:fld id="{86CB4B4D-7CA3-9044-876B-883B54F8677D}" type="slidenum">
              <a:rPr lang="es-ES" sz="1000" smtClean="0">
                <a:latin typeface="Tahoma" panose="020B0604030504040204" pitchFamily="34" charset="0"/>
                <a:ea typeface="Tahoma" panose="020B0604030504040204" pitchFamily="34" charset="0"/>
                <a:cs typeface="Tahoma" panose="020B0604030504040204" pitchFamily="34" charset="0"/>
              </a:rPr>
              <a:t>18</a:t>
            </a:fld>
            <a:endParaRPr lang="es-ES"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Tabla 15">
            <a:extLst>
              <a:ext uri="{FF2B5EF4-FFF2-40B4-BE49-F238E27FC236}">
                <a16:creationId xmlns:a16="http://schemas.microsoft.com/office/drawing/2014/main" id="{2B11A591-C415-6161-33CD-CE20FC717111}"/>
              </a:ext>
            </a:extLst>
          </p:cNvPr>
          <p:cNvGraphicFramePr>
            <a:graphicFrameLocks noGrp="1"/>
          </p:cNvGraphicFramePr>
          <p:nvPr>
            <p:extLst>
              <p:ext uri="{D42A27DB-BD31-4B8C-83A1-F6EECF244321}">
                <p14:modId xmlns:p14="http://schemas.microsoft.com/office/powerpoint/2010/main" val="1629366045"/>
              </p:ext>
            </p:extLst>
          </p:nvPr>
        </p:nvGraphicFramePr>
        <p:xfrm>
          <a:off x="483314" y="972499"/>
          <a:ext cx="11794514" cy="853529"/>
        </p:xfrm>
        <a:graphic>
          <a:graphicData uri="http://schemas.openxmlformats.org/drawingml/2006/table">
            <a:tbl>
              <a:tblPr>
                <a:tableStyleId>{5940675A-B579-460E-94D1-54222C63F5DA}</a:tableStyleId>
              </a:tblPr>
              <a:tblGrid>
                <a:gridCol w="1522023">
                  <a:extLst>
                    <a:ext uri="{9D8B030D-6E8A-4147-A177-3AD203B41FA5}">
                      <a16:colId xmlns:a16="http://schemas.microsoft.com/office/drawing/2014/main" val="2131889561"/>
                    </a:ext>
                  </a:extLst>
                </a:gridCol>
                <a:gridCol w="10272491">
                  <a:extLst>
                    <a:ext uri="{9D8B030D-6E8A-4147-A177-3AD203B41FA5}">
                      <a16:colId xmlns:a16="http://schemas.microsoft.com/office/drawing/2014/main" val="3581969960"/>
                    </a:ext>
                  </a:extLst>
                </a:gridCol>
              </a:tblGrid>
              <a:tr h="337609">
                <a:tc gridSpan="2">
                  <a:txBody>
                    <a:bodyPr/>
                    <a:lstStyle/>
                    <a:p>
                      <a:pPr marL="180000" algn="l" fontAlgn="b">
                        <a:spcBef>
                          <a:spcPts val="1200"/>
                        </a:spcBef>
                        <a:spcAft>
                          <a:spcPts val="1200"/>
                        </a:spcAft>
                      </a:pPr>
                      <a:r>
                        <a:rPr lang="es-ES" sz="1200" b="1" u="none" strike="noStrike" dirty="0">
                          <a:solidFill>
                            <a:schemeClr val="bg1"/>
                          </a:solidFill>
                          <a:effectLst/>
                        </a:rPr>
                        <a:t>LINEA ESTRATÉGICA 4. CADENA DE VALOR</a:t>
                      </a:r>
                      <a:endParaRPr lang="es-ES" sz="1200" b="1" i="0" u="none" strike="noStrike" dirty="0">
                        <a:solidFill>
                          <a:schemeClr val="bg1"/>
                        </a:solidFill>
                        <a:effectLst/>
                        <a:latin typeface="Calibri" panose="020F0502020204030204" pitchFamily="34" charset="0"/>
                      </a:endParaRPr>
                    </a:p>
                  </a:txBody>
                  <a:tcPr marL="0" marR="0" marT="0" marB="0" anchor="ctr">
                    <a:solidFill>
                      <a:srgbClr val="00B050"/>
                    </a:solidFill>
                  </a:tcPr>
                </a:tc>
                <a:tc hMerge="1">
                  <a:txBody>
                    <a:bodyPr/>
                    <a:lstStyle/>
                    <a:p>
                      <a:endParaRPr lang="es-ES"/>
                    </a:p>
                  </a:txBody>
                  <a:tcPr/>
                </a:tc>
                <a:extLst>
                  <a:ext uri="{0D108BD9-81ED-4DB2-BD59-A6C34878D82A}">
                    <a16:rowId xmlns:a16="http://schemas.microsoft.com/office/drawing/2014/main" val="2069042182"/>
                  </a:ext>
                </a:extLst>
              </a:tr>
              <a:tr h="515920">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latin typeface="Tahoma" panose="020B0604030504040204" pitchFamily="34" charset="0"/>
                          <a:ea typeface="Tahoma" panose="020B0604030504040204" pitchFamily="34" charset="0"/>
                          <a:cs typeface="Tahoma" panose="020B0604030504040204" pitchFamily="34" charset="0"/>
                        </a:rPr>
                        <a:t>Objetivo General 4</a:t>
                      </a:r>
                      <a:endParaRPr lang="es-E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marL="180000" algn="l"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Potenciar la investigación e innovación básica, preclínica y clínica </a:t>
                      </a:r>
                      <a:r>
                        <a:rPr lang="es-ES" sz="1200" b="0" i="0" u="none" strike="noStrike" cap="none" spc="0" baseline="0" dirty="0">
                          <a:solidFill>
                            <a:schemeClr val="tx1"/>
                          </a:solidFill>
                          <a:effectLst/>
                          <a:uFillTx/>
                          <a:latin typeface="+mn-lt"/>
                          <a:ea typeface="+mn-ea"/>
                          <a:cs typeface="+mn-cs"/>
                          <a:sym typeface="Helvetica Neue Light"/>
                        </a:rPr>
                        <a:t>en terapias avanzadas en Castilla y León, optimizando su desarrollo a lo largo de la cadena de valor.</a:t>
                      </a:r>
                    </a:p>
                  </a:txBody>
                  <a:tcPr marL="0" marR="0" marT="0" marB="0" anchor="ctr"/>
                </a:tc>
                <a:extLst>
                  <a:ext uri="{0D108BD9-81ED-4DB2-BD59-A6C34878D82A}">
                    <a16:rowId xmlns:a16="http://schemas.microsoft.com/office/drawing/2014/main" val="1885902242"/>
                  </a:ext>
                </a:extLst>
              </a:tr>
            </a:tbl>
          </a:graphicData>
        </a:graphic>
      </p:graphicFrame>
      <p:graphicFrame>
        <p:nvGraphicFramePr>
          <p:cNvPr id="17" name="Tabla 16">
            <a:extLst>
              <a:ext uri="{FF2B5EF4-FFF2-40B4-BE49-F238E27FC236}">
                <a16:creationId xmlns:a16="http://schemas.microsoft.com/office/drawing/2014/main" id="{97A17B27-62B5-FC5A-4A08-608AFD20A6FE}"/>
              </a:ext>
            </a:extLst>
          </p:cNvPr>
          <p:cNvGraphicFramePr>
            <a:graphicFrameLocks noGrp="1"/>
          </p:cNvGraphicFramePr>
          <p:nvPr>
            <p:extLst>
              <p:ext uri="{D42A27DB-BD31-4B8C-83A1-F6EECF244321}">
                <p14:modId xmlns:p14="http://schemas.microsoft.com/office/powerpoint/2010/main" val="1277155212"/>
              </p:ext>
            </p:extLst>
          </p:nvPr>
        </p:nvGraphicFramePr>
        <p:xfrm>
          <a:off x="496014" y="2017367"/>
          <a:ext cx="11794514" cy="6892794"/>
        </p:xfrm>
        <a:graphic>
          <a:graphicData uri="http://schemas.openxmlformats.org/drawingml/2006/table">
            <a:tbl>
              <a:tblPr>
                <a:tableStyleId>{5940675A-B579-460E-94D1-54222C63F5DA}</a:tableStyleId>
              </a:tblPr>
              <a:tblGrid>
                <a:gridCol w="1523286">
                  <a:extLst>
                    <a:ext uri="{9D8B030D-6E8A-4147-A177-3AD203B41FA5}">
                      <a16:colId xmlns:a16="http://schemas.microsoft.com/office/drawing/2014/main" val="534846103"/>
                    </a:ext>
                  </a:extLst>
                </a:gridCol>
                <a:gridCol w="4109945">
                  <a:extLst>
                    <a:ext uri="{9D8B030D-6E8A-4147-A177-3AD203B41FA5}">
                      <a16:colId xmlns:a16="http://schemas.microsoft.com/office/drawing/2014/main" val="3106856590"/>
                    </a:ext>
                  </a:extLst>
                </a:gridCol>
                <a:gridCol w="6161283">
                  <a:extLst>
                    <a:ext uri="{9D8B030D-6E8A-4147-A177-3AD203B41FA5}">
                      <a16:colId xmlns:a16="http://schemas.microsoft.com/office/drawing/2014/main" val="2162733121"/>
                    </a:ext>
                  </a:extLst>
                </a:gridCol>
              </a:tblGrid>
              <a:tr h="809714">
                <a:tc>
                  <a:txBody>
                    <a:bodyPr/>
                    <a:lstStyle/>
                    <a:p>
                      <a:pPr marL="180000" algn="l" fontAlgn="ctr">
                        <a:spcBef>
                          <a:spcPts val="1200"/>
                        </a:spcBef>
                        <a:spcAft>
                          <a:spcPts val="1200"/>
                        </a:spcAft>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4.1</a:t>
                      </a:r>
                    </a:p>
                  </a:txBody>
                  <a:tcPr marL="0" marR="0" marT="0" marB="0" anchor="ctr"/>
                </a:tc>
                <a:tc>
                  <a:txBody>
                    <a:bodyPr/>
                    <a:lstStyle/>
                    <a:p>
                      <a:pPr marL="180000" algn="just"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Mejorar la formación y retención del talento </a:t>
                      </a:r>
                      <a:r>
                        <a:rPr lang="es-ES" sz="1200" b="0" i="0" u="none" strike="noStrike" cap="none" spc="0" baseline="0" dirty="0">
                          <a:solidFill>
                            <a:schemeClr val="tx1"/>
                          </a:solidFill>
                          <a:effectLst/>
                          <a:uFillTx/>
                          <a:latin typeface="+mn-lt"/>
                          <a:ea typeface="+mn-ea"/>
                          <a:cs typeface="+mn-cs"/>
                          <a:sym typeface="Helvetica Neue Light"/>
                        </a:rPr>
                        <a:t>del personal investigador en terapias avanzadas en Castilla y León.</a:t>
                      </a:r>
                    </a:p>
                  </a:txBody>
                  <a:tcPr marL="0" marR="180000" marT="0" marB="0" anchor="ctr"/>
                </a:tc>
                <a:tc>
                  <a:txBody>
                    <a:bodyPr/>
                    <a:lstStyle/>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Clasificar el personal investigador en terapias avanzadas.</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Estudio de necesidades y expectativas en formación.</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Plan específico de formación.</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Incorporación de personal en la categoría de “Personal Estatutario Investigador”.</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81965988"/>
                  </a:ext>
                </a:extLst>
              </a:tr>
              <a:tr h="1193267">
                <a:tc>
                  <a:txBody>
                    <a:bodyPr/>
                    <a:lstStyle/>
                    <a:p>
                      <a:pPr marL="180000" algn="l" fontAlgn="ctr">
                        <a:spcBef>
                          <a:spcPts val="1200"/>
                        </a:spcBef>
                        <a:spcAft>
                          <a:spcPts val="1200"/>
                        </a:spcAft>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4.2</a:t>
                      </a:r>
                    </a:p>
                  </a:txBody>
                  <a:tcPr marL="0" marR="0" marT="0" marB="0" anchor="ctr"/>
                </a:tc>
                <a:tc>
                  <a:txBody>
                    <a:bodyPr/>
                    <a:lstStyle/>
                    <a:p>
                      <a:pPr marL="180000" algn="just" fontAlgn="ctr">
                        <a:spcBef>
                          <a:spcPts val="1200"/>
                        </a:spcBef>
                        <a:spcAft>
                          <a:spcPts val="1200"/>
                        </a:spcAft>
                      </a:pPr>
                      <a:r>
                        <a:rPr lang="es-ES" sz="1200" b="1" i="0" u="none" strike="noStrike" cap="none" spc="0" baseline="0" dirty="0">
                          <a:solidFill>
                            <a:schemeClr val="tx1"/>
                          </a:solidFill>
                          <a:effectLst/>
                          <a:uFillTx/>
                          <a:latin typeface="+mn-lt"/>
                          <a:ea typeface="+mn-ea"/>
                          <a:cs typeface="+mn-cs"/>
                          <a:sym typeface="Helvetica Neue Light"/>
                        </a:rPr>
                        <a:t>Potenciar la investigación preclínica</a:t>
                      </a:r>
                      <a:r>
                        <a:rPr lang="es-ES" sz="1200" b="0" i="0" u="none" strike="noStrike" cap="none" spc="0" baseline="0" dirty="0">
                          <a:solidFill>
                            <a:schemeClr val="tx1"/>
                          </a:solidFill>
                          <a:effectLst/>
                          <a:uFillTx/>
                          <a:latin typeface="+mn-lt"/>
                          <a:ea typeface="+mn-ea"/>
                          <a:cs typeface="+mn-cs"/>
                          <a:sym typeface="Helvetica Neue Light"/>
                        </a:rPr>
                        <a:t>.</a:t>
                      </a:r>
                    </a:p>
                  </a:txBody>
                  <a:tcPr marL="0" marR="180000" marT="0" marB="0" anchor="ctr"/>
                </a:tc>
                <a:tc>
                  <a:txBody>
                    <a:bodyPr/>
                    <a:lstStyle/>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Mapa de activos de </a:t>
                      </a:r>
                      <a:r>
                        <a:rPr lang="es-ES" sz="1200" dirty="0" err="1">
                          <a:effectLst/>
                          <a:latin typeface="Tahoma" panose="020B0604030504040204" pitchFamily="34" charset="0"/>
                          <a:ea typeface="Arial Unicode MS" panose="020B0604020202020204"/>
                          <a:cs typeface="Tahoma" panose="020B0604030504040204" pitchFamily="34" charset="0"/>
                        </a:rPr>
                        <a:t>I+i</a:t>
                      </a:r>
                      <a:r>
                        <a:rPr lang="es-ES" sz="1200" dirty="0">
                          <a:effectLst/>
                          <a:latin typeface="Tahoma" panose="020B0604030504040204" pitchFamily="34" charset="0"/>
                          <a:ea typeface="Arial Unicode MS" panose="020B0604020202020204"/>
                          <a:cs typeface="Tahoma" panose="020B0604030504040204" pitchFamily="34" charset="0"/>
                        </a:rPr>
                        <a:t> preclínica y básica en terapias avanzadas.</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Priorizar la investigación en terapias avanzadas en el diseño de las convocatorias de financiación de proyectos de centros dependientes de la GRS.</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Mapeo de incubadoras especializadas en el ámbito biosanitario en Castilla y León.</a:t>
                      </a:r>
                    </a:p>
                    <a:p>
                      <a:pPr marL="171450" indent="-171450" algn="just">
                        <a:spcBef>
                          <a:spcPts val="600"/>
                        </a:spcBef>
                        <a:spcAft>
                          <a:spcPts val="6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Incluir en el Hub de investigación e innovación en salud un espacio de encuentro de agentes interesados en la colaboración público-privada en terapias avanzadas.</a:t>
                      </a:r>
                    </a:p>
                    <a:p>
                      <a:pPr marL="171450" indent="-171450" algn="just">
                        <a:spcBef>
                          <a:spcPts val="100"/>
                        </a:spcBef>
                        <a:spcAft>
                          <a:spcPts val="1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Promover la colaboración público-privada.</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3929673864"/>
                  </a:ext>
                </a:extLst>
              </a:tr>
              <a:tr h="1193267">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4.3</a:t>
                      </a:r>
                    </a:p>
                  </a:txBody>
                  <a:tcPr marL="0" marR="0" marT="0" marB="0" anchor="ctr"/>
                </a:tc>
                <a:tc>
                  <a:txBody>
                    <a:bodyPr/>
                    <a:lstStyle/>
                    <a:p>
                      <a:pPr marL="180000" marR="0" lvl="0" indent="0" algn="just" defTabSz="584200" rtl="0" eaLnBrk="1" fontAlgn="ctr" latinLnBrk="0" hangingPunct="1">
                        <a:lnSpc>
                          <a:spcPct val="100000"/>
                        </a:lnSpc>
                        <a:spcBef>
                          <a:spcPts val="1200"/>
                        </a:spcBef>
                        <a:spcAft>
                          <a:spcPts val="1200"/>
                        </a:spcAft>
                        <a:buClrTx/>
                        <a:buSzTx/>
                        <a:buFontTx/>
                        <a:buNone/>
                        <a:tabLst/>
                        <a:defRPr/>
                      </a:pPr>
                      <a:r>
                        <a:rPr lang="es-ES" sz="1200" b="1" i="0" u="none" strike="noStrike" cap="none" spc="0" baseline="0" dirty="0">
                          <a:solidFill>
                            <a:schemeClr val="tx1"/>
                          </a:solidFill>
                          <a:effectLst/>
                          <a:uFillTx/>
                          <a:latin typeface="+mn-lt"/>
                          <a:ea typeface="+mn-ea"/>
                          <a:cs typeface="+mn-cs"/>
                          <a:sym typeface="Helvetica Neue Light"/>
                        </a:rPr>
                        <a:t>Favorecer la investigación traslacional y el desarrollo de ensayos clínicos </a:t>
                      </a:r>
                      <a:r>
                        <a:rPr lang="es-ES" sz="1200" b="0" i="0" u="none" strike="noStrike" cap="none" spc="0" baseline="0" dirty="0">
                          <a:solidFill>
                            <a:schemeClr val="tx1"/>
                          </a:solidFill>
                          <a:effectLst/>
                          <a:uFillTx/>
                          <a:latin typeface="+mn-lt"/>
                          <a:ea typeface="+mn-ea"/>
                          <a:cs typeface="+mn-cs"/>
                          <a:sym typeface="Helvetica Neue Light"/>
                        </a:rPr>
                        <a:t>de fase I, II y III.</a:t>
                      </a:r>
                    </a:p>
                  </a:txBody>
                  <a:tcPr marL="0" marR="180000" marT="0" marB="0" anchor="ctr"/>
                </a:tc>
                <a:tc>
                  <a:txBody>
                    <a:bodyPr/>
                    <a:lstStyle/>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Impulsar las capacidades sobre investigación traslacional en las Unidades de Apoyo a la Investigación de los hospitales. </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Comunicar la puesta en marcha de nuevos ensayos clínicos en terapias avanzadas.</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Equipos mixtos de investigadores preclínicos y clínicos en los IIS de Castilla y León.</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Comunidad profesional en terapias avanzadas. </a:t>
                      </a:r>
                    </a:p>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Copromoción público-privada en investigación clínica.</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1826579671"/>
                  </a:ext>
                </a:extLst>
              </a:tr>
              <a:tr h="1193267">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4.4</a:t>
                      </a:r>
                    </a:p>
                  </a:txBody>
                  <a:tcPr marL="0" marR="0" marT="0" marB="0" anchor="ctr"/>
                </a:tc>
                <a:tc>
                  <a:txBody>
                    <a:bodyPr/>
                    <a:lstStyle/>
                    <a:p>
                      <a:pPr marL="180000" marR="0" lvl="0" indent="0" algn="just" defTabSz="584200" rtl="0" eaLnBrk="1" fontAlgn="ctr" latinLnBrk="0" hangingPunct="1">
                        <a:lnSpc>
                          <a:spcPct val="100000"/>
                        </a:lnSpc>
                        <a:spcBef>
                          <a:spcPts val="1200"/>
                        </a:spcBef>
                        <a:spcAft>
                          <a:spcPts val="1200"/>
                        </a:spcAft>
                        <a:buClrTx/>
                        <a:buSzTx/>
                        <a:buFontTx/>
                        <a:buNone/>
                        <a:tabLst/>
                        <a:defRPr/>
                      </a:pPr>
                      <a:r>
                        <a:rPr lang="es-ES" sz="1200" b="1" i="0" u="none" strike="noStrike" cap="none" spc="0" baseline="0" dirty="0">
                          <a:solidFill>
                            <a:schemeClr val="tx1"/>
                          </a:solidFill>
                          <a:effectLst/>
                          <a:uFillTx/>
                          <a:latin typeface="+mn-lt"/>
                          <a:ea typeface="+mn-ea"/>
                          <a:cs typeface="+mn-cs"/>
                          <a:sym typeface="Helvetica Neue Light"/>
                        </a:rPr>
                        <a:t>Protección de los resultados de la investigación e innovación </a:t>
                      </a:r>
                      <a:r>
                        <a:rPr lang="es-ES" sz="1200" b="0" i="0" u="none" strike="noStrike" cap="none" spc="0" baseline="0" dirty="0">
                          <a:solidFill>
                            <a:schemeClr val="tx1"/>
                          </a:solidFill>
                          <a:effectLst/>
                          <a:uFillTx/>
                          <a:latin typeface="+mn-lt"/>
                          <a:ea typeface="+mn-ea"/>
                          <a:cs typeface="+mn-cs"/>
                          <a:sym typeface="Helvetica Neue Light"/>
                        </a:rPr>
                        <a:t>en terapias avanzadas.</a:t>
                      </a:r>
                    </a:p>
                  </a:txBody>
                  <a:tcPr marL="0" marR="180000" marT="0" marB="0" anchor="ctr"/>
                </a:tc>
                <a:tc>
                  <a:txBody>
                    <a:bodyPr/>
                    <a:lstStyle/>
                    <a:p>
                      <a:pPr marL="171450" indent="-171450" algn="just">
                        <a:spcBef>
                          <a:spcPts val="200"/>
                        </a:spcBef>
                        <a:spcAft>
                          <a:spcPts val="2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Procedimientos comunes para la protección de la innovación en terapias avanzadas en el contexto de CreTACYL.</a:t>
                      </a:r>
                    </a:p>
                    <a:p>
                      <a:pPr marL="171450" indent="-171450" algn="just">
                        <a:spcBef>
                          <a:spcPts val="400"/>
                        </a:spcBef>
                        <a:spcAft>
                          <a:spcPts val="4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Catálogo de resultados de la investigación e ideas emprendedoras.</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2214890851"/>
                  </a:ext>
                </a:extLst>
              </a:tr>
              <a:tr h="1193267">
                <a:tc>
                  <a:txBody>
                    <a:bodyPr/>
                    <a:lstStyle/>
                    <a:p>
                      <a:pPr marL="180000" marR="0" lvl="0" indent="0" algn="l" defTabSz="584200" rtl="0" eaLnBrk="1" fontAlgn="ctr" latinLnBrk="0" hangingPunct="1">
                        <a:lnSpc>
                          <a:spcPct val="100000"/>
                        </a:lnSpc>
                        <a:spcBef>
                          <a:spcPts val="1200"/>
                        </a:spcBef>
                        <a:spcAft>
                          <a:spcPts val="1200"/>
                        </a:spcAft>
                        <a:buClrTx/>
                        <a:buSzTx/>
                        <a:buFontTx/>
                        <a:buNone/>
                        <a:tabLst/>
                        <a:defRPr/>
                      </a:pPr>
                      <a:r>
                        <a:rPr lang="es-ES" sz="1200" u="none" strike="noStrike" dirty="0">
                          <a:effectLst/>
                        </a:rPr>
                        <a:t>Objetivo        Específico </a:t>
                      </a:r>
                      <a:r>
                        <a:rPr lang="es-ES" sz="1200" b="0" i="0" u="none" strike="noStrike" cap="none" spc="0" baseline="0" dirty="0">
                          <a:solidFill>
                            <a:schemeClr val="tx1"/>
                          </a:solidFill>
                          <a:effectLst/>
                          <a:uFillTx/>
                          <a:latin typeface="+mn-lt"/>
                          <a:ea typeface="+mn-ea"/>
                          <a:cs typeface="+mn-cs"/>
                          <a:sym typeface="Helvetica Neue Light"/>
                        </a:rPr>
                        <a:t> 4.5</a:t>
                      </a:r>
                    </a:p>
                  </a:txBody>
                  <a:tcPr marL="0" marR="0" marT="0" marB="0" anchor="ctr"/>
                </a:tc>
                <a:tc>
                  <a:txBody>
                    <a:bodyPr/>
                    <a:lstStyle/>
                    <a:p>
                      <a:pPr marL="180000" marR="0" lvl="0" indent="0" algn="just" defTabSz="584200" rtl="0" eaLnBrk="1" fontAlgn="ctr" latinLnBrk="0" hangingPunct="1">
                        <a:lnSpc>
                          <a:spcPct val="100000"/>
                        </a:lnSpc>
                        <a:spcBef>
                          <a:spcPts val="1200"/>
                        </a:spcBef>
                        <a:spcAft>
                          <a:spcPts val="1200"/>
                        </a:spcAft>
                        <a:buClrTx/>
                        <a:buSzTx/>
                        <a:buFontTx/>
                        <a:buNone/>
                        <a:tabLst/>
                        <a:defRPr/>
                      </a:pPr>
                      <a:r>
                        <a:rPr lang="es-ES" sz="1200" b="1" i="0" u="none" strike="noStrike" cap="none" spc="0" baseline="0" dirty="0">
                          <a:solidFill>
                            <a:schemeClr val="tx1"/>
                          </a:solidFill>
                          <a:effectLst/>
                          <a:uFillTx/>
                          <a:latin typeface="+mn-lt"/>
                          <a:ea typeface="+mn-ea"/>
                          <a:cs typeface="+mn-cs"/>
                          <a:sym typeface="Helvetica Neue Light"/>
                        </a:rPr>
                        <a:t>Impulsar el escalado en la fabricación de medicamentos en investigación </a:t>
                      </a:r>
                      <a:r>
                        <a:rPr lang="es-ES" sz="1200" b="0" i="0" u="none" strike="noStrike" cap="none" spc="0" baseline="0" dirty="0">
                          <a:solidFill>
                            <a:schemeClr val="tx1"/>
                          </a:solidFill>
                          <a:effectLst/>
                          <a:uFillTx/>
                          <a:latin typeface="+mn-lt"/>
                          <a:ea typeface="+mn-ea"/>
                          <a:cs typeface="+mn-cs"/>
                          <a:sym typeface="Helvetica Neue Light"/>
                        </a:rPr>
                        <a:t>de terapias avanzadas en los centros hospitalarios de Castilla y León con el fin de facilitar el acceso de los pacientes a estas terapias.</a:t>
                      </a:r>
                    </a:p>
                  </a:txBody>
                  <a:tcPr marL="0" marR="180000" marT="0" marB="0" anchor="ctr"/>
                </a:tc>
                <a:tc>
                  <a:txBody>
                    <a:bodyPr/>
                    <a:lstStyle/>
                    <a:p>
                      <a:pPr marL="171450" indent="-171450" algn="just">
                        <a:spcBef>
                          <a:spcPts val="400"/>
                        </a:spcBef>
                        <a:spcAft>
                          <a:spcPts val="400"/>
                        </a:spcAft>
                        <a:buFont typeface="Arial" panose="020B0604020202020204" pitchFamily="34" charset="0"/>
                        <a:buChar char="•"/>
                      </a:pPr>
                      <a:r>
                        <a:rPr lang="es-ES" sz="1200" dirty="0">
                          <a:effectLst/>
                          <a:latin typeface="Tahoma" panose="020B0604030504040204" pitchFamily="34" charset="0"/>
                          <a:ea typeface="Arial Unicode MS" panose="020B0604020202020204"/>
                          <a:cs typeface="Tahoma" panose="020B0604030504040204" pitchFamily="34" charset="0"/>
                        </a:rPr>
                        <a:t>Analizar el contexto de la fabricación de </a:t>
                      </a:r>
                      <a:r>
                        <a:rPr lang="es-ES" sz="1200" dirty="0" err="1">
                          <a:effectLst/>
                          <a:latin typeface="Tahoma" panose="020B0604030504040204" pitchFamily="34" charset="0"/>
                          <a:ea typeface="Arial Unicode MS" panose="020B0604020202020204"/>
                          <a:cs typeface="Tahoma" panose="020B0604030504040204" pitchFamily="34" charset="0"/>
                        </a:rPr>
                        <a:t>ATMPs</a:t>
                      </a:r>
                      <a:r>
                        <a:rPr lang="es-ES" sz="1200" dirty="0">
                          <a:effectLst/>
                          <a:latin typeface="Tahoma" panose="020B0604030504040204" pitchFamily="34" charset="0"/>
                          <a:ea typeface="Arial Unicode MS" panose="020B0604020202020204"/>
                          <a:cs typeface="Tahoma" panose="020B0604030504040204" pitchFamily="34" charset="0"/>
                        </a:rPr>
                        <a:t>.</a:t>
                      </a:r>
                    </a:p>
                    <a:p>
                      <a:pPr marL="171450" indent="-171450" algn="just">
                        <a:spcBef>
                          <a:spcPts val="400"/>
                        </a:spcBef>
                        <a:spcAft>
                          <a:spcPts val="400"/>
                        </a:spcAft>
                        <a:buFont typeface="Arial" panose="020B0604020202020204" pitchFamily="34" charset="0"/>
                        <a:buChar char="•"/>
                      </a:pPr>
                      <a:r>
                        <a:rPr lang="es-ES" sz="1200" dirty="0">
                          <a:solidFill>
                            <a:srgbClr val="000000"/>
                          </a:solidFill>
                          <a:effectLst/>
                          <a:latin typeface="Tahoma" panose="020B0604030504040204" pitchFamily="34" charset="0"/>
                          <a:cs typeface="Tahoma" panose="020B0604030504040204" pitchFamily="34" charset="0"/>
                        </a:rPr>
                        <a:t>Apoyar la certificación de GMP de las salas blancas en centros sanitarios de la GRS.</a:t>
                      </a:r>
                    </a:p>
                    <a:p>
                      <a:pPr marL="171450" indent="-171450" algn="just">
                        <a:spcBef>
                          <a:spcPts val="400"/>
                        </a:spcBef>
                        <a:spcAft>
                          <a:spcPts val="400"/>
                        </a:spcAft>
                        <a:buFont typeface="Arial" panose="020B0604020202020204" pitchFamily="34" charset="0"/>
                        <a:buChar char="•"/>
                      </a:pPr>
                      <a:r>
                        <a:rPr lang="es-ES" sz="1200" dirty="0">
                          <a:effectLst/>
                          <a:latin typeface="Tahoma" panose="020B0604030504040204" pitchFamily="34" charset="0"/>
                          <a:cs typeface="Tahoma" panose="020B0604030504040204" pitchFamily="34" charset="0"/>
                        </a:rPr>
                        <a:t>Compartir el conocimiento y realización de validaciones y controles entre las salas de producción.</a:t>
                      </a:r>
                      <a:endParaRPr lang="es-ES" sz="1200" dirty="0">
                        <a:effectLst/>
                        <a:latin typeface="Tahoma" panose="020B0604030504040204" pitchFamily="34" charset="0"/>
                        <a:cs typeface="Times New Roman" panose="02020603050405020304" pitchFamily="18" charset="0"/>
                      </a:endParaRPr>
                    </a:p>
                  </a:txBody>
                  <a:tcPr marL="108000" marR="180000" marT="108000" marB="108000" anchor="ctr"/>
                </a:tc>
                <a:extLst>
                  <a:ext uri="{0D108BD9-81ED-4DB2-BD59-A6C34878D82A}">
                    <a16:rowId xmlns:a16="http://schemas.microsoft.com/office/drawing/2014/main" val="2341046060"/>
                  </a:ext>
                </a:extLst>
              </a:tr>
            </a:tbl>
          </a:graphicData>
        </a:graphic>
      </p:graphicFrame>
    </p:spTree>
    <p:extLst>
      <p:ext uri="{BB962C8B-B14F-4D97-AF65-F5344CB8AC3E}">
        <p14:creationId xmlns:p14="http://schemas.microsoft.com/office/powerpoint/2010/main" val="12563412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BF3B-A050-6DBC-1498-6D51BF7EBF48}"/>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0A258B19-B06A-DF99-1832-0451ACFFF6B5}"/>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grpSp>
        <p:nvGrpSpPr>
          <p:cNvPr id="47" name="Grupo 46">
            <a:extLst>
              <a:ext uri="{FF2B5EF4-FFF2-40B4-BE49-F238E27FC236}">
                <a16:creationId xmlns:a16="http://schemas.microsoft.com/office/drawing/2014/main" id="{D342C573-A38A-0A4D-7CF0-B024BCFFC674}"/>
              </a:ext>
            </a:extLst>
          </p:cNvPr>
          <p:cNvGrpSpPr/>
          <p:nvPr/>
        </p:nvGrpSpPr>
        <p:grpSpPr>
          <a:xfrm>
            <a:off x="140715" y="1609310"/>
            <a:ext cx="12656998" cy="7394470"/>
            <a:chOff x="140716" y="-119618"/>
            <a:chExt cx="11933482" cy="6895349"/>
          </a:xfrm>
        </p:grpSpPr>
        <p:sp>
          <p:nvSpPr>
            <p:cNvPr id="48" name="41 Flecha abajo">
              <a:extLst>
                <a:ext uri="{FF2B5EF4-FFF2-40B4-BE49-F238E27FC236}">
                  <a16:creationId xmlns:a16="http://schemas.microsoft.com/office/drawing/2014/main" id="{25799976-3030-919D-3229-BE6E8106AE23}"/>
                </a:ext>
              </a:extLst>
            </p:cNvPr>
            <p:cNvSpPr/>
            <p:nvPr/>
          </p:nvSpPr>
          <p:spPr>
            <a:xfrm rot="10800000">
              <a:off x="3966863" y="919754"/>
              <a:ext cx="1368000" cy="4824000"/>
            </a:xfrm>
            <a:prstGeom prst="downArrow">
              <a:avLst/>
            </a:prstGeom>
            <a:solidFill>
              <a:srgbClr val="FFC000">
                <a:alpha val="30000"/>
              </a:srgbClr>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49" name="41 Flecha abajo">
              <a:extLst>
                <a:ext uri="{FF2B5EF4-FFF2-40B4-BE49-F238E27FC236}">
                  <a16:creationId xmlns:a16="http://schemas.microsoft.com/office/drawing/2014/main" id="{F3E33BA3-87EA-7F28-3748-6A692243210F}"/>
                </a:ext>
              </a:extLst>
            </p:cNvPr>
            <p:cNvSpPr/>
            <p:nvPr/>
          </p:nvSpPr>
          <p:spPr>
            <a:xfrm rot="10800000">
              <a:off x="8736606" y="910229"/>
              <a:ext cx="1368000" cy="4824000"/>
            </a:xfrm>
            <a:prstGeom prst="downArrow">
              <a:avLst/>
            </a:prstGeom>
            <a:solidFill>
              <a:srgbClr val="E4F3DA"/>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50" name="41 Flecha abajo">
              <a:extLst>
                <a:ext uri="{FF2B5EF4-FFF2-40B4-BE49-F238E27FC236}">
                  <a16:creationId xmlns:a16="http://schemas.microsoft.com/office/drawing/2014/main" id="{2EB6C29A-C26C-89BB-05FD-1AD56DB6760E}"/>
                </a:ext>
              </a:extLst>
            </p:cNvPr>
            <p:cNvSpPr/>
            <p:nvPr/>
          </p:nvSpPr>
          <p:spPr>
            <a:xfrm rot="10800000">
              <a:off x="6443428" y="929279"/>
              <a:ext cx="1368000" cy="4824000"/>
            </a:xfrm>
            <a:prstGeom prst="downArrow">
              <a:avLst/>
            </a:prstGeom>
            <a:solidFill>
              <a:srgbClr val="FCDAE7"/>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51" name="41 Flecha abajo">
              <a:extLst>
                <a:ext uri="{FF2B5EF4-FFF2-40B4-BE49-F238E27FC236}">
                  <a16:creationId xmlns:a16="http://schemas.microsoft.com/office/drawing/2014/main" id="{7435E157-7665-BDD5-3A2F-008C0EBA9C2A}"/>
                </a:ext>
              </a:extLst>
            </p:cNvPr>
            <p:cNvSpPr/>
            <p:nvPr/>
          </p:nvSpPr>
          <p:spPr>
            <a:xfrm rot="10800000">
              <a:off x="1909463" y="919754"/>
              <a:ext cx="1368000" cy="4824000"/>
            </a:xfrm>
            <a:prstGeom prst="downArrow">
              <a:avLst/>
            </a:prstGeom>
            <a:solidFill>
              <a:srgbClr val="BCD4E3"/>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52" name="CuadroTexto 51">
              <a:extLst>
                <a:ext uri="{FF2B5EF4-FFF2-40B4-BE49-F238E27FC236}">
                  <a16:creationId xmlns:a16="http://schemas.microsoft.com/office/drawing/2014/main" id="{EAA4943F-B7D1-E8EC-99EE-11E290D7C415}"/>
                </a:ext>
              </a:extLst>
            </p:cNvPr>
            <p:cNvSpPr txBox="1"/>
            <p:nvPr/>
          </p:nvSpPr>
          <p:spPr>
            <a:xfrm>
              <a:off x="1690389" y="1923069"/>
              <a:ext cx="1844664" cy="602704"/>
            </a:xfrm>
            <a:prstGeom prst="rect">
              <a:avLst/>
            </a:prstGeom>
            <a:noFill/>
          </p:spPr>
          <p:txBody>
            <a:bodyPr wrap="square" rtlCol="0">
              <a:spAutoFit/>
            </a:bodyPr>
            <a:lstStyle/>
            <a:p>
              <a:pPr algn="ctr">
                <a:spcBef>
                  <a:spcPts val="0"/>
                </a:spcBef>
              </a:pPr>
              <a:r>
                <a:rPr lang="es-ES" sz="1000" b="1" dirty="0">
                  <a:latin typeface="Tahoma" panose="020B0604030504040204" pitchFamily="34" charset="0"/>
                  <a:ea typeface="Tahoma" panose="020B0604030504040204" pitchFamily="34" charset="0"/>
                  <a:cs typeface="Tahoma" panose="020B0604030504040204" pitchFamily="34" charset="0"/>
                </a:rPr>
                <a:t>OE1.3</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Integración grupos de investigación en estructuras colaborativas externas</a:t>
              </a:r>
            </a:p>
          </p:txBody>
        </p:sp>
        <p:sp>
          <p:nvSpPr>
            <p:cNvPr id="53" name="CuadroTexto 52">
              <a:extLst>
                <a:ext uri="{FF2B5EF4-FFF2-40B4-BE49-F238E27FC236}">
                  <a16:creationId xmlns:a16="http://schemas.microsoft.com/office/drawing/2014/main" id="{D2F8BA24-9028-9799-E52C-38C30C9EFAD8}"/>
                </a:ext>
              </a:extLst>
            </p:cNvPr>
            <p:cNvSpPr txBox="1"/>
            <p:nvPr/>
          </p:nvSpPr>
          <p:spPr>
            <a:xfrm>
              <a:off x="3906702" y="1100081"/>
              <a:ext cx="1566329"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OE2.2</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Posicionamiento nacional e internacional</a:t>
              </a:r>
            </a:p>
          </p:txBody>
        </p:sp>
        <p:sp>
          <p:nvSpPr>
            <p:cNvPr id="54" name="CuadroTexto 53">
              <a:extLst>
                <a:ext uri="{FF2B5EF4-FFF2-40B4-BE49-F238E27FC236}">
                  <a16:creationId xmlns:a16="http://schemas.microsoft.com/office/drawing/2014/main" id="{DDD2D04C-2363-96BA-B0BF-C8E32E57694F}"/>
                </a:ext>
              </a:extLst>
            </p:cNvPr>
            <p:cNvSpPr txBox="1"/>
            <p:nvPr/>
          </p:nvSpPr>
          <p:spPr>
            <a:xfrm>
              <a:off x="8565120" y="1128734"/>
              <a:ext cx="1689858"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OE4.5</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Impulsar el escalado de </a:t>
              </a:r>
              <a:r>
                <a:rPr lang="es-ES" sz="1000" dirty="0" err="1">
                  <a:latin typeface="Tahoma" panose="020B0604030504040204" pitchFamily="34" charset="0"/>
                  <a:ea typeface="Tahoma" panose="020B0604030504040204" pitchFamily="34" charset="0"/>
                  <a:cs typeface="Tahoma" panose="020B0604030504040204" pitchFamily="34" charset="0"/>
                </a:rPr>
                <a:t>ATMPs</a:t>
              </a:r>
              <a:r>
                <a:rPr lang="es-ES" sz="1000" dirty="0">
                  <a:latin typeface="Tahoma" panose="020B0604030504040204" pitchFamily="34" charset="0"/>
                  <a:ea typeface="Tahoma" panose="020B0604030504040204" pitchFamily="34" charset="0"/>
                  <a:cs typeface="Tahoma" panose="020B0604030504040204" pitchFamily="34" charset="0"/>
                </a:rPr>
                <a:t> en Castilla y León</a:t>
              </a:r>
            </a:p>
          </p:txBody>
        </p:sp>
        <p:sp>
          <p:nvSpPr>
            <p:cNvPr id="55" name="CuadroTexto 54">
              <a:extLst>
                <a:ext uri="{FF2B5EF4-FFF2-40B4-BE49-F238E27FC236}">
                  <a16:creationId xmlns:a16="http://schemas.microsoft.com/office/drawing/2014/main" id="{9417D56F-F43A-2A29-1EA8-5C7DEC591A4E}"/>
                </a:ext>
              </a:extLst>
            </p:cNvPr>
            <p:cNvSpPr txBox="1"/>
            <p:nvPr/>
          </p:nvSpPr>
          <p:spPr>
            <a:xfrm>
              <a:off x="6418017" y="2761455"/>
              <a:ext cx="1420415"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OE3.2</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Impulsar la captación de fondos</a:t>
              </a:r>
            </a:p>
          </p:txBody>
        </p:sp>
        <p:sp>
          <p:nvSpPr>
            <p:cNvPr id="56" name="Rectángulo: esquinas redondeadas 55">
              <a:extLst>
                <a:ext uri="{FF2B5EF4-FFF2-40B4-BE49-F238E27FC236}">
                  <a16:creationId xmlns:a16="http://schemas.microsoft.com/office/drawing/2014/main" id="{1237DDDB-4E83-044E-96B6-FA0576A8F96F}"/>
                </a:ext>
              </a:extLst>
            </p:cNvPr>
            <p:cNvSpPr/>
            <p:nvPr/>
          </p:nvSpPr>
          <p:spPr>
            <a:xfrm>
              <a:off x="1658662" y="2791968"/>
              <a:ext cx="9018641" cy="1021257"/>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57" name="Rectángulo: esquinas redondeadas 56">
              <a:extLst>
                <a:ext uri="{FF2B5EF4-FFF2-40B4-BE49-F238E27FC236}">
                  <a16:creationId xmlns:a16="http://schemas.microsoft.com/office/drawing/2014/main" id="{26921315-4B61-63EC-D787-0B4C0F747DD1}"/>
                </a:ext>
              </a:extLst>
            </p:cNvPr>
            <p:cNvSpPr/>
            <p:nvPr/>
          </p:nvSpPr>
          <p:spPr>
            <a:xfrm>
              <a:off x="1633730" y="3932803"/>
              <a:ext cx="9062623" cy="864335"/>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58" name="Rectángulo: esquinas redondeadas 57">
              <a:extLst>
                <a:ext uri="{FF2B5EF4-FFF2-40B4-BE49-F238E27FC236}">
                  <a16:creationId xmlns:a16="http://schemas.microsoft.com/office/drawing/2014/main" id="{CD33A6EB-269A-13CC-BC72-979C4EAC33B9}"/>
                </a:ext>
              </a:extLst>
            </p:cNvPr>
            <p:cNvSpPr/>
            <p:nvPr/>
          </p:nvSpPr>
          <p:spPr>
            <a:xfrm>
              <a:off x="1654522" y="4954728"/>
              <a:ext cx="9062623" cy="750929"/>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59" name="CuadroTexto 58">
              <a:extLst>
                <a:ext uri="{FF2B5EF4-FFF2-40B4-BE49-F238E27FC236}">
                  <a16:creationId xmlns:a16="http://schemas.microsoft.com/office/drawing/2014/main" id="{A0BF6547-8A30-532A-7A5D-10A02B2C0658}"/>
                </a:ext>
              </a:extLst>
            </p:cNvPr>
            <p:cNvSpPr txBox="1"/>
            <p:nvPr/>
          </p:nvSpPr>
          <p:spPr>
            <a:xfrm>
              <a:off x="8502690" y="1919666"/>
              <a:ext cx="1826923" cy="609162"/>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OE4.4</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Protección de los resultados de las investigaciones e innovaciones</a:t>
              </a:r>
            </a:p>
          </p:txBody>
        </p:sp>
        <p:sp>
          <p:nvSpPr>
            <p:cNvPr id="60" name="CuadroTexto 59">
              <a:extLst>
                <a:ext uri="{FF2B5EF4-FFF2-40B4-BE49-F238E27FC236}">
                  <a16:creationId xmlns:a16="http://schemas.microsoft.com/office/drawing/2014/main" id="{F6B20D0D-78A4-E672-D1C8-60711A7407FA}"/>
                </a:ext>
              </a:extLst>
            </p:cNvPr>
            <p:cNvSpPr txBox="1"/>
            <p:nvPr/>
          </p:nvSpPr>
          <p:spPr>
            <a:xfrm>
              <a:off x="8553088" y="3272786"/>
              <a:ext cx="1730781"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OE4.2</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Potenciar la investigación preclínica y básica</a:t>
              </a:r>
            </a:p>
          </p:txBody>
        </p:sp>
        <p:sp>
          <p:nvSpPr>
            <p:cNvPr id="61" name="CuadroTexto 60">
              <a:extLst>
                <a:ext uri="{FF2B5EF4-FFF2-40B4-BE49-F238E27FC236}">
                  <a16:creationId xmlns:a16="http://schemas.microsoft.com/office/drawing/2014/main" id="{D1C769B4-97BE-3ADC-C946-97083F0A4205}"/>
                </a:ext>
              </a:extLst>
            </p:cNvPr>
            <p:cNvSpPr txBox="1"/>
            <p:nvPr/>
          </p:nvSpPr>
          <p:spPr>
            <a:xfrm>
              <a:off x="6446544" y="3271100"/>
              <a:ext cx="1420415"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OE3.1</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Apoyo en la gestión de proyectos por IIS</a:t>
              </a:r>
            </a:p>
          </p:txBody>
        </p:sp>
        <p:sp>
          <p:nvSpPr>
            <p:cNvPr id="62" name="CuadroTexto 61">
              <a:extLst>
                <a:ext uri="{FF2B5EF4-FFF2-40B4-BE49-F238E27FC236}">
                  <a16:creationId xmlns:a16="http://schemas.microsoft.com/office/drawing/2014/main" id="{DDAF3E78-152B-827C-A314-F03880C3EF49}"/>
                </a:ext>
              </a:extLst>
            </p:cNvPr>
            <p:cNvSpPr txBox="1"/>
            <p:nvPr/>
          </p:nvSpPr>
          <p:spPr>
            <a:xfrm>
              <a:off x="1736464" y="5020907"/>
              <a:ext cx="1678274"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OE1.1</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Estructura organizativa y gobernanza CreTACYL</a:t>
              </a:r>
            </a:p>
          </p:txBody>
        </p:sp>
        <p:sp>
          <p:nvSpPr>
            <p:cNvPr id="63" name="CuadroTexto 62">
              <a:extLst>
                <a:ext uri="{FF2B5EF4-FFF2-40B4-BE49-F238E27FC236}">
                  <a16:creationId xmlns:a16="http://schemas.microsoft.com/office/drawing/2014/main" id="{E9294350-C4CD-3DDE-40DE-09690B04A455}"/>
                </a:ext>
              </a:extLst>
            </p:cNvPr>
            <p:cNvSpPr txBox="1"/>
            <p:nvPr/>
          </p:nvSpPr>
          <p:spPr>
            <a:xfrm>
              <a:off x="8670768" y="4030643"/>
              <a:ext cx="1437350" cy="473553"/>
            </a:xfrm>
            <a:prstGeom prst="rect">
              <a:avLst/>
            </a:prstGeom>
            <a:noFill/>
          </p:spPr>
          <p:txBody>
            <a:bodyPr wrap="square" rtlCol="0">
              <a:spAutoFit/>
            </a:bodyPr>
            <a:lstStyle/>
            <a:p>
              <a:pPr algn="ctr">
                <a:spcBef>
                  <a:spcPts val="0"/>
                </a:spcBef>
              </a:pPr>
              <a:r>
                <a:rPr lang="es-ES" sz="1000" b="1" dirty="0">
                  <a:latin typeface="Tahoma" panose="020B0604030504040204" pitchFamily="34" charset="0"/>
                  <a:ea typeface="Tahoma" panose="020B0604030504040204" pitchFamily="34" charset="0"/>
                  <a:cs typeface="Tahoma" panose="020B0604030504040204" pitchFamily="34" charset="0"/>
                </a:rPr>
                <a:t>OE4.1</a:t>
              </a:r>
              <a:r>
                <a:rPr lang="es-ES" sz="1000" dirty="0">
                  <a:latin typeface="Tahoma" panose="020B0604030504040204" pitchFamily="34" charset="0"/>
                  <a:ea typeface="Tahoma" panose="020B0604030504040204" pitchFamily="34" charset="0"/>
                  <a:cs typeface="Tahoma" panose="020B0604030504040204" pitchFamily="34" charset="0"/>
                </a:rPr>
                <a:t> </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Mejorar la formación y retención del talento</a:t>
              </a:r>
            </a:p>
          </p:txBody>
        </p:sp>
        <p:sp>
          <p:nvSpPr>
            <p:cNvPr id="128" name="CuadroTexto 127">
              <a:extLst>
                <a:ext uri="{FF2B5EF4-FFF2-40B4-BE49-F238E27FC236}">
                  <a16:creationId xmlns:a16="http://schemas.microsoft.com/office/drawing/2014/main" id="{27EC5400-06C7-5CED-1F3B-214A0E9AAA0C}"/>
                </a:ext>
              </a:extLst>
            </p:cNvPr>
            <p:cNvSpPr txBox="1"/>
            <p:nvPr/>
          </p:nvSpPr>
          <p:spPr>
            <a:xfrm>
              <a:off x="1897079" y="4006579"/>
              <a:ext cx="1373242" cy="609162"/>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OE1.2</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Sinergias colaborativas de grupos investigación</a:t>
              </a:r>
            </a:p>
          </p:txBody>
        </p:sp>
        <p:sp>
          <p:nvSpPr>
            <p:cNvPr id="129" name="CuadroTexto 128">
              <a:extLst>
                <a:ext uri="{FF2B5EF4-FFF2-40B4-BE49-F238E27FC236}">
                  <a16:creationId xmlns:a16="http://schemas.microsoft.com/office/drawing/2014/main" id="{BE1DA201-FDF5-4855-7F3D-3223B72BF4DF}"/>
                </a:ext>
              </a:extLst>
            </p:cNvPr>
            <p:cNvSpPr txBox="1"/>
            <p:nvPr/>
          </p:nvSpPr>
          <p:spPr>
            <a:xfrm>
              <a:off x="3783907" y="3030757"/>
              <a:ext cx="1785508"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OE2.1</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Impulsar la investigación en líneas prioritarias en TA</a:t>
              </a:r>
            </a:p>
          </p:txBody>
        </p:sp>
        <p:sp>
          <p:nvSpPr>
            <p:cNvPr id="130" name="Rectángulo: esquinas redondeadas 129">
              <a:extLst>
                <a:ext uri="{FF2B5EF4-FFF2-40B4-BE49-F238E27FC236}">
                  <a16:creationId xmlns:a16="http://schemas.microsoft.com/office/drawing/2014/main" id="{A3B8D8B8-1AE6-9CB3-8164-1CDB3AE75F18}"/>
                </a:ext>
              </a:extLst>
            </p:cNvPr>
            <p:cNvSpPr/>
            <p:nvPr/>
          </p:nvSpPr>
          <p:spPr>
            <a:xfrm rot="16200000">
              <a:off x="-1228269" y="4164960"/>
              <a:ext cx="3060716" cy="322746"/>
            </a:xfrm>
            <a:prstGeom prst="roundRect">
              <a:avLst/>
            </a:prstGeom>
            <a:solidFill>
              <a:srgbClr val="E9E4D5"/>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1" name="Rectángulo: esquinas redondeadas 130">
              <a:extLst>
                <a:ext uri="{FF2B5EF4-FFF2-40B4-BE49-F238E27FC236}">
                  <a16:creationId xmlns:a16="http://schemas.microsoft.com/office/drawing/2014/main" id="{51875CE0-1EF6-0FED-2B37-4D9EB24C6F94}"/>
                </a:ext>
              </a:extLst>
            </p:cNvPr>
            <p:cNvSpPr/>
            <p:nvPr/>
          </p:nvSpPr>
          <p:spPr>
            <a:xfrm rot="16200000">
              <a:off x="115197" y="1282361"/>
              <a:ext cx="1797027" cy="947008"/>
            </a:xfrm>
            <a:prstGeom prst="roundRect">
              <a:avLst/>
            </a:prstGeom>
            <a:solidFill>
              <a:srgbClr val="F4CEEB"/>
            </a:solidFill>
            <a:ln>
              <a:solidFill>
                <a:srgbClr val="825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2" name="CuadroTexto 131">
              <a:extLst>
                <a:ext uri="{FF2B5EF4-FFF2-40B4-BE49-F238E27FC236}">
                  <a16:creationId xmlns:a16="http://schemas.microsoft.com/office/drawing/2014/main" id="{E14321C8-7BD2-674D-9BAD-699C46305A59}"/>
                </a:ext>
              </a:extLst>
            </p:cNvPr>
            <p:cNvSpPr txBox="1"/>
            <p:nvPr/>
          </p:nvSpPr>
          <p:spPr>
            <a:xfrm>
              <a:off x="516339" y="1889015"/>
              <a:ext cx="962661" cy="731855"/>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 organización:</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comunidad científica y profesional </a:t>
              </a:r>
            </a:p>
          </p:txBody>
        </p:sp>
        <p:sp>
          <p:nvSpPr>
            <p:cNvPr id="133" name="Rectángulo: esquinas redondeadas 132">
              <a:extLst>
                <a:ext uri="{FF2B5EF4-FFF2-40B4-BE49-F238E27FC236}">
                  <a16:creationId xmlns:a16="http://schemas.microsoft.com/office/drawing/2014/main" id="{442AF06F-A53E-4D55-D003-EDA9E88DAA2D}"/>
                </a:ext>
              </a:extLst>
            </p:cNvPr>
            <p:cNvSpPr/>
            <p:nvPr/>
          </p:nvSpPr>
          <p:spPr>
            <a:xfrm rot="16200000">
              <a:off x="-523253" y="3846222"/>
              <a:ext cx="3073927" cy="947010"/>
            </a:xfrm>
            <a:prstGeom prst="roundRect">
              <a:avLst/>
            </a:prstGeom>
            <a:solidFill>
              <a:srgbClr val="E9E4D5"/>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pPr>
              <a:endParaRPr lang="es-E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34" name="CuadroTexto 133">
              <a:extLst>
                <a:ext uri="{FF2B5EF4-FFF2-40B4-BE49-F238E27FC236}">
                  <a16:creationId xmlns:a16="http://schemas.microsoft.com/office/drawing/2014/main" id="{9961F5B5-4F81-B60F-6299-4850AC2A79B5}"/>
                </a:ext>
              </a:extLst>
            </p:cNvPr>
            <p:cNvSpPr txBox="1"/>
            <p:nvPr/>
          </p:nvSpPr>
          <p:spPr>
            <a:xfrm>
              <a:off x="543919" y="4998841"/>
              <a:ext cx="946496" cy="731855"/>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las políticas y estrategias: enfoque y alineación</a:t>
              </a:r>
            </a:p>
          </p:txBody>
        </p:sp>
        <p:sp>
          <p:nvSpPr>
            <p:cNvPr id="135" name="CuadroTexto 134">
              <a:extLst>
                <a:ext uri="{FF2B5EF4-FFF2-40B4-BE49-F238E27FC236}">
                  <a16:creationId xmlns:a16="http://schemas.microsoft.com/office/drawing/2014/main" id="{46B538FD-1818-26D2-334E-78D67126F725}"/>
                </a:ext>
              </a:extLst>
            </p:cNvPr>
            <p:cNvSpPr txBox="1"/>
            <p:nvPr/>
          </p:nvSpPr>
          <p:spPr>
            <a:xfrm>
              <a:off x="500243" y="4015659"/>
              <a:ext cx="1007880" cy="602704"/>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los recursos y capacidades: humanos y materiales</a:t>
              </a:r>
            </a:p>
          </p:txBody>
        </p:sp>
        <p:sp>
          <p:nvSpPr>
            <p:cNvPr id="136" name="CuadroTexto 135">
              <a:extLst>
                <a:ext uri="{FF2B5EF4-FFF2-40B4-BE49-F238E27FC236}">
                  <a16:creationId xmlns:a16="http://schemas.microsoft.com/office/drawing/2014/main" id="{3675A05B-A592-6AAC-3C28-3BF1FC53B319}"/>
                </a:ext>
              </a:extLst>
            </p:cNvPr>
            <p:cNvSpPr txBox="1"/>
            <p:nvPr/>
          </p:nvSpPr>
          <p:spPr>
            <a:xfrm>
              <a:off x="490975" y="3014152"/>
              <a:ext cx="1033228" cy="602704"/>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 gestión y la actividad: procesos y proyectos</a:t>
              </a:r>
            </a:p>
          </p:txBody>
        </p:sp>
        <p:sp>
          <p:nvSpPr>
            <p:cNvPr id="137" name="CuadroTexto 136">
              <a:extLst>
                <a:ext uri="{FF2B5EF4-FFF2-40B4-BE49-F238E27FC236}">
                  <a16:creationId xmlns:a16="http://schemas.microsoft.com/office/drawing/2014/main" id="{F4070516-AF4A-06E7-B603-B6EDEB3AB940}"/>
                </a:ext>
              </a:extLst>
            </p:cNvPr>
            <p:cNvSpPr txBox="1"/>
            <p:nvPr/>
          </p:nvSpPr>
          <p:spPr>
            <a:xfrm>
              <a:off x="539875" y="1126051"/>
              <a:ext cx="927599" cy="602704"/>
            </a:xfrm>
            <a:prstGeom prst="rect">
              <a:avLst/>
            </a:prstGeom>
            <a:noFill/>
          </p:spPr>
          <p:txBody>
            <a:bodyPr wrap="square" rtlCol="0">
              <a:spAutoFit/>
            </a:bodyP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En la sociedad:                      ecosistema I+i y global</a:t>
              </a:r>
              <a:endParaRPr lang="es-ES" sz="1000" dirty="0"/>
            </a:p>
          </p:txBody>
        </p:sp>
        <p:sp>
          <p:nvSpPr>
            <p:cNvPr id="138" name="Rectángulo: esquinas redondeadas 137">
              <a:extLst>
                <a:ext uri="{FF2B5EF4-FFF2-40B4-BE49-F238E27FC236}">
                  <a16:creationId xmlns:a16="http://schemas.microsoft.com/office/drawing/2014/main" id="{1635E098-43E0-B490-52DE-87D8F246C01C}"/>
                </a:ext>
              </a:extLst>
            </p:cNvPr>
            <p:cNvSpPr/>
            <p:nvPr/>
          </p:nvSpPr>
          <p:spPr>
            <a:xfrm rot="16200000">
              <a:off x="-594259" y="1594492"/>
              <a:ext cx="1797031" cy="322746"/>
            </a:xfrm>
            <a:prstGeom prst="roundRect">
              <a:avLst/>
            </a:prstGeom>
            <a:solidFill>
              <a:srgbClr val="F4CEEB"/>
            </a:solidFill>
            <a:ln>
              <a:solidFill>
                <a:srgbClr val="825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9" name="CuadroTexto 138">
              <a:extLst>
                <a:ext uri="{FF2B5EF4-FFF2-40B4-BE49-F238E27FC236}">
                  <a16:creationId xmlns:a16="http://schemas.microsoft.com/office/drawing/2014/main" id="{38001093-A7D6-F605-66AB-E5B2DE0B0BB6}"/>
                </a:ext>
              </a:extLst>
            </p:cNvPr>
            <p:cNvSpPr txBox="1"/>
            <p:nvPr/>
          </p:nvSpPr>
          <p:spPr>
            <a:xfrm rot="16200000">
              <a:off x="-592930" y="1653574"/>
              <a:ext cx="1797028" cy="204579"/>
            </a:xfrm>
            <a:prstGeom prst="rect">
              <a:avLst/>
            </a:prstGeom>
            <a:noFill/>
          </p:spPr>
          <p:txBody>
            <a:bodyPr wrap="square" rtlCol="0">
              <a:spAutoFit/>
            </a:bodyPr>
            <a:lstStyle/>
            <a:p>
              <a:pPr algn="ctr">
                <a:spcBef>
                  <a:spcPts val="0"/>
                </a:spcBef>
              </a:pPr>
              <a:r>
                <a:rPr lang="es-ES" sz="900" b="1" dirty="0">
                  <a:solidFill>
                    <a:schemeClr val="tx1"/>
                  </a:solidFill>
                  <a:latin typeface="Tahoma" panose="020B0604030504040204" pitchFamily="34" charset="0"/>
                  <a:ea typeface="Tahoma" panose="020B0604030504040204" pitchFamily="34" charset="0"/>
                  <a:cs typeface="Tahoma" panose="020B0604030504040204" pitchFamily="34" charset="0"/>
                </a:rPr>
                <a:t>Resultados e Impactos</a:t>
              </a:r>
              <a:endParaRPr lang="es-ES" sz="900" b="1" dirty="0"/>
            </a:p>
          </p:txBody>
        </p:sp>
        <p:sp>
          <p:nvSpPr>
            <p:cNvPr id="140" name="CuadroTexto 139">
              <a:extLst>
                <a:ext uri="{FF2B5EF4-FFF2-40B4-BE49-F238E27FC236}">
                  <a16:creationId xmlns:a16="http://schemas.microsoft.com/office/drawing/2014/main" id="{E0FF54B8-38F3-EB66-8227-CC1E2779D17B}"/>
                </a:ext>
              </a:extLst>
            </p:cNvPr>
            <p:cNvSpPr txBox="1"/>
            <p:nvPr/>
          </p:nvSpPr>
          <p:spPr>
            <a:xfrm rot="16200000">
              <a:off x="-1226315" y="4197734"/>
              <a:ext cx="3008104" cy="204579"/>
            </a:xfrm>
            <a:prstGeom prst="rect">
              <a:avLst/>
            </a:prstGeom>
            <a:noFill/>
          </p:spPr>
          <p:txBody>
            <a:bodyPr wrap="square" rtlCol="0">
              <a:spAutoFit/>
            </a:bodyPr>
            <a:lstStyle/>
            <a:p>
              <a:pPr algn="ct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Inductores</a:t>
              </a:r>
            </a:p>
          </p:txBody>
        </p:sp>
        <p:sp>
          <p:nvSpPr>
            <p:cNvPr id="141" name="Rectángulo: esquinas redondeadas 140">
              <a:extLst>
                <a:ext uri="{FF2B5EF4-FFF2-40B4-BE49-F238E27FC236}">
                  <a16:creationId xmlns:a16="http://schemas.microsoft.com/office/drawing/2014/main" id="{B046257D-7B00-C819-06BD-133B6619CA5A}"/>
                </a:ext>
              </a:extLst>
            </p:cNvPr>
            <p:cNvSpPr/>
            <p:nvPr/>
          </p:nvSpPr>
          <p:spPr>
            <a:xfrm>
              <a:off x="1695925" y="1858705"/>
              <a:ext cx="8971466" cy="811081"/>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42" name="Rectángulo: esquinas redondeadas 141">
              <a:extLst>
                <a:ext uri="{FF2B5EF4-FFF2-40B4-BE49-F238E27FC236}">
                  <a16:creationId xmlns:a16="http://schemas.microsoft.com/office/drawing/2014/main" id="{02A716D4-4580-B46F-D895-F33928066E51}"/>
                </a:ext>
              </a:extLst>
            </p:cNvPr>
            <p:cNvSpPr/>
            <p:nvPr/>
          </p:nvSpPr>
          <p:spPr>
            <a:xfrm>
              <a:off x="1695925" y="919244"/>
              <a:ext cx="8971466" cy="839060"/>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43" name="CuadroTexto 142">
              <a:extLst>
                <a:ext uri="{FF2B5EF4-FFF2-40B4-BE49-F238E27FC236}">
                  <a16:creationId xmlns:a16="http://schemas.microsoft.com/office/drawing/2014/main" id="{7B1E17B7-83F5-8A8D-5FA5-9174963B461F}"/>
                </a:ext>
              </a:extLst>
            </p:cNvPr>
            <p:cNvSpPr txBox="1"/>
            <p:nvPr/>
          </p:nvSpPr>
          <p:spPr>
            <a:xfrm>
              <a:off x="8402629" y="2802615"/>
              <a:ext cx="1929368" cy="480010"/>
            </a:xfrm>
            <a:prstGeom prst="rect">
              <a:avLst/>
            </a:prstGeom>
            <a:noFill/>
          </p:spPr>
          <p:txBody>
            <a:bodyPr wrap="square" rtlCol="0">
              <a:spAutoFit/>
            </a:bodyPr>
            <a:lstStyle/>
            <a:p>
              <a:pPr algn="ctr">
                <a:spcBef>
                  <a:spcPts val="0"/>
                </a:spcBef>
              </a:pPr>
              <a:r>
                <a:rPr lang="es-ES" sz="1050" b="1" dirty="0">
                  <a:latin typeface="Tahoma" panose="020B0604030504040204" pitchFamily="34" charset="0"/>
                  <a:ea typeface="Tahoma" panose="020B0604030504040204" pitchFamily="34" charset="0"/>
                  <a:cs typeface="Tahoma" panose="020B0604030504040204" pitchFamily="34" charset="0"/>
                </a:rPr>
                <a:t>OE4.3</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Favorecer la investigación traslacional</a:t>
              </a:r>
            </a:p>
          </p:txBody>
        </p:sp>
        <p:sp>
          <p:nvSpPr>
            <p:cNvPr id="144" name="Rectángulo: esquinas redondeadas 143">
              <a:extLst>
                <a:ext uri="{FF2B5EF4-FFF2-40B4-BE49-F238E27FC236}">
                  <a16:creationId xmlns:a16="http://schemas.microsoft.com/office/drawing/2014/main" id="{4C21B192-6C5C-5D0C-D221-1172BE3D394A}"/>
                </a:ext>
              </a:extLst>
            </p:cNvPr>
            <p:cNvSpPr/>
            <p:nvPr/>
          </p:nvSpPr>
          <p:spPr>
            <a:xfrm>
              <a:off x="1633730" y="6136414"/>
              <a:ext cx="9083415" cy="639317"/>
            </a:xfrm>
            <a:prstGeom prst="roundRect">
              <a:avLst/>
            </a:prstGeom>
            <a:solidFill>
              <a:srgbClr val="CDD9F6"/>
            </a:solidFill>
            <a:ln>
              <a:solidFill>
                <a:srgbClr val="000E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002060"/>
                  </a:solidFill>
                  <a:latin typeface="Tahoma" panose="020B0604030504040204" pitchFamily="34" charset="0"/>
                  <a:ea typeface="Tahoma" panose="020B0604030504040204" pitchFamily="34" charset="0"/>
                  <a:cs typeface="Tahoma" panose="020B0604030504040204" pitchFamily="34" charset="0"/>
                </a:rPr>
                <a:t>MISIÓN</a:t>
              </a:r>
            </a:p>
            <a:p>
              <a:pPr algn="ctr">
                <a:spcBef>
                  <a:spcPts val="0"/>
                </a:spcBef>
              </a:pPr>
              <a:r>
                <a:rPr lang="es-ES" sz="1100" dirty="0">
                  <a:solidFill>
                    <a:srgbClr val="002060"/>
                  </a:solidFill>
                  <a:latin typeface="Tahoma" panose="020B0604030504040204" pitchFamily="34" charset="0"/>
                  <a:ea typeface="Arial Unicode MS"/>
                </a:rPr>
                <a:t>Promover, liderar y coordinar, en colaboración con los agentes implicados, la investigación e innovación en terapias avanzadas en Castilla y León, con la finalidad de mejorar la salud de la ciudadanía mediante la traslación y transferencia de dichas terapias a la práctica clínica. </a:t>
              </a:r>
            </a:p>
            <a:p>
              <a:pPr algn="ctr">
                <a:spcBef>
                  <a:spcPts val="0"/>
                </a:spcBef>
              </a:pPr>
              <a:endParaRPr lang="es-ES" sz="900" dirty="0">
                <a:solidFill>
                  <a:srgbClr val="002060"/>
                </a:solidFill>
              </a:endParaRPr>
            </a:p>
          </p:txBody>
        </p:sp>
        <p:sp>
          <p:nvSpPr>
            <p:cNvPr id="145" name="Rectángulo: esquinas redondeadas 144">
              <a:extLst>
                <a:ext uri="{FF2B5EF4-FFF2-40B4-BE49-F238E27FC236}">
                  <a16:creationId xmlns:a16="http://schemas.microsoft.com/office/drawing/2014/main" id="{D525A16B-6491-4220-AE8E-C1598DC5C0DE}"/>
                </a:ext>
              </a:extLst>
            </p:cNvPr>
            <p:cNvSpPr/>
            <p:nvPr/>
          </p:nvSpPr>
          <p:spPr>
            <a:xfrm>
              <a:off x="1705838" y="-119618"/>
              <a:ext cx="8971465" cy="967272"/>
            </a:xfrm>
            <a:prstGeom prst="roundRect">
              <a:avLst/>
            </a:prstGeom>
            <a:solidFill>
              <a:srgbClr val="D7F8CB"/>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s-ES" sz="1000" b="1" dirty="0">
                  <a:solidFill>
                    <a:schemeClr val="tx1"/>
                  </a:solidFill>
                  <a:latin typeface="Tahoma" panose="020B0604030504040204" pitchFamily="34" charset="0"/>
                  <a:ea typeface="Tahoma" panose="020B0604030504040204" pitchFamily="34" charset="0"/>
                  <a:cs typeface="Tahoma" panose="020B0604030504040204" pitchFamily="34" charset="0"/>
                </a:rPr>
                <a:t>VISIÓN</a:t>
              </a:r>
            </a:p>
            <a:p>
              <a:pPr algn="just">
                <a:lnSpc>
                  <a:spcPct val="100000"/>
                </a:lnSpc>
                <a:spcBef>
                  <a:spcPts val="0"/>
                </a:spcBef>
              </a:pPr>
              <a:r>
                <a:rPr lang="es-ES" sz="1050" dirty="0">
                  <a:solidFill>
                    <a:schemeClr val="tx1"/>
                  </a:solidFill>
                  <a:latin typeface="Tahoma" panose="020B0604030504040204" pitchFamily="34" charset="0"/>
                  <a:ea typeface="Tahoma" panose="020B0604030504040204" pitchFamily="34" charset="0"/>
                  <a:cs typeface="Tahoma" panose="020B0604030504040204" pitchFamily="34" charset="0"/>
                </a:rPr>
                <a:t>Posicionar a Castilla y León como un referente nacional e internacional en investigación e innovación en terapias avanzadas mediante la promoción de la investigación de excelencia, el fortalecimiento de las capacidades existentes, la atracción de talento y la colaboración público-privada. Se pretende favorecer así el escalado y la transferencia de resultados en el Sistema Público de Salud de Castilla y León, contribuyendo al progreso científico y socioeconómico de nuestra Comunidad Autónoma</a:t>
              </a: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spcBef>
                  <a:spcPts val="0"/>
                </a:spcBef>
              </a:pPr>
              <a:endParaRPr lang="es-ES" sz="1000" dirty="0"/>
            </a:p>
          </p:txBody>
        </p:sp>
        <p:sp>
          <p:nvSpPr>
            <p:cNvPr id="146" name="Rectángulo: esquinas redondeadas 145">
              <a:extLst>
                <a:ext uri="{FF2B5EF4-FFF2-40B4-BE49-F238E27FC236}">
                  <a16:creationId xmlns:a16="http://schemas.microsoft.com/office/drawing/2014/main" id="{1308F302-2B42-9BDD-77FB-76C47D362142}"/>
                </a:ext>
              </a:extLst>
            </p:cNvPr>
            <p:cNvSpPr/>
            <p:nvPr/>
          </p:nvSpPr>
          <p:spPr>
            <a:xfrm>
              <a:off x="1855393" y="5792683"/>
              <a:ext cx="1414928" cy="282303"/>
            </a:xfrm>
            <a:prstGeom prst="roundRect">
              <a:avLst/>
            </a:prstGeom>
            <a:solidFill>
              <a:srgbClr val="84B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002060"/>
                  </a:solidFill>
                  <a:latin typeface="Tahoma" panose="020B0604030504040204" pitchFamily="34" charset="0"/>
                  <a:ea typeface="Tahoma" panose="020B0604030504040204" pitchFamily="34" charset="0"/>
                  <a:cs typeface="Tahoma" panose="020B0604030504040204" pitchFamily="34" charset="0"/>
                </a:rPr>
                <a:t>Centro en Red</a:t>
              </a:r>
            </a:p>
          </p:txBody>
        </p:sp>
        <p:sp>
          <p:nvSpPr>
            <p:cNvPr id="147" name="Rectángulo: esquinas redondeadas 146">
              <a:extLst>
                <a:ext uri="{FF2B5EF4-FFF2-40B4-BE49-F238E27FC236}">
                  <a16:creationId xmlns:a16="http://schemas.microsoft.com/office/drawing/2014/main" id="{933CB3E9-C979-9016-0DB0-F5ADC6F837AE}"/>
                </a:ext>
              </a:extLst>
            </p:cNvPr>
            <p:cNvSpPr/>
            <p:nvPr/>
          </p:nvSpPr>
          <p:spPr>
            <a:xfrm>
              <a:off x="4002634" y="5782521"/>
              <a:ext cx="1414928" cy="282303"/>
            </a:xfrm>
            <a:prstGeom prst="roundRect">
              <a:avLst/>
            </a:prstGeom>
            <a:solidFill>
              <a:srgbClr val="FF99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742610"/>
                  </a:solidFill>
                  <a:latin typeface="Tahoma" panose="020B0604030504040204" pitchFamily="34" charset="0"/>
                  <a:ea typeface="Tahoma" panose="020B0604030504040204" pitchFamily="34" charset="0"/>
                  <a:cs typeface="Tahoma" panose="020B0604030504040204" pitchFamily="34" charset="0"/>
                </a:rPr>
                <a:t>Áreas clave</a:t>
              </a:r>
            </a:p>
          </p:txBody>
        </p:sp>
        <p:sp>
          <p:nvSpPr>
            <p:cNvPr id="148" name="Rectángulo: esquinas redondeadas 147">
              <a:extLst>
                <a:ext uri="{FF2B5EF4-FFF2-40B4-BE49-F238E27FC236}">
                  <a16:creationId xmlns:a16="http://schemas.microsoft.com/office/drawing/2014/main" id="{3E78B0A0-BE24-36B0-9AAD-610FBA0B10C8}"/>
                </a:ext>
              </a:extLst>
            </p:cNvPr>
            <p:cNvSpPr/>
            <p:nvPr/>
          </p:nvSpPr>
          <p:spPr>
            <a:xfrm>
              <a:off x="6385983" y="5792683"/>
              <a:ext cx="1414928" cy="282303"/>
            </a:xfrm>
            <a:prstGeom prst="roundRect">
              <a:avLst/>
            </a:prstGeom>
            <a:solidFill>
              <a:srgbClr val="E8C4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4B2D4C"/>
                  </a:solidFill>
                  <a:latin typeface="Tahoma" panose="020B0604030504040204" pitchFamily="34" charset="0"/>
                  <a:ea typeface="Tahoma" panose="020B0604030504040204" pitchFamily="34" charset="0"/>
                  <a:cs typeface="Tahoma" panose="020B0604030504040204" pitchFamily="34" charset="0"/>
                </a:rPr>
                <a:t>Gestión y recursos</a:t>
              </a:r>
            </a:p>
          </p:txBody>
        </p:sp>
        <p:sp>
          <p:nvSpPr>
            <p:cNvPr id="149" name="Rectángulo: esquinas redondeadas 148">
              <a:extLst>
                <a:ext uri="{FF2B5EF4-FFF2-40B4-BE49-F238E27FC236}">
                  <a16:creationId xmlns:a16="http://schemas.microsoft.com/office/drawing/2014/main" id="{7362FD52-34FF-F7B0-EF31-9E873441912C}"/>
                </a:ext>
              </a:extLst>
            </p:cNvPr>
            <p:cNvSpPr/>
            <p:nvPr/>
          </p:nvSpPr>
          <p:spPr>
            <a:xfrm>
              <a:off x="8736606" y="5792339"/>
              <a:ext cx="1414928" cy="282303"/>
            </a:xfrm>
            <a:prstGeom prst="roundRect">
              <a:avLst/>
            </a:prstGeom>
            <a:solidFill>
              <a:srgbClr val="CCF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Cadena de valor</a:t>
              </a:r>
            </a:p>
          </p:txBody>
        </p:sp>
        <p:sp>
          <p:nvSpPr>
            <p:cNvPr id="150" name="Rectángulo: esquinas redondeadas 149">
              <a:extLst>
                <a:ext uri="{FF2B5EF4-FFF2-40B4-BE49-F238E27FC236}">
                  <a16:creationId xmlns:a16="http://schemas.microsoft.com/office/drawing/2014/main" id="{9079F333-E77F-3D5C-0CD9-10E595D27400}"/>
                </a:ext>
              </a:extLst>
            </p:cNvPr>
            <p:cNvSpPr/>
            <p:nvPr/>
          </p:nvSpPr>
          <p:spPr>
            <a:xfrm>
              <a:off x="10769410" y="930557"/>
              <a:ext cx="1304788" cy="4775100"/>
            </a:xfrm>
            <a:prstGeom prst="roundRect">
              <a:avLst/>
            </a:prstGeom>
            <a:solidFill>
              <a:schemeClr val="bg1">
                <a:lumMod val="85000"/>
              </a:schemeClr>
            </a:solidFill>
            <a:ln>
              <a:solidFill>
                <a:srgbClr val="000F29"/>
              </a:solidFill>
            </a:ln>
          </p:spPr>
          <p:style>
            <a:lnRef idx="2">
              <a:schemeClr val="accent1">
                <a:shade val="15000"/>
              </a:schemeClr>
            </a:lnRef>
            <a:fillRef idx="1">
              <a:schemeClr val="accent1"/>
            </a:fillRef>
            <a:effectRef idx="0">
              <a:schemeClr val="accent1"/>
            </a:effectRef>
            <a:fontRef idx="minor">
              <a:schemeClr val="lt1"/>
            </a:fontRef>
          </p:style>
          <p:txBody>
            <a:bodyPr wrap="square" lIns="0" rIns="72000" rtlCol="0" anchor="ctr" anchorCtr="1">
              <a:noAutofit/>
            </a:bodyPr>
            <a:lstStyle/>
            <a:p>
              <a:pPr algn="ctr">
                <a:spcBef>
                  <a:spcPts val="600"/>
                </a:spcBef>
                <a:spcAft>
                  <a:spcPts val="1200"/>
                </a:spcAft>
              </a:pPr>
              <a:r>
                <a:rPr lang="es-ES" sz="1000" b="1" dirty="0">
                  <a:solidFill>
                    <a:schemeClr val="tx1"/>
                  </a:solidFill>
                  <a:latin typeface="Tahoma" panose="020B0604030504040204" pitchFamily="34" charset="0"/>
                  <a:ea typeface="Tahoma" panose="020B0604030504040204" pitchFamily="34" charset="0"/>
                  <a:cs typeface="Tahoma" panose="020B0604030504040204" pitchFamily="34" charset="0"/>
                </a:rPr>
                <a:t>VALORES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Excelencia en el desarrollo de la investigación e innovación en terapias avanzadas.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Equidad territorial.</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Coordinación y cooperación multidisciplinar.</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Eficiencia y sostenibilidad en la utilización de los recursos disponibles.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Apertura de la investigación e innovación científica al entorno.</a:t>
              </a:r>
            </a:p>
          </p:txBody>
        </p:sp>
      </p:grpSp>
      <p:sp>
        <p:nvSpPr>
          <p:cNvPr id="153" name="Marcador de número de diapositiva 1">
            <a:extLst>
              <a:ext uri="{FF2B5EF4-FFF2-40B4-BE49-F238E27FC236}">
                <a16:creationId xmlns:a16="http://schemas.microsoft.com/office/drawing/2014/main" id="{539DCC06-7055-1E61-9749-238DDE45A825}"/>
              </a:ext>
            </a:extLst>
          </p:cNvPr>
          <p:cNvSpPr>
            <a:spLocks noGrp="1"/>
          </p:cNvSpPr>
          <p:nvPr>
            <p:ph type="sldNum" sz="quarter" idx="2"/>
          </p:nvPr>
        </p:nvSpPr>
        <p:spPr>
          <a:xfrm>
            <a:off x="6353454" y="9220199"/>
            <a:ext cx="297892" cy="287479"/>
          </a:xfrm>
        </p:spPr>
        <p:txBody>
          <a:bodyPr/>
          <a:lstStyle/>
          <a:p>
            <a:fld id="{86CB4B4D-7CA3-9044-876B-883B54F8677D}" type="slidenum">
              <a:rPr lang="es-ES" smtClean="0"/>
              <a:t>19</a:t>
            </a:fld>
            <a:endParaRPr lang="es-ES" dirty="0"/>
          </a:p>
        </p:txBody>
      </p:sp>
      <p:sp>
        <p:nvSpPr>
          <p:cNvPr id="154" name="CuadroTexto 153">
            <a:extLst>
              <a:ext uri="{FF2B5EF4-FFF2-40B4-BE49-F238E27FC236}">
                <a16:creationId xmlns:a16="http://schemas.microsoft.com/office/drawing/2014/main" id="{75E41A2E-FA96-1D86-1DD5-DCD5DAE83D80}"/>
              </a:ext>
            </a:extLst>
          </p:cNvPr>
          <p:cNvSpPr txBox="1"/>
          <p:nvPr/>
        </p:nvSpPr>
        <p:spPr>
          <a:xfrm>
            <a:off x="3638478" y="834746"/>
            <a:ext cx="5727844" cy="646331"/>
          </a:xfrm>
          <a:prstGeom prst="rect">
            <a:avLst/>
          </a:prstGeom>
          <a:noFill/>
        </p:spPr>
        <p:txBody>
          <a:bodyPr wrap="square">
            <a:spAutoFit/>
          </a:bodyPr>
          <a:lstStyle/>
          <a:p>
            <a:pPr algn="ctr">
              <a:spcAft>
                <a:spcPts val="1920"/>
              </a:spcAft>
              <a:buClr>
                <a:srgbClr val="CA1139"/>
              </a:buClr>
              <a:buSzPct val="100000"/>
            </a:pPr>
            <a:r>
              <a:rPr lang="es-ES" sz="4000" dirty="0">
                <a:solidFill>
                  <a:srgbClr val="C00000"/>
                </a:solidFill>
                <a:latin typeface="Tahoma" panose="020B0604030504040204" pitchFamily="34" charset="0"/>
                <a:ea typeface="Tahoma" panose="020B0604030504040204" pitchFamily="34" charset="0"/>
                <a:cs typeface="Tahoma" panose="020B0604030504040204" pitchFamily="34" charset="0"/>
              </a:rPr>
              <a:t>MAPA ESTRATÉGICO</a:t>
            </a:r>
          </a:p>
        </p:txBody>
      </p:sp>
    </p:spTree>
    <p:extLst>
      <p:ext uri="{BB962C8B-B14F-4D97-AF65-F5344CB8AC3E}">
        <p14:creationId xmlns:p14="http://schemas.microsoft.com/office/powerpoint/2010/main" val="28880495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6F50-8884-A767-8EF1-10457ADBB7A1}"/>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82BBD91E-F644-38C6-8CA5-290776BF90EA}"/>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5" name="CuadroTexto 4">
            <a:extLst>
              <a:ext uri="{FF2B5EF4-FFF2-40B4-BE49-F238E27FC236}">
                <a16:creationId xmlns:a16="http://schemas.microsoft.com/office/drawing/2014/main" id="{59DB8298-BD33-AC3C-C633-B3308B2F8985}"/>
              </a:ext>
            </a:extLst>
          </p:cNvPr>
          <p:cNvSpPr txBox="1"/>
          <p:nvPr/>
        </p:nvSpPr>
        <p:spPr>
          <a:xfrm>
            <a:off x="453768" y="6653263"/>
            <a:ext cx="6586150" cy="244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100" b="1" dirty="0">
                <a:effectLst/>
                <a:latin typeface="Tahoma" panose="020B0604030504040204" pitchFamily="34" charset="0"/>
                <a:ea typeface="Arial Unicode MS" panose="020B0604020202020204" pitchFamily="34" charset="-128"/>
              </a:rPr>
              <a:t>Copyright:</a:t>
            </a:r>
            <a:endParaRPr lang="es-ES" sz="1100" dirty="0"/>
          </a:p>
        </p:txBody>
      </p:sp>
      <p:sp>
        <p:nvSpPr>
          <p:cNvPr id="7" name="CuadroTexto 6">
            <a:extLst>
              <a:ext uri="{FF2B5EF4-FFF2-40B4-BE49-F238E27FC236}">
                <a16:creationId xmlns:a16="http://schemas.microsoft.com/office/drawing/2014/main" id="{FA48E5AE-2F47-B4CF-BECA-D587720FD98C}"/>
              </a:ext>
            </a:extLst>
          </p:cNvPr>
          <p:cNvSpPr txBox="1"/>
          <p:nvPr/>
        </p:nvSpPr>
        <p:spPr>
          <a:xfrm>
            <a:off x="438665" y="7110862"/>
            <a:ext cx="658615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000" dirty="0">
                <a:effectLst/>
                <a:latin typeface="Tahoma" panose="020B0604030504040204" pitchFamily="34" charset="0"/>
                <a:ea typeface="Arial Unicode MS" panose="020B0604020202020204" pitchFamily="34" charset="-128"/>
              </a:rPr>
              <a:t>© de esta edición, Junta de Castilla y León. Consejería de Sanidad. 2025.</a:t>
            </a:r>
            <a:endParaRPr lang="es-ES" sz="1000" dirty="0"/>
          </a:p>
        </p:txBody>
      </p:sp>
      <p:sp>
        <p:nvSpPr>
          <p:cNvPr id="9" name="CuadroTexto 8">
            <a:extLst>
              <a:ext uri="{FF2B5EF4-FFF2-40B4-BE49-F238E27FC236}">
                <a16:creationId xmlns:a16="http://schemas.microsoft.com/office/drawing/2014/main" id="{0257F454-83C0-9FF0-C6C7-760925595847}"/>
              </a:ext>
            </a:extLst>
          </p:cNvPr>
          <p:cNvSpPr txBox="1"/>
          <p:nvPr/>
        </p:nvSpPr>
        <p:spPr>
          <a:xfrm>
            <a:off x="438665" y="7494072"/>
            <a:ext cx="658615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000" b="1" dirty="0">
                <a:effectLst/>
                <a:latin typeface="Tahoma" panose="020B0604030504040204" pitchFamily="34" charset="0"/>
                <a:ea typeface="Arial Unicode MS" panose="020B0604020202020204" pitchFamily="34" charset="-128"/>
              </a:rPr>
              <a:t>Creative </a:t>
            </a:r>
            <a:r>
              <a:rPr lang="es-ES" sz="1000" b="1" dirty="0" err="1">
                <a:effectLst/>
                <a:latin typeface="Tahoma" panose="020B0604030504040204" pitchFamily="34" charset="0"/>
                <a:ea typeface="Arial Unicode MS" panose="020B0604020202020204" pitchFamily="34" charset="-128"/>
              </a:rPr>
              <a:t>commons</a:t>
            </a:r>
            <a:r>
              <a:rPr lang="es-ES" sz="1000" b="1" dirty="0">
                <a:effectLst/>
                <a:latin typeface="Tahoma" panose="020B0604030504040204" pitchFamily="34" charset="0"/>
                <a:ea typeface="Arial Unicode MS" panose="020B0604020202020204" pitchFamily="34" charset="-128"/>
              </a:rPr>
              <a:t>:</a:t>
            </a:r>
            <a:endParaRPr lang="es-ES" sz="1000" dirty="0"/>
          </a:p>
        </p:txBody>
      </p:sp>
      <p:pic>
        <p:nvPicPr>
          <p:cNvPr id="10" name="Imagen 9">
            <a:extLst>
              <a:ext uri="{FF2B5EF4-FFF2-40B4-BE49-F238E27FC236}">
                <a16:creationId xmlns:a16="http://schemas.microsoft.com/office/drawing/2014/main" id="{F657DD83-F0C2-FADC-8356-6979D22F6A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9" t="7783" r="4423" b="12575"/>
          <a:stretch/>
        </p:blipFill>
        <p:spPr bwMode="auto">
          <a:xfrm>
            <a:off x="453768" y="7877282"/>
            <a:ext cx="1019175" cy="365760"/>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1B0D4493-D3DA-1F2B-8669-DC6CD1F18786}"/>
              </a:ext>
            </a:extLst>
          </p:cNvPr>
          <p:cNvSpPr txBox="1"/>
          <p:nvPr/>
        </p:nvSpPr>
        <p:spPr>
          <a:xfrm>
            <a:off x="302741" y="8395420"/>
            <a:ext cx="658615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000" dirty="0">
                <a:effectLst/>
                <a:latin typeface="Tahoma" panose="020B0604030504040204" pitchFamily="34" charset="0"/>
                <a:ea typeface="Arial Unicode MS" panose="020B0604020202020204" pitchFamily="34" charset="-128"/>
              </a:rPr>
              <a:t>Reconocimiento-</a:t>
            </a:r>
            <a:r>
              <a:rPr lang="es-ES" sz="1000" dirty="0" err="1"/>
              <a:t>NoComercial</a:t>
            </a:r>
            <a:r>
              <a:rPr lang="es-ES" sz="1000" dirty="0"/>
              <a:t> - </a:t>
            </a:r>
            <a:r>
              <a:rPr lang="es-ES" dirty="0"/>
              <a:t> </a:t>
            </a:r>
            <a:r>
              <a:rPr lang="es-ES" sz="1000" dirty="0" err="1"/>
              <a:t>CompartirIgual</a:t>
            </a:r>
            <a:endParaRPr lang="es-ES" sz="1000" dirty="0"/>
          </a:p>
          <a:p>
            <a:pPr>
              <a:lnSpc>
                <a:spcPct val="100000"/>
              </a:lnSpc>
            </a:pPr>
            <a:r>
              <a:rPr lang="es-ES" sz="1000" dirty="0"/>
              <a:t>Consejería de Sanidad. Paseo de Zorrilla n.º 1, 47007, Valladolid. www.saludcastillayleon.es</a:t>
            </a:r>
          </a:p>
          <a:p>
            <a:endParaRPr lang="es-ES" dirty="0"/>
          </a:p>
          <a:p>
            <a:endParaRPr lang="es-ES" sz="1000" dirty="0"/>
          </a:p>
        </p:txBody>
      </p:sp>
    </p:spTree>
    <p:extLst>
      <p:ext uri="{BB962C8B-B14F-4D97-AF65-F5344CB8AC3E}">
        <p14:creationId xmlns:p14="http://schemas.microsoft.com/office/powerpoint/2010/main" val="307531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20E2-5784-527E-6516-52AE762C5083}"/>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F49220BE-BC30-5697-596A-5426BA9395B0}"/>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7" name="Rectángulo: esquinas redondeadas 6">
            <a:extLst>
              <a:ext uri="{FF2B5EF4-FFF2-40B4-BE49-F238E27FC236}">
                <a16:creationId xmlns:a16="http://schemas.microsoft.com/office/drawing/2014/main" id="{AC738EE2-792B-EC93-339B-88B31BB04592}"/>
              </a:ext>
            </a:extLst>
          </p:cNvPr>
          <p:cNvSpPr/>
          <p:nvPr/>
        </p:nvSpPr>
        <p:spPr>
          <a:xfrm>
            <a:off x="3260486" y="2057400"/>
            <a:ext cx="3686413" cy="496348"/>
          </a:xfrm>
          <a:prstGeom prst="round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ángulo: esquinas redondeadas 5">
            <a:extLst>
              <a:ext uri="{FF2B5EF4-FFF2-40B4-BE49-F238E27FC236}">
                <a16:creationId xmlns:a16="http://schemas.microsoft.com/office/drawing/2014/main" id="{44E46953-2C02-567E-ED69-BEC9B15C39CE}"/>
              </a:ext>
            </a:extLst>
          </p:cNvPr>
          <p:cNvSpPr/>
          <p:nvPr/>
        </p:nvSpPr>
        <p:spPr>
          <a:xfrm>
            <a:off x="177800" y="2057400"/>
            <a:ext cx="1435100" cy="496348"/>
          </a:xfrm>
          <a:prstGeom prst="round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 name="CuadroTexto 1">
            <a:extLst>
              <a:ext uri="{FF2B5EF4-FFF2-40B4-BE49-F238E27FC236}">
                <a16:creationId xmlns:a16="http://schemas.microsoft.com/office/drawing/2014/main" id="{3632EE8A-E87C-15B3-0E07-D9E83CF9E9F3}"/>
              </a:ext>
            </a:extLst>
          </p:cNvPr>
          <p:cNvSpPr txBox="1"/>
          <p:nvPr/>
        </p:nvSpPr>
        <p:spPr>
          <a:xfrm>
            <a:off x="424975" y="669792"/>
            <a:ext cx="7106125"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3900" kern="1200" noProof="0" dirty="0">
                <a:solidFill>
                  <a:srgbClr val="C00000"/>
                </a:solidFill>
                <a:latin typeface="+mj-lt"/>
                <a:ea typeface="+mj-ea"/>
                <a:cs typeface="+mj-cs"/>
              </a:rPr>
              <a:t>¿</a:t>
            </a:r>
            <a:r>
              <a:rPr lang="es-ES" sz="3900" kern="1200" noProof="0" dirty="0">
                <a:solidFill>
                  <a:srgbClr val="C00000"/>
                </a:solidFill>
                <a:latin typeface="Tahoma" panose="020B0604030504040204" pitchFamily="34" charset="0"/>
                <a:ea typeface="Tahoma" panose="020B0604030504040204" pitchFamily="34" charset="0"/>
                <a:cs typeface="Tahoma" panose="020B0604030504040204" pitchFamily="34" charset="0"/>
              </a:rPr>
              <a:t>Quiénes son los agentes participantes en el despliegue? </a:t>
            </a:r>
            <a:endParaRPr lang="es-ES" sz="3900" noProof="0" dirty="0">
              <a:solidFill>
                <a:srgbClr val="C00000"/>
              </a:solidFill>
            </a:endParaRPr>
          </a:p>
        </p:txBody>
      </p:sp>
      <p:graphicFrame>
        <p:nvGraphicFramePr>
          <p:cNvPr id="3" name="Tabla 2">
            <a:extLst>
              <a:ext uri="{FF2B5EF4-FFF2-40B4-BE49-F238E27FC236}">
                <a16:creationId xmlns:a16="http://schemas.microsoft.com/office/drawing/2014/main" id="{08217FD4-51C1-1ADE-78E4-47BA95846BBE}"/>
              </a:ext>
            </a:extLst>
          </p:cNvPr>
          <p:cNvGraphicFramePr>
            <a:graphicFrameLocks noGrp="1"/>
          </p:cNvGraphicFramePr>
          <p:nvPr>
            <p:extLst>
              <p:ext uri="{D42A27DB-BD31-4B8C-83A1-F6EECF244321}">
                <p14:modId xmlns:p14="http://schemas.microsoft.com/office/powerpoint/2010/main" val="4166828644"/>
              </p:ext>
            </p:extLst>
          </p:nvPr>
        </p:nvGraphicFramePr>
        <p:xfrm>
          <a:off x="177800" y="1692859"/>
          <a:ext cx="12674600" cy="7843195"/>
        </p:xfrm>
        <a:graphic>
          <a:graphicData uri="http://schemas.openxmlformats.org/drawingml/2006/table">
            <a:tbl>
              <a:tblPr firstRow="1" bandRow="1">
                <a:tableStyleId>{5940675A-B579-460E-94D1-54222C63F5DA}</a:tableStyleId>
              </a:tblPr>
              <a:tblGrid>
                <a:gridCol w="1391459">
                  <a:extLst>
                    <a:ext uri="{9D8B030D-6E8A-4147-A177-3AD203B41FA5}">
                      <a16:colId xmlns:a16="http://schemas.microsoft.com/office/drawing/2014/main" val="1898224145"/>
                    </a:ext>
                  </a:extLst>
                </a:gridCol>
                <a:gridCol w="572954">
                  <a:extLst>
                    <a:ext uri="{9D8B030D-6E8A-4147-A177-3AD203B41FA5}">
                      <a16:colId xmlns:a16="http://schemas.microsoft.com/office/drawing/2014/main" val="2703197098"/>
                    </a:ext>
                  </a:extLst>
                </a:gridCol>
                <a:gridCol w="5998487">
                  <a:extLst>
                    <a:ext uri="{9D8B030D-6E8A-4147-A177-3AD203B41FA5}">
                      <a16:colId xmlns:a16="http://schemas.microsoft.com/office/drawing/2014/main" val="454729183"/>
                    </a:ext>
                  </a:extLst>
                </a:gridCol>
                <a:gridCol w="482600">
                  <a:extLst>
                    <a:ext uri="{9D8B030D-6E8A-4147-A177-3AD203B41FA5}">
                      <a16:colId xmlns:a16="http://schemas.microsoft.com/office/drawing/2014/main" val="3201718879"/>
                    </a:ext>
                  </a:extLst>
                </a:gridCol>
                <a:gridCol w="393700">
                  <a:extLst>
                    <a:ext uri="{9D8B030D-6E8A-4147-A177-3AD203B41FA5}">
                      <a16:colId xmlns:a16="http://schemas.microsoft.com/office/drawing/2014/main" val="484122738"/>
                    </a:ext>
                  </a:extLst>
                </a:gridCol>
                <a:gridCol w="469900">
                  <a:extLst>
                    <a:ext uri="{9D8B030D-6E8A-4147-A177-3AD203B41FA5}">
                      <a16:colId xmlns:a16="http://schemas.microsoft.com/office/drawing/2014/main" val="1678973412"/>
                    </a:ext>
                  </a:extLst>
                </a:gridCol>
                <a:gridCol w="406400">
                  <a:extLst>
                    <a:ext uri="{9D8B030D-6E8A-4147-A177-3AD203B41FA5}">
                      <a16:colId xmlns:a16="http://schemas.microsoft.com/office/drawing/2014/main" val="880609491"/>
                    </a:ext>
                  </a:extLst>
                </a:gridCol>
                <a:gridCol w="444500">
                  <a:extLst>
                    <a:ext uri="{9D8B030D-6E8A-4147-A177-3AD203B41FA5}">
                      <a16:colId xmlns:a16="http://schemas.microsoft.com/office/drawing/2014/main" val="1237464473"/>
                    </a:ext>
                  </a:extLst>
                </a:gridCol>
                <a:gridCol w="698500">
                  <a:extLst>
                    <a:ext uri="{9D8B030D-6E8A-4147-A177-3AD203B41FA5}">
                      <a16:colId xmlns:a16="http://schemas.microsoft.com/office/drawing/2014/main" val="2275122819"/>
                    </a:ext>
                  </a:extLst>
                </a:gridCol>
                <a:gridCol w="444500">
                  <a:extLst>
                    <a:ext uri="{9D8B030D-6E8A-4147-A177-3AD203B41FA5}">
                      <a16:colId xmlns:a16="http://schemas.microsoft.com/office/drawing/2014/main" val="2793050709"/>
                    </a:ext>
                  </a:extLst>
                </a:gridCol>
                <a:gridCol w="923508">
                  <a:extLst>
                    <a:ext uri="{9D8B030D-6E8A-4147-A177-3AD203B41FA5}">
                      <a16:colId xmlns:a16="http://schemas.microsoft.com/office/drawing/2014/main" val="469936098"/>
                    </a:ext>
                  </a:extLst>
                </a:gridCol>
                <a:gridCol w="448092">
                  <a:extLst>
                    <a:ext uri="{9D8B030D-6E8A-4147-A177-3AD203B41FA5}">
                      <a16:colId xmlns:a16="http://schemas.microsoft.com/office/drawing/2014/main" val="3421085916"/>
                    </a:ext>
                  </a:extLst>
                </a:gridCol>
              </a:tblGrid>
              <a:tr h="1306996">
                <a:tc>
                  <a:txBody>
                    <a:bodyPr/>
                    <a:lstStyle/>
                    <a:p>
                      <a:r>
                        <a:rPr lang="es-ES" sz="1200" b="1" dirty="0">
                          <a:latin typeface="Tahoma" panose="020B0604030504040204" pitchFamily="34" charset="0"/>
                          <a:ea typeface="Tahoma" panose="020B0604030504040204" pitchFamily="34" charset="0"/>
                          <a:cs typeface="Tahoma" panose="020B0604030504040204" pitchFamily="34" charset="0"/>
                        </a:rPr>
                        <a:t>LÍNEAS ESTRATÉGICAS</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1"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1" dirty="0">
                          <a:latin typeface="Tahoma" panose="020B0604030504040204" pitchFamily="34" charset="0"/>
                          <a:ea typeface="Tahoma" panose="020B0604030504040204" pitchFamily="34" charset="0"/>
                          <a:cs typeface="Tahoma" panose="020B0604030504040204" pitchFamily="34" charset="0"/>
                        </a:rPr>
                        <a:t>OBJETIVOS ESPECÍFICOS</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DGPSII</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DASYH</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DGPYDP</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DGCIS</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IIS</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ENTIDADES FIRMANTES DEL CONVENIO</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COMITÉ COORDINADOR</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RESPONSABLE CIENTÍFICO DE CRETACYL</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s-ES" sz="1100" b="1" dirty="0">
                          <a:latin typeface="Tahoma" panose="020B0604030504040204" pitchFamily="34" charset="0"/>
                          <a:ea typeface="Tahoma" panose="020B0604030504040204" pitchFamily="34" charset="0"/>
                          <a:cs typeface="Tahoma" panose="020B0604030504040204" pitchFamily="34" charset="0"/>
                        </a:rPr>
                        <a:t>AGENTES ADHERIDOS A CRETACYL</a:t>
                      </a:r>
                    </a:p>
                  </a:txBody>
                  <a:tcPr marT="72000" marB="72000" vert="vert27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1513900"/>
                  </a:ext>
                </a:extLst>
              </a:tr>
              <a:tr h="589406">
                <a:tc rowSpan="3">
                  <a:txBody>
                    <a:bodyPr/>
                    <a:lstStyle/>
                    <a:p>
                      <a:pPr marL="228600" indent="-228600">
                        <a:buAutoNum type="arabicPeriod"/>
                      </a:pPr>
                      <a:r>
                        <a:rPr lang="es-ES" sz="1400" b="1" u="none" strike="noStrike" dirty="0">
                          <a:solidFill>
                            <a:schemeClr val="accent1">
                              <a:lumMod val="50000"/>
                            </a:schemeClr>
                          </a:solidFill>
                          <a:effectLst/>
                          <a:latin typeface="Tahoma" panose="020B0604030504040204" pitchFamily="34" charset="0"/>
                          <a:ea typeface="Tahoma" panose="020B0604030504040204" pitchFamily="34" charset="0"/>
                          <a:cs typeface="Tahoma" panose="020B0604030504040204" pitchFamily="34" charset="0"/>
                        </a:rPr>
                        <a:t>CENTRO EN RED</a:t>
                      </a:r>
                    </a:p>
                    <a:p>
                      <a:pPr marL="228600" indent="-228600">
                        <a:buAutoNum type="arabicPeriod"/>
                      </a:pPr>
                      <a:endParaRPr lang="es-E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0"/>
                        </a:spcAft>
                      </a:pPr>
                      <a:r>
                        <a:rPr lang="es-ES" sz="1200" b="0" u="none" strike="noStrike" dirty="0">
                          <a:effectLst/>
                          <a:latin typeface="Tahoma" panose="020B0604030504040204" pitchFamily="34" charset="0"/>
                          <a:ea typeface="Tahoma" panose="020B0604030504040204" pitchFamily="34" charset="0"/>
                          <a:cs typeface="Tahoma" panose="020B0604030504040204" pitchFamily="34" charset="0"/>
                        </a:rPr>
                        <a:t>1.1. </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u="none" strike="noStrike" dirty="0">
                          <a:effectLst/>
                          <a:latin typeface="Tahoma" panose="020B0604030504040204" pitchFamily="34" charset="0"/>
                          <a:ea typeface="Tahoma" panose="020B0604030504040204" pitchFamily="34" charset="0"/>
                          <a:cs typeface="Tahoma" panose="020B0604030504040204" pitchFamily="34" charset="0"/>
                        </a:rPr>
                        <a:t>Establecer una estructura organizativa eficiente para la gobernanza de CreTACYL, asegurando la coordinación y toma de decisiones estratégicas para su funcionamiento como una red colaborativa.</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8367983"/>
                  </a:ext>
                </a:extLst>
              </a:tr>
              <a:tr h="631077">
                <a:tc vMerge="1">
                  <a:txBody>
                    <a:bodyPr/>
                    <a:lstStyle/>
                    <a:p>
                      <a:endParaRPr lang="es-ES"/>
                    </a:p>
                  </a:txBody>
                  <a:tcPr/>
                </a:tc>
                <a:tc>
                  <a:txBody>
                    <a:bodyPr/>
                    <a:lstStyle/>
                    <a:p>
                      <a:pPr marL="180000" marR="0" lvl="0" indent="0" algn="just" defTabSz="584200" eaLnBrk="1" fontAlgn="ctr" latinLnBrk="0" hangingPunct="1">
                        <a:lnSpc>
                          <a:spcPct val="100000"/>
                        </a:lnSpc>
                        <a:spcBef>
                          <a:spcPts val="0"/>
                        </a:spcBef>
                        <a:spcAft>
                          <a:spcPts val="0"/>
                        </a:spcAft>
                        <a:buClrTx/>
                        <a:buSzTx/>
                        <a:buFontTx/>
                        <a:buNone/>
                        <a:tabLst/>
                        <a:defRPr/>
                      </a:pPr>
                      <a:r>
                        <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 </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000" marR="0" lvl="0" indent="0" algn="just" defTabSz="584200" eaLnBrk="1" fontAlgn="ctr" latinLnBrk="0" hangingPunct="1">
                        <a:lnSpc>
                          <a:spcPct val="100000"/>
                        </a:lnSpc>
                        <a:spcBef>
                          <a:spcPts val="0"/>
                        </a:spcBef>
                        <a:spcAft>
                          <a:spcPts val="600"/>
                        </a:spcAft>
                        <a:buClrTx/>
                        <a:buSzTx/>
                        <a:buFontTx/>
                        <a:buNone/>
                        <a:tabLst/>
                        <a:defRPr/>
                      </a:pPr>
                      <a:r>
                        <a:rPr lang="es-ES" sz="1200" b="0" u="none" strike="noStrike" dirty="0">
                          <a:effectLst/>
                          <a:latin typeface="Tahoma" panose="020B0604030504040204" pitchFamily="34" charset="0"/>
                          <a:ea typeface="Tahoma" panose="020B0604030504040204" pitchFamily="34" charset="0"/>
                          <a:cs typeface="Tahoma" panose="020B0604030504040204" pitchFamily="34" charset="0"/>
                        </a:rPr>
                        <a:t>Fortalecer la colaboración entre los grupos de investigación participantes para generar sinergias que optimicen la ejecución y el impacto de proyectos comunes.</a:t>
                      </a:r>
                      <a:endPar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304370"/>
                  </a:ext>
                </a:extLst>
              </a:tr>
              <a:tr h="547810">
                <a:tc vMerge="1">
                  <a:txBody>
                    <a:bodyPr/>
                    <a:lstStyle/>
                    <a:p>
                      <a:endParaRPr lang="es-ES"/>
                    </a:p>
                  </a:txBody>
                  <a:tcPr/>
                </a:tc>
                <a:tc>
                  <a:txBody>
                    <a:bodyPr/>
                    <a:lstStyle/>
                    <a:p>
                      <a:pPr marL="180000" marR="0" lvl="4" indent="0" algn="just" defTabSz="584200" eaLnBrk="1" fontAlgn="auto" latinLnBrk="0" hangingPunct="1">
                        <a:lnSpc>
                          <a:spcPct val="100000"/>
                        </a:lnSpc>
                        <a:spcBef>
                          <a:spcPts val="0"/>
                        </a:spcBef>
                        <a:spcAft>
                          <a:spcPts val="0"/>
                        </a:spcAft>
                        <a:buClrTx/>
                        <a:buSzTx/>
                        <a:buFontTx/>
                        <a:buNone/>
                        <a:tabLst/>
                        <a:defRPr/>
                      </a:pPr>
                      <a:r>
                        <a:rPr lang="es-ES" sz="1200" b="0" i="0" u="none" strike="noStrike" cap="none" spc="0" baseline="0" dirty="0">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1.3.</a:t>
                      </a:r>
                    </a:p>
                    <a:p>
                      <a:pPr marL="180000" marR="0" lvl="4" indent="0" algn="just" defTabSz="584200" eaLnBrk="1" fontAlgn="auto" latinLnBrk="0" hangingPunct="1">
                        <a:lnSpc>
                          <a:spcPct val="100000"/>
                        </a:lnSpc>
                        <a:spcBef>
                          <a:spcPts val="0"/>
                        </a:spcBef>
                        <a:spcAft>
                          <a:spcPts val="0"/>
                        </a:spcAft>
                        <a:buClrTx/>
                        <a:buSzTx/>
                        <a:buFontTx/>
                        <a:buNone/>
                        <a:tabLst/>
                        <a:defRPr/>
                      </a:pPr>
                      <a:endParaRPr lang="es-ES" sz="1200" b="0" i="0" u="none" strike="noStrike" cap="none" spc="0" baseline="0" dirty="0">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a:p>
                      <a:pPr marL="180000" marR="0" lvl="4" indent="0" algn="just" defTabSz="584200" eaLnBrk="1" fontAlgn="auto" latinLnBrk="0" hangingPunct="1">
                        <a:lnSpc>
                          <a:spcPct val="100000"/>
                        </a:lnSpc>
                        <a:spcBef>
                          <a:spcPts val="0"/>
                        </a:spcBef>
                        <a:spcAft>
                          <a:spcPts val="0"/>
                        </a:spcAft>
                        <a:buClrTx/>
                        <a:buSzTx/>
                        <a:buFontTx/>
                        <a:buNone/>
                        <a:tabLst/>
                        <a:defRPr/>
                      </a:pPr>
                      <a:r>
                        <a:rPr lang="es-ES" sz="1200" b="0" i="0" u="none" strike="noStrike" cap="none" spc="0" baseline="0" dirty="0">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 </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lvl="4" indent="0" algn="just" defTabSz="584200" eaLnBrk="1" fontAlgn="auto" latinLnBrk="0" hangingPunct="1">
                        <a:lnSpc>
                          <a:spcPct val="100000"/>
                        </a:lnSpc>
                        <a:spcBef>
                          <a:spcPts val="0"/>
                        </a:spcBef>
                        <a:spcAft>
                          <a:spcPts val="600"/>
                        </a:spcAft>
                        <a:buClrTx/>
                        <a:buSzTx/>
                        <a:buFontTx/>
                        <a:buNone/>
                        <a:tabLst/>
                        <a:defRPr/>
                      </a:pPr>
                      <a:r>
                        <a:rPr lang="es-ES" sz="1200" b="0" i="0" u="none" strike="noStrike" cap="none" spc="0" baseline="0" dirty="0">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Fomentar la integración de los grupos de investigación de CreTACYL en estructuras colaborativas externas de terapias avanzadas en el ámbito nacional e internacional.</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451518"/>
                  </a:ext>
                </a:extLst>
              </a:tr>
              <a:tr h="510366">
                <a:tc rowSpan="2">
                  <a:txBody>
                    <a:bodyPr/>
                    <a:lstStyle/>
                    <a:p>
                      <a:r>
                        <a:rPr lang="es-ES" sz="1400" b="1" u="none" strike="noStrike" dirty="0">
                          <a:solidFill>
                            <a:srgbClr val="FF6600"/>
                          </a:solidFill>
                          <a:effectLst/>
                          <a:latin typeface="Tahoma" panose="020B0604030504040204" pitchFamily="34" charset="0"/>
                          <a:ea typeface="Tahoma" panose="020B0604030504040204" pitchFamily="34" charset="0"/>
                          <a:cs typeface="Tahoma" panose="020B0604030504040204" pitchFamily="34" charset="0"/>
                        </a:rPr>
                        <a:t>2. ÁREAS CLAVE</a:t>
                      </a:r>
                    </a:p>
                    <a:p>
                      <a:endParaRPr lang="es-E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2.1. </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Impulsar la investigación en líneas prioritarias  en las diferentes terapias avanzadas (terapia celular, terapia génica y terapia tisular).</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2719600"/>
                  </a:ext>
                </a:extLst>
              </a:tr>
              <a:tr h="474759">
                <a:tc vMerge="1">
                  <a:txBody>
                    <a:bodyPr/>
                    <a:lstStyle/>
                    <a:p>
                      <a:endParaRPr lang="es-ES"/>
                    </a:p>
                  </a:txBody>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2.2</a:t>
                      </a:r>
                    </a:p>
                    <a:p>
                      <a:pPr marL="180000" algn="just" fontAlgn="ctr">
                        <a:spcBef>
                          <a:spcPts val="0"/>
                        </a:spcBef>
                        <a:spcAft>
                          <a:spcPts val="0"/>
                        </a:spcAft>
                      </a:pPr>
                      <a:endPar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endParaRP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Fortalecer el posicionamiento de la investigación en terapias avanzadas en el contexto nacional e internacional. </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DA580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284017"/>
                  </a:ext>
                </a:extLst>
              </a:tr>
              <a:tr h="737109">
                <a:tc rowSpan="2">
                  <a:txBody>
                    <a:bodyPr/>
                    <a:lstStyle/>
                    <a:p>
                      <a:r>
                        <a:rPr lang="es-ES" sz="1400" b="1" u="none" strike="noStrike" dirty="0">
                          <a:solidFill>
                            <a:srgbClr val="7030A0"/>
                          </a:solidFill>
                          <a:effectLst/>
                          <a:latin typeface="Tahoma" panose="020B0604030504040204" pitchFamily="34" charset="0"/>
                          <a:ea typeface="Tahoma" panose="020B0604030504040204" pitchFamily="34" charset="0"/>
                          <a:cs typeface="Tahoma" panose="020B0604030504040204" pitchFamily="34" charset="0"/>
                        </a:rPr>
                        <a:t>3. GESTIÓN Y RECURSOS</a:t>
                      </a:r>
                    </a:p>
                    <a:p>
                      <a:endParaRPr lang="es-E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3.1. </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Impulsar el apoyo en la gestión de proyectos colaborativos dentro del contexto de las líneas prioritarias en terapias avanzadas por parte de las Unidades de Gestión de los Institutos de Investigación Sanitaria en Castilla y León.</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5982077"/>
                  </a:ext>
                </a:extLst>
              </a:tr>
              <a:tr h="678317">
                <a:tc vMerge="1">
                  <a:txBody>
                    <a:bodyPr/>
                    <a:lstStyle/>
                    <a:p>
                      <a:endParaRPr lang="es-ES"/>
                    </a:p>
                  </a:txBody>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3.2.</a:t>
                      </a:r>
                    </a:p>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 </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Impulsar la captación de fondos destinados a la investigación e innovación en terapias avanzadas en base a la participación en proyectos colaborativos dentro del contexto de las líneas de investigación prioritarias.</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03323"/>
                  </a:ext>
                </a:extLst>
              </a:tr>
              <a:tr h="507109">
                <a:tc rowSpan="5">
                  <a:txBody>
                    <a:bodyPr/>
                    <a:lstStyle/>
                    <a:p>
                      <a:r>
                        <a:rPr lang="es-ES" sz="1400" b="1" u="none" strike="noStrike"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rPr>
                        <a:t>4. CADENA DE VALOR</a:t>
                      </a:r>
                      <a:endParaRPr lang="es-E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4.1. </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Mejorar la formación y retención del talento del personal investigador en terapias avanzadas en Castilla y León.</a:t>
                      </a:r>
                    </a:p>
                  </a:txBody>
                  <a:tcPr marL="36000" marR="7200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728766"/>
                  </a:ext>
                </a:extLst>
              </a:tr>
              <a:tr h="334202">
                <a:tc vMerge="1">
                  <a:txBody>
                    <a:bodyPr/>
                    <a:lstStyle/>
                    <a:p>
                      <a:endParaRPr lang="es-ES"/>
                    </a:p>
                  </a:txBody>
                  <a:tcPr/>
                </a:tc>
                <a:tc>
                  <a:txBody>
                    <a:bodyPr/>
                    <a:lstStyle/>
                    <a:p>
                      <a:pPr marL="180000" algn="just" fontAlgn="ctr">
                        <a:spcBef>
                          <a:spcPts val="0"/>
                        </a:spcBef>
                        <a:spcAft>
                          <a:spcPts val="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4.2. </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000" algn="just" fontAlgn="ctr">
                        <a:spcBef>
                          <a:spcPts val="0"/>
                        </a:spcBef>
                        <a:spcAft>
                          <a:spcPts val="600"/>
                        </a:spcAf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Potenciar la investigación preclínica.</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33304"/>
                  </a:ext>
                </a:extLst>
              </a:tr>
              <a:tr h="350687">
                <a:tc vMerge="1">
                  <a:txBody>
                    <a:bodyPr/>
                    <a:lstStyle/>
                    <a:p>
                      <a:endParaRPr lang="es-ES"/>
                    </a:p>
                  </a:txBody>
                  <a:tcPr/>
                </a:tc>
                <a:tc>
                  <a:txBody>
                    <a:bodyPr/>
                    <a:lstStyle/>
                    <a:p>
                      <a:pPr marL="180000" marR="0" indent="0" algn="just" defTabSz="584200" fontAlgn="ctr" latinLnBrk="0">
                        <a:lnSpc>
                          <a:spcPct val="100000"/>
                        </a:lnSpc>
                        <a:spcBef>
                          <a:spcPts val="0"/>
                        </a:spcBef>
                        <a:spcAft>
                          <a:spcPts val="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4.3. </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000" marR="0" indent="0" algn="just" defTabSz="584200" fontAlgn="ctr" latinLnBrk="0">
                        <a:lnSpc>
                          <a:spcPct val="100000"/>
                        </a:lnSpc>
                        <a:spcBef>
                          <a:spcPts val="0"/>
                        </a:spcBef>
                        <a:spcAft>
                          <a:spcPts val="60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Favorecer la investigación traslacional y el desarrollo de ensayos clínicos de fase I, II y III.</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5930826"/>
                  </a:ext>
                </a:extLst>
              </a:tr>
              <a:tr h="446296">
                <a:tc vMerge="1">
                  <a:txBody>
                    <a:bodyPr/>
                    <a:lstStyle/>
                    <a:p>
                      <a:endParaRPr lang="es-ES"/>
                    </a:p>
                  </a:txBody>
                  <a:tcPr/>
                </a:tc>
                <a:tc>
                  <a:txBody>
                    <a:bodyPr/>
                    <a:lstStyle/>
                    <a:p>
                      <a:pPr marL="180000" marR="0" indent="0" algn="just" defTabSz="584200" fontAlgn="ctr" latinLnBrk="0">
                        <a:lnSpc>
                          <a:spcPct val="100000"/>
                        </a:lnSpc>
                        <a:spcBef>
                          <a:spcPts val="0"/>
                        </a:spcBef>
                        <a:spcAft>
                          <a:spcPts val="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4.4. </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0000" marR="0" indent="0" algn="just" defTabSz="584200" fontAlgn="ctr" latinLnBrk="0">
                        <a:lnSpc>
                          <a:spcPct val="100000"/>
                        </a:lnSpc>
                        <a:spcBef>
                          <a:spcPts val="0"/>
                        </a:spcBef>
                        <a:spcAft>
                          <a:spcPts val="60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Protección de los resultados de la investigación e innovación en terapias avanzadas.</a:t>
                      </a:r>
                    </a:p>
                  </a:txBody>
                  <a:tcPr marL="36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231845"/>
                  </a:ext>
                </a:extLst>
              </a:tr>
              <a:tr h="501304">
                <a:tc vMerge="1">
                  <a:txBody>
                    <a:bodyPr/>
                    <a:lstStyle/>
                    <a:p>
                      <a:endParaRPr lang="es-ES"/>
                    </a:p>
                  </a:txBody>
                  <a:tcPr/>
                </a:tc>
                <a:tc>
                  <a:txBody>
                    <a:bodyPr/>
                    <a:lstStyle/>
                    <a:p>
                      <a:pPr marL="180000" marR="0" indent="0" algn="just" defTabSz="584200" fontAlgn="ctr" latinLnBrk="0">
                        <a:lnSpc>
                          <a:spcPct val="100000"/>
                        </a:lnSpc>
                        <a:spcBef>
                          <a:spcPts val="0"/>
                        </a:spcBef>
                        <a:spcAft>
                          <a:spcPts val="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4.5. </a:t>
                      </a:r>
                    </a:p>
                  </a:txBody>
                  <a:tcPr marL="36000" marR="72000"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indent="0" algn="just" defTabSz="584200" fontAlgn="ctr" latinLnBrk="0">
                        <a:lnSpc>
                          <a:spcPct val="100000"/>
                        </a:lnSpc>
                        <a:spcBef>
                          <a:spcPts val="0"/>
                        </a:spcBef>
                        <a:spcAft>
                          <a:spcPts val="1200"/>
                        </a:spcAft>
                        <a:buClrTx/>
                        <a:buSzTx/>
                        <a:buFontTx/>
                        <a:buNone/>
                        <a:tabLst/>
                      </a:pPr>
                      <a:r>
                        <a:rPr lang="es-ES" sz="1200" b="0" i="0" u="none" strike="noStrike" cap="none" spc="0" baseline="0" dirty="0">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Impulsar el escalado en la fabricación de medicamentos en investigación de terapias avanzadas en los centros hospitalarios de Castilla y León, con el fin de facilitar el acceso de los pacientes a estas terapias.</a:t>
                      </a:r>
                    </a:p>
                  </a:txBody>
                  <a:tcPr marL="36000" marR="72000" marT="0" marB="7200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036278"/>
                  </a:ext>
                </a:extLst>
              </a:tr>
            </a:tbl>
          </a:graphicData>
        </a:graphic>
      </p:graphicFrame>
      <p:sp>
        <p:nvSpPr>
          <p:cNvPr id="4" name="CuadroTexto 3">
            <a:extLst>
              <a:ext uri="{FF2B5EF4-FFF2-40B4-BE49-F238E27FC236}">
                <a16:creationId xmlns:a16="http://schemas.microsoft.com/office/drawing/2014/main" id="{06A4D01C-898F-3540-4AE3-612A48194CC6}"/>
              </a:ext>
            </a:extLst>
          </p:cNvPr>
          <p:cNvSpPr txBox="1"/>
          <p:nvPr/>
        </p:nvSpPr>
        <p:spPr>
          <a:xfrm>
            <a:off x="8509001" y="662842"/>
            <a:ext cx="4381500" cy="79508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s-ES" sz="9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DGPSII: </a:t>
            </a:r>
            <a:r>
              <a:rPr kumimoji="0" lang="es-ES" sz="9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Dirección General de Planificación Sanitaria, Investigación e Innovación</a:t>
            </a:r>
          </a:p>
          <a:p>
            <a:pPr marL="0" marR="0" indent="0" algn="l" defTabSz="584200" rtl="0" fontAlgn="auto" latinLnBrk="0" hangingPunct="0">
              <a:lnSpc>
                <a:spcPct val="100000"/>
              </a:lnSpc>
              <a:spcBef>
                <a:spcPts val="0"/>
              </a:spcBef>
              <a:spcAft>
                <a:spcPts val="0"/>
              </a:spcAft>
              <a:buClrTx/>
              <a:buSzTx/>
              <a:buFontTx/>
              <a:buNone/>
              <a:tabLst/>
            </a:pPr>
            <a:r>
              <a:rPr lang="es-ES" sz="900" b="1" dirty="0">
                <a:latin typeface="Tahoma" panose="020B0604030504040204" pitchFamily="34" charset="0"/>
                <a:ea typeface="Tahoma" panose="020B0604030504040204" pitchFamily="34" charset="0"/>
                <a:cs typeface="Tahoma" panose="020B0604030504040204" pitchFamily="34" charset="0"/>
              </a:rPr>
              <a:t>DASYH</a:t>
            </a:r>
            <a:r>
              <a:rPr lang="es-ES" sz="900" dirty="0">
                <a:latin typeface="Tahoma" panose="020B0604030504040204" pitchFamily="34" charset="0"/>
                <a:ea typeface="Tahoma" panose="020B0604030504040204" pitchFamily="34" charset="0"/>
                <a:cs typeface="Tahoma" panose="020B0604030504040204" pitchFamily="34" charset="0"/>
              </a:rPr>
              <a:t>: </a:t>
            </a:r>
            <a:r>
              <a:rPr lang="es-ES" sz="900" b="0" dirty="0">
                <a:latin typeface="Tahoma" panose="020B0604030504040204" pitchFamily="34" charset="0"/>
                <a:ea typeface="Tahoma" panose="020B0604030504040204" pitchFamily="34" charset="0"/>
                <a:cs typeface="Tahoma" panose="020B0604030504040204" pitchFamily="34" charset="0"/>
              </a:rPr>
              <a:t>Dirección General de Asistencia Sanitaria y Humanización</a:t>
            </a:r>
          </a:p>
          <a:p>
            <a:pPr marL="0" marR="0" indent="0" algn="l" defTabSz="584200" rtl="0" fontAlgn="auto" latinLnBrk="0" hangingPunct="0">
              <a:lnSpc>
                <a:spcPct val="100000"/>
              </a:lnSpc>
              <a:spcBef>
                <a:spcPts val="0"/>
              </a:spcBef>
              <a:spcAft>
                <a:spcPts val="0"/>
              </a:spcAft>
              <a:buClrTx/>
              <a:buSzTx/>
              <a:buFontTx/>
              <a:buNone/>
              <a:tabLst/>
            </a:pPr>
            <a:r>
              <a:rPr kumimoji="0" lang="es-ES" sz="9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DGPYDP: </a:t>
            </a:r>
            <a:r>
              <a:rPr kumimoji="0" lang="es-ES" sz="9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Dirección General de Profesionales y Desarrollo Profesional</a:t>
            </a:r>
          </a:p>
          <a:p>
            <a:pPr marL="0" marR="0" indent="0" algn="l" defTabSz="584200" rtl="0" fontAlgn="auto" latinLnBrk="0" hangingPunct="0">
              <a:lnSpc>
                <a:spcPct val="100000"/>
              </a:lnSpc>
              <a:spcBef>
                <a:spcPts val="0"/>
              </a:spcBef>
              <a:spcAft>
                <a:spcPts val="0"/>
              </a:spcAft>
              <a:buClrTx/>
              <a:buSzTx/>
              <a:buFontTx/>
              <a:buNone/>
              <a:tabLst/>
            </a:pPr>
            <a:r>
              <a:rPr lang="es-ES" sz="900" b="1" dirty="0">
                <a:latin typeface="Tahoma" panose="020B0604030504040204" pitchFamily="34" charset="0"/>
                <a:ea typeface="Tahoma" panose="020B0604030504040204" pitchFamily="34" charset="0"/>
                <a:cs typeface="Tahoma" panose="020B0604030504040204" pitchFamily="34" charset="0"/>
              </a:rPr>
              <a:t>DGCIS</a:t>
            </a:r>
            <a:r>
              <a:rPr lang="es-ES" sz="900" dirty="0">
                <a:latin typeface="Tahoma" panose="020B0604030504040204" pitchFamily="34" charset="0"/>
                <a:ea typeface="Tahoma" panose="020B0604030504040204" pitchFamily="34" charset="0"/>
                <a:cs typeface="Tahoma" panose="020B0604030504040204" pitchFamily="34" charset="0"/>
              </a:rPr>
              <a:t>: </a:t>
            </a:r>
            <a:r>
              <a:rPr lang="es-ES" sz="900" b="0" dirty="0">
                <a:latin typeface="Tahoma" panose="020B0604030504040204" pitchFamily="34" charset="0"/>
                <a:ea typeface="Tahoma" panose="020B0604030504040204" pitchFamily="34" charset="0"/>
                <a:cs typeface="Tahoma" panose="020B0604030504040204" pitchFamily="34" charset="0"/>
              </a:rPr>
              <a:t>Dirección General de Calidad e Infraestructuras Sanitarias</a:t>
            </a:r>
            <a:endParaRPr kumimoji="0" lang="es-ES" sz="9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s-ES" sz="900" b="1" dirty="0">
                <a:latin typeface="Tahoma" panose="020B0604030504040204" pitchFamily="34" charset="0"/>
                <a:ea typeface="Tahoma" panose="020B0604030504040204" pitchFamily="34" charset="0"/>
                <a:cs typeface="Tahoma" panose="020B0604030504040204" pitchFamily="34" charset="0"/>
              </a:rPr>
              <a:t>IIS</a:t>
            </a:r>
            <a:r>
              <a:rPr lang="es-ES" sz="900" dirty="0">
                <a:latin typeface="Tahoma" panose="020B0604030504040204" pitchFamily="34" charset="0"/>
                <a:ea typeface="Tahoma" panose="020B0604030504040204" pitchFamily="34" charset="0"/>
                <a:cs typeface="Tahoma" panose="020B0604030504040204" pitchFamily="34" charset="0"/>
              </a:rPr>
              <a:t>:</a:t>
            </a:r>
            <a:r>
              <a:rPr lang="es-ES" sz="900" b="0" dirty="0">
                <a:latin typeface="Tahoma" panose="020B0604030504040204" pitchFamily="34" charset="0"/>
                <a:ea typeface="Tahoma" panose="020B0604030504040204" pitchFamily="34" charset="0"/>
                <a:cs typeface="Tahoma" panose="020B0604030504040204" pitchFamily="34" charset="0"/>
              </a:rPr>
              <a:t> Instituto de Investigación Biomédica o Sanitaria</a:t>
            </a:r>
            <a:endParaRPr kumimoji="0" lang="es-ES" sz="9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5" name="Marcador de número de diapositiva 4">
            <a:extLst>
              <a:ext uri="{FF2B5EF4-FFF2-40B4-BE49-F238E27FC236}">
                <a16:creationId xmlns:a16="http://schemas.microsoft.com/office/drawing/2014/main" id="{E30C62A7-392F-AB63-E133-5FF2DB8765D9}"/>
              </a:ext>
            </a:extLst>
          </p:cNvPr>
          <p:cNvSpPr>
            <a:spLocks noGrp="1"/>
          </p:cNvSpPr>
          <p:nvPr>
            <p:ph type="sldNum" sz="quarter" idx="2"/>
          </p:nvPr>
        </p:nvSpPr>
        <p:spPr>
          <a:xfrm>
            <a:off x="6353454" y="9359899"/>
            <a:ext cx="297892" cy="287479"/>
          </a:xfrm>
        </p:spPr>
        <p:txBody>
          <a:bodyPr/>
          <a:lstStyle/>
          <a:p>
            <a:fld id="{86CB4B4D-7CA3-9044-876B-883B54F8677D}" type="slidenum">
              <a:rPr lang="es-ES" smtClean="0"/>
              <a:t>20</a:t>
            </a:fld>
            <a:endParaRPr lang="es-ES" dirty="0"/>
          </a:p>
        </p:txBody>
      </p:sp>
    </p:spTree>
    <p:extLst>
      <p:ext uri="{BB962C8B-B14F-4D97-AF65-F5344CB8AC3E}">
        <p14:creationId xmlns:p14="http://schemas.microsoft.com/office/powerpoint/2010/main" val="19089852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6864-AEA1-00C8-552B-B35F1B8C2B72}"/>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F705CE9D-C556-9145-1095-300366432A2D}"/>
              </a:ext>
            </a:extLst>
          </p:cNvPr>
          <p:cNvPicPr>
            <a:picLocks noChangeAspect="1"/>
          </p:cNvPicPr>
          <p:nvPr/>
        </p:nvPicPr>
        <p:blipFill>
          <a:blip r:embed="rId2"/>
          <a:srcRect r="5968"/>
          <a:stretch>
            <a:fillRect/>
          </a:stretch>
        </p:blipFill>
        <p:spPr>
          <a:xfrm>
            <a:off x="29365" y="-13835"/>
            <a:ext cx="13004800" cy="9781270"/>
          </a:xfrm>
          <a:prstGeom prst="rect">
            <a:avLst/>
          </a:prstGeom>
          <a:ln w="12700">
            <a:miter lim="400000"/>
          </a:ln>
        </p:spPr>
      </p:pic>
      <p:sp>
        <p:nvSpPr>
          <p:cNvPr id="2" name="CuadroTexto 1">
            <a:extLst>
              <a:ext uri="{FF2B5EF4-FFF2-40B4-BE49-F238E27FC236}">
                <a16:creationId xmlns:a16="http://schemas.microsoft.com/office/drawing/2014/main" id="{DE4B3944-0ECC-4A79-D6CD-915E2F01D7D3}"/>
              </a:ext>
            </a:extLst>
          </p:cNvPr>
          <p:cNvSpPr txBox="1"/>
          <p:nvPr/>
        </p:nvSpPr>
        <p:spPr>
          <a:xfrm>
            <a:off x="503732" y="741248"/>
            <a:ext cx="1166742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Cómo vamos a hacer el seguimiento, monitorización y evaluación? </a:t>
            </a:r>
            <a:endParaRPr lang="es-ES" sz="3600" dirty="0">
              <a:solidFill>
                <a:srgbClr val="C00000"/>
              </a:solidFill>
            </a:endParaRPr>
          </a:p>
        </p:txBody>
      </p:sp>
      <p:sp>
        <p:nvSpPr>
          <p:cNvPr id="5" name="Marcador de número de diapositiva 4">
            <a:extLst>
              <a:ext uri="{FF2B5EF4-FFF2-40B4-BE49-F238E27FC236}">
                <a16:creationId xmlns:a16="http://schemas.microsoft.com/office/drawing/2014/main" id="{34768EC1-3F2D-1DF9-820C-CD9CD60749F7}"/>
              </a:ext>
            </a:extLst>
          </p:cNvPr>
          <p:cNvSpPr>
            <a:spLocks noGrp="1"/>
          </p:cNvSpPr>
          <p:nvPr>
            <p:ph type="sldNum" sz="quarter" idx="2"/>
          </p:nvPr>
        </p:nvSpPr>
        <p:spPr/>
        <p:txBody>
          <a:bodyPr/>
          <a:lstStyle/>
          <a:p>
            <a:fld id="{86CB4B4D-7CA3-9044-876B-883B54F8677D}" type="slidenum">
              <a:rPr lang="es-ES" smtClean="0"/>
              <a:t>21</a:t>
            </a:fld>
            <a:endParaRPr lang="es-ES" dirty="0"/>
          </a:p>
        </p:txBody>
      </p:sp>
      <p:sp>
        <p:nvSpPr>
          <p:cNvPr id="7" name="CuadroTexto 6">
            <a:extLst>
              <a:ext uri="{FF2B5EF4-FFF2-40B4-BE49-F238E27FC236}">
                <a16:creationId xmlns:a16="http://schemas.microsoft.com/office/drawing/2014/main" id="{8AAA25B9-21A6-4A36-A088-564B19BD930B}"/>
              </a:ext>
            </a:extLst>
          </p:cNvPr>
          <p:cNvSpPr txBox="1"/>
          <p:nvPr/>
        </p:nvSpPr>
        <p:spPr>
          <a:xfrm>
            <a:off x="490852" y="2325333"/>
            <a:ext cx="6147615" cy="3223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buNone/>
            </a:pPr>
            <a:r>
              <a:rPr lang="es-ES" sz="1300" dirty="0">
                <a:latin typeface="Tahoma" panose="020B0604030504040204" pitchFamily="34" charset="0"/>
                <a:ea typeface="Tahoma" panose="020B0604030504040204" pitchFamily="34" charset="0"/>
                <a:cs typeface="Tahoma" panose="020B0604030504040204" pitchFamily="34" charset="0"/>
              </a:rPr>
              <a:t>Para que la Estrategia funcione correctamente, es necesario contar con un </a:t>
            </a:r>
            <a:r>
              <a:rPr lang="es-ES" sz="1300" b="1" dirty="0">
                <a:latin typeface="Tahoma" panose="020B0604030504040204" pitchFamily="34" charset="0"/>
                <a:ea typeface="Tahoma" panose="020B0604030504040204" pitchFamily="34" charset="0"/>
                <a:cs typeface="Tahoma" panose="020B0604030504040204" pitchFamily="34" charset="0"/>
              </a:rPr>
              <a:t>sistema de seguimiento y evaluación</a:t>
            </a:r>
            <a:r>
              <a:rPr lang="es-ES" sz="1300" dirty="0">
                <a:latin typeface="Tahoma" panose="020B0604030504040204" pitchFamily="34" charset="0"/>
                <a:ea typeface="Tahoma" panose="020B0604030504040204" pitchFamily="34" charset="0"/>
                <a:cs typeface="Tahoma" panose="020B0604030504040204" pitchFamily="34" charset="0"/>
              </a:rPr>
              <a:t>. Este sistema seguirá lo establecido en la Ley 2/2010 y el Decreto 18/2023, que regulan cómo deben evaluarse las políticas públicas. La evaluación empezará desde la planificación de la Estrategia y continuará durante su desarrollo y después de su ejecución.</a:t>
            </a:r>
          </a:p>
          <a:p>
            <a:pPr algn="just">
              <a:lnSpc>
                <a:spcPts val="1800"/>
              </a:lnSpc>
              <a:spcBef>
                <a:spcPts val="600"/>
              </a:spcBef>
              <a:spcAft>
                <a:spcPts val="600"/>
              </a:spcAft>
              <a:buNone/>
            </a:pPr>
            <a:r>
              <a:rPr lang="es-ES" sz="1300" dirty="0">
                <a:latin typeface="Tahoma" panose="020B0604030504040204" pitchFamily="34" charset="0"/>
                <a:ea typeface="Tahoma" panose="020B0604030504040204" pitchFamily="34" charset="0"/>
                <a:cs typeface="Tahoma" panose="020B0604030504040204" pitchFamily="34" charset="0"/>
              </a:rPr>
              <a:t>El modelo de gestión de la EIITACyL contará con una </a:t>
            </a:r>
            <a:r>
              <a:rPr lang="es-ES" sz="1300" b="1" dirty="0">
                <a:latin typeface="Tahoma" panose="020B0604030504040204" pitchFamily="34" charset="0"/>
                <a:ea typeface="Tahoma" panose="020B0604030504040204" pitchFamily="34" charset="0"/>
                <a:cs typeface="Tahoma" panose="020B0604030504040204" pitchFamily="34" charset="0"/>
              </a:rPr>
              <a:t>Comisión de Seguimiento </a:t>
            </a:r>
            <a:r>
              <a:rPr lang="es-ES" sz="1300" dirty="0">
                <a:latin typeface="Tahoma" panose="020B0604030504040204" pitchFamily="34" charset="0"/>
                <a:ea typeface="Tahoma" panose="020B0604030504040204" pitchFamily="34" charset="0"/>
                <a:cs typeface="Tahoma" panose="020B0604030504040204" pitchFamily="34" charset="0"/>
              </a:rPr>
              <a:t>formada por profesionales de diferentes áreas. Esta comisión combinará una visión técnica y científica, con participación de responsables del CreTACYL y de la Dirección General de Planificación Sanitaria, Investigación e Innovación, en coordinación con la GRS, y del Servicio de Investigación e Innovación Sanitaria. La colaboración científica será clave, dado el rápido avance de la tecnología, y permitirá una evaluación completa. Todo el proceso se organizará en un </a:t>
            </a:r>
            <a:r>
              <a:rPr lang="es-ES" sz="1300" b="1" dirty="0">
                <a:latin typeface="Tahoma" panose="020B0604030504040204" pitchFamily="34" charset="0"/>
                <a:ea typeface="Tahoma" panose="020B0604030504040204" pitchFamily="34" charset="0"/>
                <a:cs typeface="Tahoma" panose="020B0604030504040204" pitchFamily="34" charset="0"/>
              </a:rPr>
              <a:t>ciclo de cuatro fases </a:t>
            </a:r>
            <a:r>
              <a:rPr lang="es-ES" sz="1300" dirty="0">
                <a:latin typeface="Tahoma" panose="020B0604030504040204" pitchFamily="34" charset="0"/>
                <a:ea typeface="Tahoma" panose="020B0604030504040204" pitchFamily="34" charset="0"/>
                <a:cs typeface="Tahoma" panose="020B0604030504040204" pitchFamily="34" charset="0"/>
              </a:rPr>
              <a:t>para garantizar una mejora continua.</a:t>
            </a:r>
          </a:p>
        </p:txBody>
      </p:sp>
      <p:pic>
        <p:nvPicPr>
          <p:cNvPr id="8" name="Imagen 7" descr="Escala de tiempo&#10;&#10;El contenido generado por IA puede ser incorrecto.">
            <a:extLst>
              <a:ext uri="{FF2B5EF4-FFF2-40B4-BE49-F238E27FC236}">
                <a16:creationId xmlns:a16="http://schemas.microsoft.com/office/drawing/2014/main" id="{7C8F7A88-80E5-61C2-6A58-FF812F7C25DE}"/>
              </a:ext>
            </a:extLst>
          </p:cNvPr>
          <p:cNvPicPr>
            <a:picLocks noChangeAspect="1"/>
          </p:cNvPicPr>
          <p:nvPr/>
        </p:nvPicPr>
        <p:blipFill rotWithShape="1">
          <a:blip r:embed="rId3">
            <a:extLst>
              <a:ext uri="{28A0092B-C50C-407E-A947-70E740481C1C}">
                <a14:useLocalDpi xmlns:a14="http://schemas.microsoft.com/office/drawing/2010/main" val="0"/>
              </a:ext>
            </a:extLst>
          </a:blip>
          <a:srcRect l="4233" t="9091" r="5632" b="14869"/>
          <a:stretch>
            <a:fillRect/>
          </a:stretch>
        </p:blipFill>
        <p:spPr bwMode="auto">
          <a:xfrm>
            <a:off x="7057591" y="6571945"/>
            <a:ext cx="5651486" cy="2224325"/>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711C3CD6-2CD2-CD5E-CA04-608D84CE24B1}"/>
              </a:ext>
            </a:extLst>
          </p:cNvPr>
          <p:cNvSpPr txBox="1"/>
          <p:nvPr/>
        </p:nvSpPr>
        <p:spPr>
          <a:xfrm>
            <a:off x="490852" y="5975841"/>
            <a:ext cx="6147615" cy="3300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buNone/>
            </a:pPr>
            <a:r>
              <a:rPr lang="es-ES" sz="1300" dirty="0">
                <a:latin typeface="Tahoma" panose="020B0604030504040204" pitchFamily="34" charset="0"/>
                <a:ea typeface="Tahoma" panose="020B0604030504040204" pitchFamily="34" charset="0"/>
                <a:cs typeface="Tahoma" panose="020B0604030504040204" pitchFamily="34" charset="0"/>
              </a:rPr>
              <a:t>La EIITACyL aplica un </a:t>
            </a:r>
            <a:r>
              <a:rPr lang="es-ES" sz="1300" b="1" dirty="0">
                <a:latin typeface="Tahoma" panose="020B0604030504040204" pitchFamily="34" charset="0"/>
                <a:ea typeface="Tahoma" panose="020B0604030504040204" pitchFamily="34" charset="0"/>
                <a:cs typeface="Tahoma" panose="020B0604030504040204" pitchFamily="34" charset="0"/>
              </a:rPr>
              <a:t>proceso de evaluación continua </a:t>
            </a:r>
            <a:r>
              <a:rPr lang="es-ES" sz="1300" dirty="0">
                <a:latin typeface="Tahoma" panose="020B0604030504040204" pitchFamily="34" charset="0"/>
                <a:ea typeface="Tahoma" panose="020B0604030504040204" pitchFamily="34" charset="0"/>
                <a:cs typeface="Tahoma" panose="020B0604030504040204" pitchFamily="34" charset="0"/>
              </a:rPr>
              <a:t>dividido en tres fases: </a:t>
            </a:r>
          </a:p>
          <a:p>
            <a:pPr marL="171450" indent="-171450" algn="just">
              <a:lnSpc>
                <a:spcPts val="1800"/>
              </a:lnSpc>
              <a:spcBef>
                <a:spcPts val="600"/>
              </a:spcBef>
              <a:spcAft>
                <a:spcPts val="600"/>
              </a:spcAf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En la </a:t>
            </a:r>
            <a:r>
              <a:rPr lang="es-ES" sz="1300" b="1" dirty="0">
                <a:latin typeface="Tahoma" panose="020B0604030504040204" pitchFamily="34" charset="0"/>
                <a:ea typeface="Tahoma" panose="020B0604030504040204" pitchFamily="34" charset="0"/>
                <a:cs typeface="Tahoma" panose="020B0604030504040204" pitchFamily="34" charset="0"/>
              </a:rPr>
              <a:t>evaluación ex ante</a:t>
            </a:r>
            <a:r>
              <a:rPr lang="es-ES" sz="1300" dirty="0">
                <a:latin typeface="Tahoma" panose="020B0604030504040204" pitchFamily="34" charset="0"/>
                <a:ea typeface="Tahoma" panose="020B0604030504040204" pitchFamily="34" charset="0"/>
                <a:cs typeface="Tahoma" panose="020B0604030504040204" pitchFamily="34" charset="0"/>
              </a:rPr>
              <a:t>, realizada durante el diseño, se analizan los objetivos, actividades e impactos mediante el método del marco lógico, lo que permite ajustar la Estrategia antes de su ejecución.</a:t>
            </a:r>
          </a:p>
          <a:p>
            <a:pPr marL="171450" indent="-171450" algn="just">
              <a:lnSpc>
                <a:spcPts val="1800"/>
              </a:lnSpc>
              <a:spcBef>
                <a:spcPts val="600"/>
              </a:spcBef>
              <a:spcAft>
                <a:spcPts val="600"/>
              </a:spcAf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Durante su desarrollo, se efectuará una </a:t>
            </a:r>
            <a:r>
              <a:rPr lang="es-ES" sz="1300" b="1" dirty="0">
                <a:latin typeface="Tahoma" panose="020B0604030504040204" pitchFamily="34" charset="0"/>
                <a:ea typeface="Tahoma" panose="020B0604030504040204" pitchFamily="34" charset="0"/>
                <a:cs typeface="Tahoma" panose="020B0604030504040204" pitchFamily="34" charset="0"/>
              </a:rPr>
              <a:t>evaluación intermedia</a:t>
            </a:r>
            <a:r>
              <a:rPr lang="es-ES" sz="1300" dirty="0">
                <a:latin typeface="Tahoma" panose="020B0604030504040204" pitchFamily="34" charset="0"/>
                <a:ea typeface="Tahoma" panose="020B0604030504040204" pitchFamily="34" charset="0"/>
                <a:cs typeface="Tahoma" panose="020B0604030504040204" pitchFamily="34" charset="0"/>
              </a:rPr>
              <a:t> con seguimiento anual y una revisión en 2028. Esta fase mide avances, resultados y cumplimiento de objetivos a través de indicadores y un cuadro de mando estratégico, además de incluir un seguimiento presupuestario y la publicación de una memoria anual.</a:t>
            </a:r>
          </a:p>
          <a:p>
            <a:pPr marL="171450" indent="-171450" algn="just">
              <a:lnSpc>
                <a:spcPts val="1800"/>
              </a:lnSpc>
              <a:spcBef>
                <a:spcPts val="600"/>
              </a:spcBef>
              <a:spcAft>
                <a:spcPts val="600"/>
              </a:spcAf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Al finalizar, en 2030, se realizará la </a:t>
            </a:r>
            <a:r>
              <a:rPr lang="es-ES" sz="1300" b="1" dirty="0">
                <a:latin typeface="Tahoma" panose="020B0604030504040204" pitchFamily="34" charset="0"/>
                <a:ea typeface="Tahoma" panose="020B0604030504040204" pitchFamily="34" charset="0"/>
                <a:cs typeface="Tahoma" panose="020B0604030504040204" pitchFamily="34" charset="0"/>
              </a:rPr>
              <a:t>evaluación ex post</a:t>
            </a:r>
            <a:r>
              <a:rPr lang="es-ES" sz="1300" dirty="0">
                <a:latin typeface="Tahoma" panose="020B0604030504040204" pitchFamily="34" charset="0"/>
                <a:ea typeface="Tahoma" panose="020B0604030504040204" pitchFamily="34" charset="0"/>
                <a:cs typeface="Tahoma" panose="020B0604030504040204" pitchFamily="34" charset="0"/>
              </a:rPr>
              <a:t>, que valora los resultados finales y el grado de cumplimiento de los objetivos, identificando los principales logros y las áreas de mejora para futuras estrategias.</a:t>
            </a:r>
          </a:p>
        </p:txBody>
      </p:sp>
      <p:sp>
        <p:nvSpPr>
          <p:cNvPr id="4" name="Rectángulo: esquinas redondeadas 3">
            <a:extLst>
              <a:ext uri="{FF2B5EF4-FFF2-40B4-BE49-F238E27FC236}">
                <a16:creationId xmlns:a16="http://schemas.microsoft.com/office/drawing/2014/main" id="{925627C1-D4BB-0FAA-7494-3F7AC83EF43B}"/>
              </a:ext>
            </a:extLst>
          </p:cNvPr>
          <p:cNvSpPr/>
          <p:nvPr/>
        </p:nvSpPr>
        <p:spPr>
          <a:xfrm>
            <a:off x="7490201" y="3138654"/>
            <a:ext cx="1657879" cy="1062776"/>
          </a:xfrm>
          <a:prstGeom prst="roundRect">
            <a:avLst/>
          </a:prstGeom>
          <a:solidFill>
            <a:srgbClr val="4EA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FFFFFF"/>
                </a:solidFill>
                <a:latin typeface="Roboto"/>
                <a:ea typeface="Roboto"/>
                <a:cs typeface="Roboto"/>
                <a:sym typeface="Roboto"/>
              </a:rPr>
              <a:t>Evaluación global y propuestas de mejora</a:t>
            </a:r>
            <a:endParaRPr lang="en-US" sz="1400" dirty="0">
              <a:solidFill>
                <a:srgbClr val="FFFFFF"/>
              </a:solidFill>
              <a:latin typeface="Roboto"/>
              <a:ea typeface="Roboto"/>
              <a:cs typeface="Roboto"/>
              <a:sym typeface="Roboto"/>
            </a:endParaRPr>
          </a:p>
        </p:txBody>
      </p:sp>
      <p:sp>
        <p:nvSpPr>
          <p:cNvPr id="6" name="Rectángulo: esquinas redondeadas 5">
            <a:extLst>
              <a:ext uri="{FF2B5EF4-FFF2-40B4-BE49-F238E27FC236}">
                <a16:creationId xmlns:a16="http://schemas.microsoft.com/office/drawing/2014/main" id="{8C7CFB98-2CA9-5675-B36A-BD3518850CD4}"/>
              </a:ext>
            </a:extLst>
          </p:cNvPr>
          <p:cNvSpPr/>
          <p:nvPr/>
        </p:nvSpPr>
        <p:spPr>
          <a:xfrm>
            <a:off x="9288091" y="4449421"/>
            <a:ext cx="1657879" cy="1062776"/>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FFFFFF"/>
                </a:solidFill>
                <a:latin typeface="Roboto"/>
                <a:ea typeface="Roboto"/>
                <a:cs typeface="Roboto"/>
                <a:sym typeface="Roboto"/>
              </a:rPr>
              <a:t>Monitorización del desarrollo de la Estrategia</a:t>
            </a:r>
          </a:p>
        </p:txBody>
      </p:sp>
      <p:sp>
        <p:nvSpPr>
          <p:cNvPr id="9" name="Rectángulo: esquinas redondeadas 8">
            <a:extLst>
              <a:ext uri="{FF2B5EF4-FFF2-40B4-BE49-F238E27FC236}">
                <a16:creationId xmlns:a16="http://schemas.microsoft.com/office/drawing/2014/main" id="{01D79F2B-8906-4E71-6D39-3334A11ACC0D}"/>
              </a:ext>
            </a:extLst>
          </p:cNvPr>
          <p:cNvSpPr/>
          <p:nvPr/>
        </p:nvSpPr>
        <p:spPr>
          <a:xfrm>
            <a:off x="10949913" y="3146325"/>
            <a:ext cx="1657879" cy="1062776"/>
          </a:xfrm>
          <a:prstGeom prst="roundRect">
            <a:avLst/>
          </a:prstGeom>
          <a:solidFill>
            <a:srgbClr val="C04F1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Seguimiento</a:t>
            </a:r>
            <a:r>
              <a:rPr lang="en-US" sz="14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 de las </a:t>
            </a:r>
            <a:r>
              <a:rPr lang="en-US" sz="1400" dirty="0" err="1">
                <a:solidFill>
                  <a:srgbClr val="FFFFFF"/>
                </a:solidFill>
                <a:latin typeface="Tahoma" panose="020B0604030504040204" pitchFamily="34" charset="0"/>
                <a:ea typeface="Tahoma" panose="020B0604030504040204" pitchFamily="34" charset="0"/>
                <a:cs typeface="Tahoma" panose="020B0604030504040204" pitchFamily="34" charset="0"/>
                <a:sym typeface="Roboto"/>
              </a:rPr>
              <a:t>actuaciones</a:t>
            </a:r>
            <a:endParaRPr lang="en-US" sz="14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1" name="Rectángulo: esquinas redondeadas 10">
            <a:extLst>
              <a:ext uri="{FF2B5EF4-FFF2-40B4-BE49-F238E27FC236}">
                <a16:creationId xmlns:a16="http://schemas.microsoft.com/office/drawing/2014/main" id="{4C5C0861-B4BD-9246-E69F-20AFEE960A7A}"/>
              </a:ext>
            </a:extLst>
          </p:cNvPr>
          <p:cNvSpPr/>
          <p:nvPr/>
        </p:nvSpPr>
        <p:spPr>
          <a:xfrm>
            <a:off x="9129130" y="1715301"/>
            <a:ext cx="1657879" cy="1062776"/>
          </a:xfrm>
          <a:prstGeom prst="round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rPr>
              <a:t>Planificación del seguimiento, la monitorización y la evaluación</a:t>
            </a:r>
            <a:endParaRPr lang="en-US" sz="1400" dirty="0">
              <a:solidFill>
                <a:srgbClr val="FFFFFF"/>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2" name="Google Shape;284;p20">
            <a:extLst>
              <a:ext uri="{FF2B5EF4-FFF2-40B4-BE49-F238E27FC236}">
                <a16:creationId xmlns:a16="http://schemas.microsoft.com/office/drawing/2014/main" id="{80C0951A-0398-D363-EC37-3040196D5490}"/>
              </a:ext>
            </a:extLst>
          </p:cNvPr>
          <p:cNvSpPr txBox="1"/>
          <p:nvPr/>
        </p:nvSpPr>
        <p:spPr>
          <a:xfrm>
            <a:off x="9390198" y="3486505"/>
            <a:ext cx="1371053" cy="431670"/>
          </a:xfrm>
          <a:prstGeom prst="rect">
            <a:avLst/>
          </a:prstGeom>
          <a:noFill/>
          <a:ln>
            <a:noFill/>
          </a:ln>
        </p:spPr>
        <p:txBody>
          <a:bodyPr spcFirstLastPara="1" wrap="square" lIns="121900" tIns="121900" rIns="121900" bIns="121900" anchor="ctr" anchorCtr="0">
            <a:noAutofit/>
          </a:bodyPr>
          <a:lstStyle/>
          <a:p>
            <a:pPr algn="ctr"/>
            <a:r>
              <a:rPr lang="es-ES"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Roboto"/>
              </a:rPr>
              <a:t>Comisión de Seguimiento</a:t>
            </a:r>
            <a:endParaRP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Roboto"/>
            </a:endParaRPr>
          </a:p>
        </p:txBody>
      </p:sp>
      <p:grpSp>
        <p:nvGrpSpPr>
          <p:cNvPr id="13" name="Google Shape;1325;p43">
            <a:extLst>
              <a:ext uri="{FF2B5EF4-FFF2-40B4-BE49-F238E27FC236}">
                <a16:creationId xmlns:a16="http://schemas.microsoft.com/office/drawing/2014/main" id="{2F362E9C-86C8-708F-ACD4-0ED87977345D}"/>
              </a:ext>
            </a:extLst>
          </p:cNvPr>
          <p:cNvGrpSpPr/>
          <p:nvPr/>
        </p:nvGrpSpPr>
        <p:grpSpPr>
          <a:xfrm>
            <a:off x="10618599" y="2073224"/>
            <a:ext cx="672142" cy="826783"/>
            <a:chOff x="5029023" y="1247635"/>
            <a:chExt cx="808984" cy="992645"/>
          </a:xfrm>
        </p:grpSpPr>
        <p:grpSp>
          <p:nvGrpSpPr>
            <p:cNvPr id="14" name="Google Shape;1326;p43">
              <a:extLst>
                <a:ext uri="{FF2B5EF4-FFF2-40B4-BE49-F238E27FC236}">
                  <a16:creationId xmlns:a16="http://schemas.microsoft.com/office/drawing/2014/main" id="{32EA0926-C515-2F51-C2D7-78BF9926384D}"/>
                </a:ext>
              </a:extLst>
            </p:cNvPr>
            <p:cNvGrpSpPr/>
            <p:nvPr/>
          </p:nvGrpSpPr>
          <p:grpSpPr>
            <a:xfrm>
              <a:off x="5029023" y="1379445"/>
              <a:ext cx="808984" cy="860835"/>
              <a:chOff x="5029023" y="1379445"/>
              <a:chExt cx="808984" cy="860835"/>
            </a:xfrm>
          </p:grpSpPr>
          <p:sp>
            <p:nvSpPr>
              <p:cNvPr id="16" name="Google Shape;1327;p43">
                <a:extLst>
                  <a:ext uri="{FF2B5EF4-FFF2-40B4-BE49-F238E27FC236}">
                    <a16:creationId xmlns:a16="http://schemas.microsoft.com/office/drawing/2014/main" id="{BC46156A-C896-D968-2E7A-5419F3B36BE9}"/>
                  </a:ext>
                </a:extLst>
              </p:cNvPr>
              <p:cNvSpPr/>
              <p:nvPr/>
            </p:nvSpPr>
            <p:spPr>
              <a:xfrm>
                <a:off x="5067383" y="1746588"/>
                <a:ext cx="744044" cy="453057"/>
              </a:xfrm>
              <a:custGeom>
                <a:avLst/>
                <a:gdLst/>
                <a:ahLst/>
                <a:cxnLst/>
                <a:rect l="l" t="t" r="r" b="b"/>
                <a:pathLst>
                  <a:path w="7390" h="5073" extrusionOk="0">
                    <a:moveTo>
                      <a:pt x="6860" y="3651"/>
                    </a:moveTo>
                    <a:lnTo>
                      <a:pt x="6868" y="3676"/>
                    </a:lnTo>
                    <a:lnTo>
                      <a:pt x="6851" y="3676"/>
                    </a:lnTo>
                    <a:lnTo>
                      <a:pt x="6835" y="3659"/>
                    </a:lnTo>
                    <a:cubicBezTo>
                      <a:pt x="6843" y="3659"/>
                      <a:pt x="6851" y="3651"/>
                      <a:pt x="6860" y="3651"/>
                    </a:cubicBezTo>
                    <a:close/>
                    <a:moveTo>
                      <a:pt x="6876" y="3758"/>
                    </a:moveTo>
                    <a:lnTo>
                      <a:pt x="6884" y="3803"/>
                    </a:lnTo>
                    <a:lnTo>
                      <a:pt x="6884" y="3803"/>
                    </a:lnTo>
                    <a:cubicBezTo>
                      <a:pt x="6882" y="3797"/>
                      <a:pt x="6876" y="3791"/>
                      <a:pt x="6876" y="3791"/>
                    </a:cubicBezTo>
                    <a:cubicBezTo>
                      <a:pt x="6876" y="3775"/>
                      <a:pt x="6876" y="3767"/>
                      <a:pt x="6876" y="3758"/>
                    </a:cubicBezTo>
                    <a:close/>
                    <a:moveTo>
                      <a:pt x="176" y="1"/>
                    </a:moveTo>
                    <a:cubicBezTo>
                      <a:pt x="113" y="1"/>
                      <a:pt x="54" y="34"/>
                      <a:pt x="42" y="109"/>
                    </a:cubicBezTo>
                    <a:cubicBezTo>
                      <a:pt x="0" y="341"/>
                      <a:pt x="33" y="581"/>
                      <a:pt x="141" y="788"/>
                    </a:cubicBezTo>
                    <a:cubicBezTo>
                      <a:pt x="100" y="1169"/>
                      <a:pt x="141" y="1549"/>
                      <a:pt x="257" y="1905"/>
                    </a:cubicBezTo>
                    <a:cubicBezTo>
                      <a:pt x="323" y="2269"/>
                      <a:pt x="513" y="2600"/>
                      <a:pt x="795" y="2840"/>
                    </a:cubicBezTo>
                    <a:cubicBezTo>
                      <a:pt x="1142" y="3204"/>
                      <a:pt x="1605" y="3444"/>
                      <a:pt x="2110" y="3510"/>
                    </a:cubicBezTo>
                    <a:cubicBezTo>
                      <a:pt x="3682" y="3734"/>
                      <a:pt x="5743" y="3692"/>
                      <a:pt x="6868" y="5024"/>
                    </a:cubicBezTo>
                    <a:cubicBezTo>
                      <a:pt x="6896" y="5058"/>
                      <a:pt x="6932" y="5072"/>
                      <a:pt x="6968" y="5072"/>
                    </a:cubicBezTo>
                    <a:cubicBezTo>
                      <a:pt x="7047" y="5072"/>
                      <a:pt x="7127" y="5002"/>
                      <a:pt x="7133" y="4917"/>
                    </a:cubicBezTo>
                    <a:cubicBezTo>
                      <a:pt x="7157" y="4420"/>
                      <a:pt x="7389" y="3643"/>
                      <a:pt x="7042" y="3212"/>
                    </a:cubicBezTo>
                    <a:cubicBezTo>
                      <a:pt x="6694" y="2782"/>
                      <a:pt x="6007" y="2674"/>
                      <a:pt x="5503" y="2608"/>
                    </a:cubicBezTo>
                    <a:cubicBezTo>
                      <a:pt x="3955" y="2410"/>
                      <a:pt x="2226" y="2534"/>
                      <a:pt x="977" y="1442"/>
                    </a:cubicBezTo>
                    <a:cubicBezTo>
                      <a:pt x="968" y="1433"/>
                      <a:pt x="960" y="1425"/>
                      <a:pt x="952" y="1417"/>
                    </a:cubicBezTo>
                    <a:cubicBezTo>
                      <a:pt x="968" y="1384"/>
                      <a:pt x="960" y="1342"/>
                      <a:pt x="935" y="1309"/>
                    </a:cubicBezTo>
                    <a:cubicBezTo>
                      <a:pt x="654" y="953"/>
                      <a:pt x="455" y="548"/>
                      <a:pt x="340" y="109"/>
                    </a:cubicBezTo>
                    <a:cubicBezTo>
                      <a:pt x="318" y="40"/>
                      <a:pt x="245" y="1"/>
                      <a:pt x="176" y="1"/>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solidFill>
                    <a:srgbClr val="434343"/>
                  </a:solidFill>
                </a:endParaRPr>
              </a:p>
            </p:txBody>
          </p:sp>
          <p:grpSp>
            <p:nvGrpSpPr>
              <p:cNvPr id="17" name="Google Shape;1328;p43">
                <a:extLst>
                  <a:ext uri="{FF2B5EF4-FFF2-40B4-BE49-F238E27FC236}">
                    <a16:creationId xmlns:a16="http://schemas.microsoft.com/office/drawing/2014/main" id="{672A7019-578C-1153-2519-64382D711C3B}"/>
                  </a:ext>
                </a:extLst>
              </p:cNvPr>
              <p:cNvGrpSpPr/>
              <p:nvPr/>
            </p:nvGrpSpPr>
            <p:grpSpPr>
              <a:xfrm>
                <a:off x="5029023" y="1379445"/>
                <a:ext cx="808984" cy="860835"/>
                <a:chOff x="5029023" y="1379445"/>
                <a:chExt cx="808984" cy="860835"/>
              </a:xfrm>
            </p:grpSpPr>
            <p:sp>
              <p:nvSpPr>
                <p:cNvPr id="18" name="Google Shape;1329;p43">
                  <a:extLst>
                    <a:ext uri="{FF2B5EF4-FFF2-40B4-BE49-F238E27FC236}">
                      <a16:creationId xmlns:a16="http://schemas.microsoft.com/office/drawing/2014/main" id="{A44EA1BD-3244-CB69-7893-C5F9F2C8CC19}"/>
                    </a:ext>
                  </a:extLst>
                </p:cNvPr>
                <p:cNvSpPr/>
                <p:nvPr/>
              </p:nvSpPr>
              <p:spPr>
                <a:xfrm>
                  <a:off x="5054899" y="1389894"/>
                  <a:ext cx="771530" cy="676147"/>
                </a:xfrm>
                <a:custGeom>
                  <a:avLst/>
                  <a:gdLst/>
                  <a:ahLst/>
                  <a:cxnLst/>
                  <a:rect l="l" t="t" r="r" b="b"/>
                  <a:pathLst>
                    <a:path w="7663" h="7571" extrusionOk="0">
                      <a:moveTo>
                        <a:pt x="3470" y="0"/>
                      </a:moveTo>
                      <a:cubicBezTo>
                        <a:pt x="2157" y="0"/>
                        <a:pt x="872" y="900"/>
                        <a:pt x="447" y="2151"/>
                      </a:cubicBezTo>
                      <a:cubicBezTo>
                        <a:pt x="0" y="3466"/>
                        <a:pt x="555" y="5047"/>
                        <a:pt x="1713" y="5808"/>
                      </a:cubicBezTo>
                      <a:cubicBezTo>
                        <a:pt x="2830" y="6528"/>
                        <a:pt x="4245" y="6495"/>
                        <a:pt x="5569" y="6619"/>
                      </a:cubicBezTo>
                      <a:cubicBezTo>
                        <a:pt x="6305" y="6693"/>
                        <a:pt x="7141" y="6900"/>
                        <a:pt x="7464" y="7570"/>
                      </a:cubicBezTo>
                      <a:lnTo>
                        <a:pt x="7538" y="7471"/>
                      </a:lnTo>
                      <a:cubicBezTo>
                        <a:pt x="7662" y="5676"/>
                        <a:pt x="7373" y="3872"/>
                        <a:pt x="6711" y="2209"/>
                      </a:cubicBezTo>
                      <a:cubicBezTo>
                        <a:pt x="6562" y="1812"/>
                        <a:pt x="6355" y="1447"/>
                        <a:pt x="6090" y="1125"/>
                      </a:cubicBezTo>
                      <a:cubicBezTo>
                        <a:pt x="5825" y="835"/>
                        <a:pt x="5511" y="612"/>
                        <a:pt x="5155" y="446"/>
                      </a:cubicBezTo>
                      <a:cubicBezTo>
                        <a:pt x="4700" y="206"/>
                        <a:pt x="4195" y="57"/>
                        <a:pt x="3674" y="8"/>
                      </a:cubicBezTo>
                      <a:cubicBezTo>
                        <a:pt x="3606" y="3"/>
                        <a:pt x="3538" y="0"/>
                        <a:pt x="3470" y="0"/>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solidFill>
                      <a:srgbClr val="434343"/>
                    </a:solidFill>
                  </a:endParaRPr>
                </a:p>
              </p:txBody>
            </p:sp>
            <p:grpSp>
              <p:nvGrpSpPr>
                <p:cNvPr id="19" name="Google Shape;1330;p43">
                  <a:extLst>
                    <a:ext uri="{FF2B5EF4-FFF2-40B4-BE49-F238E27FC236}">
                      <a16:creationId xmlns:a16="http://schemas.microsoft.com/office/drawing/2014/main" id="{37B847D8-AE58-07B8-FEF8-61D2281F545D}"/>
                    </a:ext>
                  </a:extLst>
                </p:cNvPr>
                <p:cNvGrpSpPr/>
                <p:nvPr/>
              </p:nvGrpSpPr>
              <p:grpSpPr>
                <a:xfrm>
                  <a:off x="5029023" y="1379445"/>
                  <a:ext cx="808984" cy="860835"/>
                  <a:chOff x="5029023" y="1379445"/>
                  <a:chExt cx="808984" cy="860835"/>
                </a:xfrm>
              </p:grpSpPr>
              <p:sp>
                <p:nvSpPr>
                  <p:cNvPr id="20" name="Google Shape;1331;p43">
                    <a:extLst>
                      <a:ext uri="{FF2B5EF4-FFF2-40B4-BE49-F238E27FC236}">
                        <a16:creationId xmlns:a16="http://schemas.microsoft.com/office/drawing/2014/main" id="{F9A8224A-54F3-1705-5F3A-9CF1EDD2C525}"/>
                      </a:ext>
                    </a:extLst>
                  </p:cNvPr>
                  <p:cNvSpPr/>
                  <p:nvPr/>
                </p:nvSpPr>
                <p:spPr>
                  <a:xfrm>
                    <a:off x="5029023"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rgbClr val="000000"/>
                  </a:solidFill>
                  <a:ln>
                    <a:solidFill>
                      <a:schemeClr val="bg1">
                        <a:lumMod val="65000"/>
                      </a:schemeClr>
                    </a:solidFill>
                  </a:ln>
                </p:spPr>
                <p:txBody>
                  <a:bodyPr spcFirstLastPara="1" wrap="square" lIns="121900" tIns="121900" rIns="121900" bIns="121900" anchor="ctr" anchorCtr="0">
                    <a:noAutofit/>
                  </a:bodyPr>
                  <a:lstStyle/>
                  <a:p>
                    <a:endParaRPr sz="1400">
                      <a:solidFill>
                        <a:srgbClr val="434343"/>
                      </a:solidFill>
                    </a:endParaRPr>
                  </a:p>
                </p:txBody>
              </p:sp>
              <p:sp>
                <p:nvSpPr>
                  <p:cNvPr id="21" name="Google Shape;1332;p43">
                    <a:extLst>
                      <a:ext uri="{FF2B5EF4-FFF2-40B4-BE49-F238E27FC236}">
                        <a16:creationId xmlns:a16="http://schemas.microsoft.com/office/drawing/2014/main" id="{6A7F3C49-D0BF-704B-16FE-F37E8571A6AA}"/>
                      </a:ext>
                    </a:extLst>
                  </p:cNvPr>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rgbClr val="000000"/>
                  </a:solidFill>
                  <a:ln>
                    <a:solidFill>
                      <a:schemeClr val="bg1">
                        <a:lumMod val="65000"/>
                      </a:schemeClr>
                    </a:solidFill>
                  </a:ln>
                </p:spPr>
                <p:txBody>
                  <a:bodyPr spcFirstLastPara="1" wrap="square" lIns="121900" tIns="121900" rIns="121900" bIns="121900" anchor="ctr" anchorCtr="0">
                    <a:noAutofit/>
                  </a:bodyPr>
                  <a:lstStyle/>
                  <a:p>
                    <a:endParaRPr sz="1400">
                      <a:solidFill>
                        <a:srgbClr val="434343"/>
                      </a:solidFill>
                    </a:endParaRPr>
                  </a:p>
                </p:txBody>
              </p:sp>
            </p:grpSp>
          </p:grpSp>
        </p:grpSp>
        <p:sp>
          <p:nvSpPr>
            <p:cNvPr id="15" name="Google Shape;1333;p43">
              <a:extLst>
                <a:ext uri="{FF2B5EF4-FFF2-40B4-BE49-F238E27FC236}">
                  <a16:creationId xmlns:a16="http://schemas.microsoft.com/office/drawing/2014/main" id="{97822BB4-8DA9-5C6A-5C20-5FF979482F2A}"/>
                </a:ext>
              </a:extLst>
            </p:cNvPr>
            <p:cNvSpPr txBox="1"/>
            <p:nvPr/>
          </p:nvSpPr>
          <p:spPr>
            <a:xfrm flipH="1">
              <a:off x="5106554" y="1247635"/>
              <a:ext cx="665700" cy="4497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0070C0"/>
                  </a:solidFill>
                  <a:latin typeface="Tahoma" panose="020B0604030504040204" pitchFamily="34" charset="0"/>
                  <a:ea typeface="Tahoma" panose="020B0604030504040204" pitchFamily="34" charset="0"/>
                  <a:cs typeface="Tahoma" panose="020B0604030504040204" pitchFamily="34" charset="0"/>
                  <a:sym typeface="Fira Sans Extra Condensed Medium"/>
                </a:rPr>
                <a:t>I</a:t>
              </a:r>
              <a:endParaRPr sz="1600" dirty="0">
                <a:solidFill>
                  <a:srgbClr val="0070C0"/>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grpSp>
      <p:grpSp>
        <p:nvGrpSpPr>
          <p:cNvPr id="22" name="Google Shape;1334;p43">
            <a:extLst>
              <a:ext uri="{FF2B5EF4-FFF2-40B4-BE49-F238E27FC236}">
                <a16:creationId xmlns:a16="http://schemas.microsoft.com/office/drawing/2014/main" id="{F1C9F535-D3C8-C2DB-3A03-018E1F771182}"/>
              </a:ext>
            </a:extLst>
          </p:cNvPr>
          <p:cNvGrpSpPr/>
          <p:nvPr/>
        </p:nvGrpSpPr>
        <p:grpSpPr>
          <a:xfrm>
            <a:off x="11329595" y="3905962"/>
            <a:ext cx="708196" cy="728043"/>
            <a:chOff x="5067831" y="3253366"/>
            <a:chExt cx="852378" cy="874098"/>
          </a:xfrm>
        </p:grpSpPr>
        <p:grpSp>
          <p:nvGrpSpPr>
            <p:cNvPr id="23" name="Google Shape;1335;p43">
              <a:extLst>
                <a:ext uri="{FF2B5EF4-FFF2-40B4-BE49-F238E27FC236}">
                  <a16:creationId xmlns:a16="http://schemas.microsoft.com/office/drawing/2014/main" id="{868855E2-1472-EB3E-2D34-420D57F9E655}"/>
                </a:ext>
              </a:extLst>
            </p:cNvPr>
            <p:cNvGrpSpPr/>
            <p:nvPr/>
          </p:nvGrpSpPr>
          <p:grpSpPr>
            <a:xfrm>
              <a:off x="5067831" y="3397375"/>
              <a:ext cx="852378" cy="730089"/>
              <a:chOff x="5067831" y="3397375"/>
              <a:chExt cx="852378" cy="730089"/>
            </a:xfrm>
          </p:grpSpPr>
          <p:sp>
            <p:nvSpPr>
              <p:cNvPr id="25" name="Google Shape;1336;p43">
                <a:extLst>
                  <a:ext uri="{FF2B5EF4-FFF2-40B4-BE49-F238E27FC236}">
                    <a16:creationId xmlns:a16="http://schemas.microsoft.com/office/drawing/2014/main" id="{DDC00466-647C-4247-3C5B-5C9EE18B8D86}"/>
                  </a:ext>
                </a:extLst>
              </p:cNvPr>
              <p:cNvSpPr/>
              <p:nvPr/>
            </p:nvSpPr>
            <p:spPr>
              <a:xfrm>
                <a:off x="5082027" y="3408271"/>
                <a:ext cx="828214" cy="582553"/>
              </a:xfrm>
              <a:custGeom>
                <a:avLst/>
                <a:gdLst/>
                <a:ahLst/>
                <a:cxnLst/>
                <a:rect l="l" t="t" r="r" b="b"/>
                <a:pathLst>
                  <a:path w="8226" h="6523" extrusionOk="0">
                    <a:moveTo>
                      <a:pt x="4743" y="1"/>
                    </a:moveTo>
                    <a:cubicBezTo>
                      <a:pt x="4487" y="1"/>
                      <a:pt x="4237" y="25"/>
                      <a:pt x="4005" y="74"/>
                    </a:cubicBezTo>
                    <a:cubicBezTo>
                      <a:pt x="2814" y="322"/>
                      <a:pt x="2069" y="1472"/>
                      <a:pt x="1622" y="2581"/>
                    </a:cubicBezTo>
                    <a:cubicBezTo>
                      <a:pt x="1175" y="3690"/>
                      <a:pt x="861" y="4914"/>
                      <a:pt x="1" y="5750"/>
                    </a:cubicBezTo>
                    <a:lnTo>
                      <a:pt x="166" y="5676"/>
                    </a:lnTo>
                    <a:cubicBezTo>
                      <a:pt x="491" y="5638"/>
                      <a:pt x="817" y="5620"/>
                      <a:pt x="1143" y="5620"/>
                    </a:cubicBezTo>
                    <a:cubicBezTo>
                      <a:pt x="1902" y="5620"/>
                      <a:pt x="2660" y="5721"/>
                      <a:pt x="3401" y="5924"/>
                    </a:cubicBezTo>
                    <a:cubicBezTo>
                      <a:pt x="4207" y="6139"/>
                      <a:pt x="4806" y="6523"/>
                      <a:pt x="5533" y="6523"/>
                    </a:cubicBezTo>
                    <a:cubicBezTo>
                      <a:pt x="5702" y="6523"/>
                      <a:pt x="5878" y="6502"/>
                      <a:pt x="6066" y="6453"/>
                    </a:cubicBezTo>
                    <a:cubicBezTo>
                      <a:pt x="7166" y="6172"/>
                      <a:pt x="8225" y="4972"/>
                      <a:pt x="8209" y="3864"/>
                    </a:cubicBezTo>
                    <a:cubicBezTo>
                      <a:pt x="8192" y="2763"/>
                      <a:pt x="7861" y="1489"/>
                      <a:pt x="7017" y="744"/>
                    </a:cubicBezTo>
                    <a:cubicBezTo>
                      <a:pt x="6456" y="252"/>
                      <a:pt x="5567" y="1"/>
                      <a:pt x="4743" y="1"/>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sp>
            <p:nvSpPr>
              <p:cNvPr id="26" name="Google Shape;1337;p43">
                <a:extLst>
                  <a:ext uri="{FF2B5EF4-FFF2-40B4-BE49-F238E27FC236}">
                    <a16:creationId xmlns:a16="http://schemas.microsoft.com/office/drawing/2014/main" id="{929952D9-913D-D640-E274-E01CE2CADDE6}"/>
                  </a:ext>
                </a:extLst>
              </p:cNvPr>
              <p:cNvSpPr/>
              <p:nvPr/>
            </p:nvSpPr>
            <p:spPr>
              <a:xfrm>
                <a:off x="5082732" y="3867936"/>
                <a:ext cx="809689" cy="236486"/>
              </a:xfrm>
              <a:custGeom>
                <a:avLst/>
                <a:gdLst/>
                <a:ahLst/>
                <a:cxnLst/>
                <a:rect l="l" t="t" r="r" b="b"/>
                <a:pathLst>
                  <a:path w="8042" h="2648" extrusionOk="0">
                    <a:moveTo>
                      <a:pt x="7382" y="901"/>
                    </a:moveTo>
                    <a:lnTo>
                      <a:pt x="7374" y="934"/>
                    </a:lnTo>
                    <a:cubicBezTo>
                      <a:pt x="7366" y="926"/>
                      <a:pt x="7366" y="926"/>
                      <a:pt x="7358" y="918"/>
                    </a:cubicBezTo>
                    <a:lnTo>
                      <a:pt x="7382" y="901"/>
                    </a:lnTo>
                    <a:close/>
                    <a:moveTo>
                      <a:pt x="2459" y="942"/>
                    </a:moveTo>
                    <a:lnTo>
                      <a:pt x="2451" y="951"/>
                    </a:lnTo>
                    <a:lnTo>
                      <a:pt x="2451" y="942"/>
                    </a:lnTo>
                    <a:close/>
                    <a:moveTo>
                      <a:pt x="829" y="1563"/>
                    </a:moveTo>
                    <a:lnTo>
                      <a:pt x="1011" y="1580"/>
                    </a:lnTo>
                    <a:cubicBezTo>
                      <a:pt x="1020" y="1580"/>
                      <a:pt x="1028" y="1588"/>
                      <a:pt x="1036" y="1596"/>
                    </a:cubicBezTo>
                    <a:cubicBezTo>
                      <a:pt x="970" y="1588"/>
                      <a:pt x="895" y="1580"/>
                      <a:pt x="829" y="1563"/>
                    </a:cubicBezTo>
                    <a:close/>
                    <a:moveTo>
                      <a:pt x="4983" y="1662"/>
                    </a:moveTo>
                    <a:lnTo>
                      <a:pt x="4983" y="1662"/>
                    </a:lnTo>
                    <a:cubicBezTo>
                      <a:pt x="5033" y="1671"/>
                      <a:pt x="5082" y="1679"/>
                      <a:pt x="5132" y="1687"/>
                    </a:cubicBezTo>
                    <a:cubicBezTo>
                      <a:pt x="5148" y="1687"/>
                      <a:pt x="5165" y="1687"/>
                      <a:pt x="5181" y="1695"/>
                    </a:cubicBezTo>
                    <a:lnTo>
                      <a:pt x="5115" y="1704"/>
                    </a:lnTo>
                    <a:lnTo>
                      <a:pt x="4983" y="1662"/>
                    </a:lnTo>
                    <a:close/>
                    <a:moveTo>
                      <a:pt x="407" y="1819"/>
                    </a:moveTo>
                    <a:lnTo>
                      <a:pt x="432" y="1836"/>
                    </a:lnTo>
                    <a:lnTo>
                      <a:pt x="407" y="1836"/>
                    </a:lnTo>
                    <a:cubicBezTo>
                      <a:pt x="407" y="1828"/>
                      <a:pt x="407" y="1819"/>
                      <a:pt x="407" y="1819"/>
                    </a:cubicBezTo>
                    <a:close/>
                    <a:moveTo>
                      <a:pt x="3965" y="1803"/>
                    </a:moveTo>
                    <a:cubicBezTo>
                      <a:pt x="4064" y="1836"/>
                      <a:pt x="4172" y="1877"/>
                      <a:pt x="4271" y="1910"/>
                    </a:cubicBezTo>
                    <a:cubicBezTo>
                      <a:pt x="4155" y="1886"/>
                      <a:pt x="4040" y="1869"/>
                      <a:pt x="3932" y="1844"/>
                    </a:cubicBezTo>
                    <a:cubicBezTo>
                      <a:pt x="3940" y="1828"/>
                      <a:pt x="3949" y="1811"/>
                      <a:pt x="3949" y="1803"/>
                    </a:cubicBezTo>
                    <a:close/>
                    <a:moveTo>
                      <a:pt x="7002" y="1439"/>
                    </a:moveTo>
                    <a:lnTo>
                      <a:pt x="7002" y="1439"/>
                    </a:lnTo>
                    <a:cubicBezTo>
                      <a:pt x="6869" y="1662"/>
                      <a:pt x="6671" y="1828"/>
                      <a:pt x="6431" y="1919"/>
                    </a:cubicBezTo>
                    <a:cubicBezTo>
                      <a:pt x="6605" y="1828"/>
                      <a:pt x="6754" y="1687"/>
                      <a:pt x="6861" y="1522"/>
                    </a:cubicBezTo>
                    <a:cubicBezTo>
                      <a:pt x="6903" y="1497"/>
                      <a:pt x="6952" y="1472"/>
                      <a:pt x="7002" y="1439"/>
                    </a:cubicBezTo>
                    <a:close/>
                    <a:moveTo>
                      <a:pt x="3609" y="2101"/>
                    </a:moveTo>
                    <a:lnTo>
                      <a:pt x="3742" y="2126"/>
                    </a:lnTo>
                    <a:lnTo>
                      <a:pt x="3849" y="2159"/>
                    </a:lnTo>
                    <a:lnTo>
                      <a:pt x="3609" y="2101"/>
                    </a:lnTo>
                    <a:close/>
                    <a:moveTo>
                      <a:pt x="6514" y="2208"/>
                    </a:moveTo>
                    <a:lnTo>
                      <a:pt x="6514" y="2208"/>
                    </a:lnTo>
                    <a:cubicBezTo>
                      <a:pt x="6265" y="2308"/>
                      <a:pt x="6009" y="2366"/>
                      <a:pt x="5744" y="2374"/>
                    </a:cubicBezTo>
                    <a:cubicBezTo>
                      <a:pt x="5785" y="2357"/>
                      <a:pt x="5827" y="2349"/>
                      <a:pt x="5868" y="2332"/>
                    </a:cubicBezTo>
                    <a:cubicBezTo>
                      <a:pt x="6092" y="2316"/>
                      <a:pt x="6307" y="2275"/>
                      <a:pt x="6514" y="2208"/>
                    </a:cubicBezTo>
                    <a:close/>
                    <a:moveTo>
                      <a:pt x="7821" y="0"/>
                    </a:moveTo>
                    <a:cubicBezTo>
                      <a:pt x="7773" y="0"/>
                      <a:pt x="7725" y="19"/>
                      <a:pt x="7689" y="65"/>
                    </a:cubicBezTo>
                    <a:cubicBezTo>
                      <a:pt x="7325" y="578"/>
                      <a:pt x="6861" y="1075"/>
                      <a:pt x="6265" y="1298"/>
                    </a:cubicBezTo>
                    <a:cubicBezTo>
                      <a:pt x="6041" y="1382"/>
                      <a:pt x="5814" y="1416"/>
                      <a:pt x="5587" y="1416"/>
                    </a:cubicBezTo>
                    <a:cubicBezTo>
                      <a:pt x="5095" y="1416"/>
                      <a:pt x="4603" y="1256"/>
                      <a:pt x="4139" y="1091"/>
                    </a:cubicBezTo>
                    <a:cubicBezTo>
                      <a:pt x="3585" y="893"/>
                      <a:pt x="3047" y="694"/>
                      <a:pt x="2459" y="636"/>
                    </a:cubicBezTo>
                    <a:cubicBezTo>
                      <a:pt x="1781" y="570"/>
                      <a:pt x="1086" y="587"/>
                      <a:pt x="407" y="578"/>
                    </a:cubicBezTo>
                    <a:cubicBezTo>
                      <a:pt x="366" y="578"/>
                      <a:pt x="333" y="587"/>
                      <a:pt x="300" y="611"/>
                    </a:cubicBezTo>
                    <a:cubicBezTo>
                      <a:pt x="272" y="559"/>
                      <a:pt x="213" y="533"/>
                      <a:pt x="156" y="533"/>
                    </a:cubicBezTo>
                    <a:cubicBezTo>
                      <a:pt x="77" y="533"/>
                      <a:pt x="1" y="582"/>
                      <a:pt x="10" y="678"/>
                    </a:cubicBezTo>
                    <a:cubicBezTo>
                      <a:pt x="51" y="1124"/>
                      <a:pt x="85" y="1563"/>
                      <a:pt x="101" y="2010"/>
                    </a:cubicBezTo>
                    <a:cubicBezTo>
                      <a:pt x="101" y="2078"/>
                      <a:pt x="157" y="2161"/>
                      <a:pt x="237" y="2161"/>
                    </a:cubicBezTo>
                    <a:cubicBezTo>
                      <a:pt x="244" y="2161"/>
                      <a:pt x="251" y="2160"/>
                      <a:pt x="258" y="2159"/>
                    </a:cubicBezTo>
                    <a:cubicBezTo>
                      <a:pt x="597" y="2116"/>
                      <a:pt x="937" y="2095"/>
                      <a:pt x="1278" y="2095"/>
                    </a:cubicBezTo>
                    <a:cubicBezTo>
                      <a:pt x="1862" y="2095"/>
                      <a:pt x="2447" y="2157"/>
                      <a:pt x="3022" y="2283"/>
                    </a:cubicBezTo>
                    <a:cubicBezTo>
                      <a:pt x="3775" y="2448"/>
                      <a:pt x="4503" y="2647"/>
                      <a:pt x="5289" y="2647"/>
                    </a:cubicBezTo>
                    <a:cubicBezTo>
                      <a:pt x="5352" y="2647"/>
                      <a:pt x="5415" y="2647"/>
                      <a:pt x="5479" y="2647"/>
                    </a:cubicBezTo>
                    <a:cubicBezTo>
                      <a:pt x="6019" y="2647"/>
                      <a:pt x="6579" y="2627"/>
                      <a:pt x="6994" y="2250"/>
                    </a:cubicBezTo>
                    <a:cubicBezTo>
                      <a:pt x="7515" y="1786"/>
                      <a:pt x="7647" y="1075"/>
                      <a:pt x="7813" y="438"/>
                    </a:cubicBezTo>
                    <a:cubicBezTo>
                      <a:pt x="7813" y="429"/>
                      <a:pt x="7813" y="421"/>
                      <a:pt x="7813" y="413"/>
                    </a:cubicBezTo>
                    <a:cubicBezTo>
                      <a:pt x="7854" y="347"/>
                      <a:pt x="7904" y="289"/>
                      <a:pt x="7953" y="223"/>
                    </a:cubicBezTo>
                    <a:cubicBezTo>
                      <a:pt x="8041" y="111"/>
                      <a:pt x="7934" y="0"/>
                      <a:pt x="7821" y="0"/>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sp>
            <p:nvSpPr>
              <p:cNvPr id="27" name="Google Shape;1338;p43">
                <a:extLst>
                  <a:ext uri="{FF2B5EF4-FFF2-40B4-BE49-F238E27FC236}">
                    <a16:creationId xmlns:a16="http://schemas.microsoft.com/office/drawing/2014/main" id="{4C654FD6-9292-4E54-6112-689C79B18E69}"/>
                  </a:ext>
                </a:extLst>
              </p:cNvPr>
              <p:cNvSpPr/>
              <p:nvPr/>
            </p:nvSpPr>
            <p:spPr>
              <a:xfrm>
                <a:off x="5067831" y="3397375"/>
                <a:ext cx="852378" cy="730089"/>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rgbClr val="000000"/>
              </a:solidFill>
              <a:ln>
                <a:solidFill>
                  <a:schemeClr val="bg1">
                    <a:lumMod val="65000"/>
                  </a:schemeClr>
                </a:solidFill>
              </a:ln>
            </p:spPr>
            <p:txBody>
              <a:bodyPr spcFirstLastPara="1" wrap="square" lIns="121900" tIns="121900" rIns="121900" bIns="121900" anchor="ctr" anchorCtr="0">
                <a:noAutofit/>
              </a:bodyPr>
              <a:lstStyle/>
              <a:p>
                <a:endParaRPr sz="1400"/>
              </a:p>
            </p:txBody>
          </p:sp>
        </p:grpSp>
        <p:sp>
          <p:nvSpPr>
            <p:cNvPr id="24" name="Google Shape;1339;p43">
              <a:extLst>
                <a:ext uri="{FF2B5EF4-FFF2-40B4-BE49-F238E27FC236}">
                  <a16:creationId xmlns:a16="http://schemas.microsoft.com/office/drawing/2014/main" id="{590B849E-C912-1A53-8E54-4F7FFFEDC5B8}"/>
                </a:ext>
              </a:extLst>
            </p:cNvPr>
            <p:cNvSpPr txBox="1"/>
            <p:nvPr/>
          </p:nvSpPr>
          <p:spPr>
            <a:xfrm flipH="1">
              <a:off x="5226721" y="3253366"/>
              <a:ext cx="665700" cy="4497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C04F15"/>
                  </a:solidFill>
                  <a:latin typeface="Tahoma" panose="020B0604030504040204" pitchFamily="34" charset="0"/>
                  <a:ea typeface="Tahoma" panose="020B0604030504040204" pitchFamily="34" charset="0"/>
                  <a:cs typeface="Tahoma" panose="020B0604030504040204" pitchFamily="34" charset="0"/>
                  <a:sym typeface="Fira Sans Extra Condensed Medium"/>
                </a:rPr>
                <a:t>II</a:t>
              </a:r>
              <a:endParaRPr sz="1600" dirty="0">
                <a:solidFill>
                  <a:srgbClr val="C04F15"/>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grpSp>
      <p:grpSp>
        <p:nvGrpSpPr>
          <p:cNvPr id="28" name="Google Shape;1340;p43">
            <a:extLst>
              <a:ext uri="{FF2B5EF4-FFF2-40B4-BE49-F238E27FC236}">
                <a16:creationId xmlns:a16="http://schemas.microsoft.com/office/drawing/2014/main" id="{BD2BD077-C3C7-B8D1-90B0-7E539106F111}"/>
              </a:ext>
            </a:extLst>
          </p:cNvPr>
          <p:cNvGrpSpPr/>
          <p:nvPr/>
        </p:nvGrpSpPr>
        <p:grpSpPr>
          <a:xfrm>
            <a:off x="8870064" y="4244776"/>
            <a:ext cx="556032" cy="695058"/>
            <a:chOff x="2918246" y="3424213"/>
            <a:chExt cx="669235" cy="834495"/>
          </a:xfrm>
        </p:grpSpPr>
        <p:grpSp>
          <p:nvGrpSpPr>
            <p:cNvPr id="29" name="Google Shape;1341;p43">
              <a:extLst>
                <a:ext uri="{FF2B5EF4-FFF2-40B4-BE49-F238E27FC236}">
                  <a16:creationId xmlns:a16="http://schemas.microsoft.com/office/drawing/2014/main" id="{50140FF2-14EA-7381-B878-4993B8491D37}"/>
                </a:ext>
              </a:extLst>
            </p:cNvPr>
            <p:cNvGrpSpPr/>
            <p:nvPr/>
          </p:nvGrpSpPr>
          <p:grpSpPr>
            <a:xfrm>
              <a:off x="2918246" y="3440026"/>
              <a:ext cx="665713" cy="818682"/>
              <a:chOff x="2918246" y="3440026"/>
              <a:chExt cx="665713" cy="818682"/>
            </a:xfrm>
          </p:grpSpPr>
          <p:sp>
            <p:nvSpPr>
              <p:cNvPr id="31" name="Google Shape;1342;p43">
                <a:extLst>
                  <a:ext uri="{FF2B5EF4-FFF2-40B4-BE49-F238E27FC236}">
                    <a16:creationId xmlns:a16="http://schemas.microsoft.com/office/drawing/2014/main" id="{52CE3AD6-EDEB-E005-EDD2-354E1F05334A}"/>
                  </a:ext>
                </a:extLst>
              </p:cNvPr>
              <p:cNvSpPr/>
              <p:nvPr/>
            </p:nvSpPr>
            <p:spPr>
              <a:xfrm>
                <a:off x="2931311" y="3953373"/>
                <a:ext cx="628762" cy="284444"/>
              </a:xfrm>
              <a:custGeom>
                <a:avLst/>
                <a:gdLst/>
                <a:ahLst/>
                <a:cxnLst/>
                <a:rect l="l" t="t" r="r" b="b"/>
                <a:pathLst>
                  <a:path w="6245" h="3185" extrusionOk="0">
                    <a:moveTo>
                      <a:pt x="571" y="1336"/>
                    </a:moveTo>
                    <a:cubicBezTo>
                      <a:pt x="596" y="1369"/>
                      <a:pt x="621" y="1394"/>
                      <a:pt x="654" y="1419"/>
                    </a:cubicBezTo>
                    <a:lnTo>
                      <a:pt x="645" y="1427"/>
                    </a:lnTo>
                    <a:cubicBezTo>
                      <a:pt x="637" y="1423"/>
                      <a:pt x="629" y="1421"/>
                      <a:pt x="621" y="1421"/>
                    </a:cubicBezTo>
                    <a:cubicBezTo>
                      <a:pt x="612" y="1421"/>
                      <a:pt x="604" y="1423"/>
                      <a:pt x="596" y="1427"/>
                    </a:cubicBezTo>
                    <a:cubicBezTo>
                      <a:pt x="587" y="1394"/>
                      <a:pt x="579" y="1369"/>
                      <a:pt x="571" y="1336"/>
                    </a:cubicBezTo>
                    <a:close/>
                    <a:moveTo>
                      <a:pt x="263" y="1"/>
                    </a:moveTo>
                    <a:cubicBezTo>
                      <a:pt x="184" y="1"/>
                      <a:pt x="99" y="52"/>
                      <a:pt x="91" y="153"/>
                    </a:cubicBezTo>
                    <a:cubicBezTo>
                      <a:pt x="33" y="955"/>
                      <a:pt x="0" y="1890"/>
                      <a:pt x="654" y="2478"/>
                    </a:cubicBezTo>
                    <a:cubicBezTo>
                      <a:pt x="1274" y="3032"/>
                      <a:pt x="2242" y="3156"/>
                      <a:pt x="3045" y="3173"/>
                    </a:cubicBezTo>
                    <a:cubicBezTo>
                      <a:pt x="3238" y="3177"/>
                      <a:pt x="3445" y="3185"/>
                      <a:pt x="3656" y="3185"/>
                    </a:cubicBezTo>
                    <a:cubicBezTo>
                      <a:pt x="4260" y="3185"/>
                      <a:pt x="4898" y="3122"/>
                      <a:pt x="5345" y="2742"/>
                    </a:cubicBezTo>
                    <a:cubicBezTo>
                      <a:pt x="5560" y="2560"/>
                      <a:pt x="5718" y="2329"/>
                      <a:pt x="5809" y="2064"/>
                    </a:cubicBezTo>
                    <a:cubicBezTo>
                      <a:pt x="5817" y="2039"/>
                      <a:pt x="5825" y="2014"/>
                      <a:pt x="5825" y="1989"/>
                    </a:cubicBezTo>
                    <a:cubicBezTo>
                      <a:pt x="5991" y="1452"/>
                      <a:pt x="5957" y="839"/>
                      <a:pt x="6189" y="302"/>
                    </a:cubicBezTo>
                    <a:cubicBezTo>
                      <a:pt x="6189" y="293"/>
                      <a:pt x="6197" y="277"/>
                      <a:pt x="6206" y="268"/>
                    </a:cubicBezTo>
                    <a:cubicBezTo>
                      <a:pt x="6244" y="158"/>
                      <a:pt x="6136" y="70"/>
                      <a:pt x="6037" y="70"/>
                    </a:cubicBezTo>
                    <a:cubicBezTo>
                      <a:pt x="5988" y="70"/>
                      <a:pt x="5941" y="92"/>
                      <a:pt x="5916" y="144"/>
                    </a:cubicBezTo>
                    <a:lnTo>
                      <a:pt x="5908" y="186"/>
                    </a:lnTo>
                    <a:cubicBezTo>
                      <a:pt x="5718" y="666"/>
                      <a:pt x="5329" y="1013"/>
                      <a:pt x="4898" y="1278"/>
                    </a:cubicBezTo>
                    <a:cubicBezTo>
                      <a:pt x="4361" y="1617"/>
                      <a:pt x="3864" y="1692"/>
                      <a:pt x="3235" y="1708"/>
                    </a:cubicBezTo>
                    <a:cubicBezTo>
                      <a:pt x="3104" y="1712"/>
                      <a:pt x="2967" y="1716"/>
                      <a:pt x="2827" y="1716"/>
                    </a:cubicBezTo>
                    <a:cubicBezTo>
                      <a:pt x="1869" y="1716"/>
                      <a:pt x="763" y="1562"/>
                      <a:pt x="439" y="508"/>
                    </a:cubicBezTo>
                    <a:cubicBezTo>
                      <a:pt x="430" y="484"/>
                      <a:pt x="405" y="459"/>
                      <a:pt x="389" y="442"/>
                    </a:cubicBezTo>
                    <a:cubicBezTo>
                      <a:pt x="389" y="343"/>
                      <a:pt x="397" y="244"/>
                      <a:pt x="405" y="153"/>
                    </a:cubicBezTo>
                    <a:cubicBezTo>
                      <a:pt x="414" y="50"/>
                      <a:pt x="341" y="1"/>
                      <a:pt x="263" y="1"/>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sp>
            <p:nvSpPr>
              <p:cNvPr id="32" name="Google Shape;1343;p43">
                <a:extLst>
                  <a:ext uri="{FF2B5EF4-FFF2-40B4-BE49-F238E27FC236}">
                    <a16:creationId xmlns:a16="http://schemas.microsoft.com/office/drawing/2014/main" id="{1C791B6D-5CBC-9DAB-2EB8-8BE99577A3FB}"/>
                  </a:ext>
                </a:extLst>
              </p:cNvPr>
              <p:cNvSpPr/>
              <p:nvPr/>
            </p:nvSpPr>
            <p:spPr>
              <a:xfrm>
                <a:off x="2936244" y="3446731"/>
                <a:ext cx="639032" cy="659357"/>
              </a:xfrm>
              <a:custGeom>
                <a:avLst/>
                <a:gdLst/>
                <a:ahLst/>
                <a:cxnLst/>
                <a:rect l="l" t="t" r="r" b="b"/>
                <a:pathLst>
                  <a:path w="6347" h="7383" extrusionOk="0">
                    <a:moveTo>
                      <a:pt x="348" y="1"/>
                    </a:moveTo>
                    <a:cubicBezTo>
                      <a:pt x="348" y="1"/>
                      <a:pt x="348" y="1"/>
                      <a:pt x="348" y="1"/>
                    </a:cubicBezTo>
                    <a:lnTo>
                      <a:pt x="348" y="1"/>
                    </a:lnTo>
                    <a:lnTo>
                      <a:pt x="299" y="919"/>
                    </a:lnTo>
                    <a:cubicBezTo>
                      <a:pt x="318" y="661"/>
                      <a:pt x="335" y="552"/>
                      <a:pt x="346" y="504"/>
                    </a:cubicBezTo>
                    <a:lnTo>
                      <a:pt x="346" y="504"/>
                    </a:lnTo>
                    <a:cubicBezTo>
                      <a:pt x="348" y="348"/>
                      <a:pt x="348" y="181"/>
                      <a:pt x="348" y="1"/>
                    </a:cubicBezTo>
                    <a:lnTo>
                      <a:pt x="348" y="1"/>
                    </a:lnTo>
                    <a:cubicBezTo>
                      <a:pt x="377" y="603"/>
                      <a:pt x="374" y="390"/>
                      <a:pt x="346" y="504"/>
                    </a:cubicBezTo>
                    <a:lnTo>
                      <a:pt x="346" y="504"/>
                    </a:lnTo>
                    <a:cubicBezTo>
                      <a:pt x="331" y="2346"/>
                      <a:pt x="231" y="2596"/>
                      <a:pt x="117" y="3641"/>
                    </a:cubicBezTo>
                    <a:cubicBezTo>
                      <a:pt x="1" y="4775"/>
                      <a:pt x="92" y="6090"/>
                      <a:pt x="869" y="6810"/>
                    </a:cubicBezTo>
                    <a:cubicBezTo>
                      <a:pt x="1353" y="7266"/>
                      <a:pt x="2003" y="7383"/>
                      <a:pt x="2638" y="7383"/>
                    </a:cubicBezTo>
                    <a:cubicBezTo>
                      <a:pt x="2753" y="7383"/>
                      <a:pt x="2867" y="7379"/>
                      <a:pt x="2979" y="7373"/>
                    </a:cubicBezTo>
                    <a:cubicBezTo>
                      <a:pt x="4072" y="7323"/>
                      <a:pt x="5280" y="6992"/>
                      <a:pt x="5859" y="5941"/>
                    </a:cubicBezTo>
                    <a:cubicBezTo>
                      <a:pt x="6231" y="5279"/>
                      <a:pt x="6322" y="4973"/>
                      <a:pt x="6248" y="4196"/>
                    </a:cubicBezTo>
                    <a:cubicBezTo>
                      <a:pt x="6206" y="3782"/>
                      <a:pt x="6347" y="3616"/>
                      <a:pt x="6157" y="3252"/>
                    </a:cubicBezTo>
                    <a:cubicBezTo>
                      <a:pt x="5718" y="2400"/>
                      <a:pt x="4568" y="1953"/>
                      <a:pt x="3741" y="1631"/>
                    </a:cubicBezTo>
                    <a:cubicBezTo>
                      <a:pt x="2425" y="1126"/>
                      <a:pt x="1051" y="1366"/>
                      <a:pt x="348" y="1"/>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sp>
            <p:nvSpPr>
              <p:cNvPr id="33" name="Google Shape;1344;p43">
                <a:extLst>
                  <a:ext uri="{FF2B5EF4-FFF2-40B4-BE49-F238E27FC236}">
                    <a16:creationId xmlns:a16="http://schemas.microsoft.com/office/drawing/2014/main" id="{871ACF66-7806-3178-7491-8D919B85218D}"/>
                  </a:ext>
                </a:extLst>
              </p:cNvPr>
              <p:cNvSpPr/>
              <p:nvPr/>
            </p:nvSpPr>
            <p:spPr>
              <a:xfrm>
                <a:off x="2918246" y="3440026"/>
                <a:ext cx="665713" cy="818682"/>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rgbClr val="000000"/>
              </a:solidFill>
              <a:ln>
                <a:solidFill>
                  <a:schemeClr val="bg1">
                    <a:lumMod val="65000"/>
                  </a:schemeClr>
                </a:solidFill>
              </a:ln>
            </p:spPr>
            <p:txBody>
              <a:bodyPr spcFirstLastPara="1" wrap="square" lIns="121900" tIns="121900" rIns="121900" bIns="121900" anchor="ctr" anchorCtr="0">
                <a:noAutofit/>
              </a:bodyPr>
              <a:lstStyle/>
              <a:p>
                <a:endParaRPr sz="1400"/>
              </a:p>
            </p:txBody>
          </p:sp>
        </p:grpSp>
        <p:sp>
          <p:nvSpPr>
            <p:cNvPr id="30" name="Google Shape;1345;p43">
              <a:extLst>
                <a:ext uri="{FF2B5EF4-FFF2-40B4-BE49-F238E27FC236}">
                  <a16:creationId xmlns:a16="http://schemas.microsoft.com/office/drawing/2014/main" id="{D03A1FDF-D9CC-F750-7B72-2DF06EF8D0D7}"/>
                </a:ext>
              </a:extLst>
            </p:cNvPr>
            <p:cNvSpPr txBox="1"/>
            <p:nvPr/>
          </p:nvSpPr>
          <p:spPr>
            <a:xfrm flipH="1">
              <a:off x="2921781" y="3424213"/>
              <a:ext cx="665700" cy="4497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7030A0"/>
                  </a:solidFill>
                  <a:latin typeface="Tahoma" panose="020B0604030504040204" pitchFamily="34" charset="0"/>
                  <a:ea typeface="Tahoma" panose="020B0604030504040204" pitchFamily="34" charset="0"/>
                  <a:cs typeface="Tahoma" panose="020B0604030504040204" pitchFamily="34" charset="0"/>
                  <a:sym typeface="Fira Sans Extra Condensed Medium"/>
                </a:rPr>
                <a:t>III</a:t>
              </a:r>
              <a:endParaRPr sz="1600" dirty="0">
                <a:solidFill>
                  <a:srgbClr val="7030A0"/>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grpSp>
      <p:grpSp>
        <p:nvGrpSpPr>
          <p:cNvPr id="34" name="Google Shape;1346;p43">
            <a:extLst>
              <a:ext uri="{FF2B5EF4-FFF2-40B4-BE49-F238E27FC236}">
                <a16:creationId xmlns:a16="http://schemas.microsoft.com/office/drawing/2014/main" id="{36070DF5-3C6F-CFE7-6C59-4D4438FE7D3E}"/>
              </a:ext>
            </a:extLst>
          </p:cNvPr>
          <p:cNvGrpSpPr/>
          <p:nvPr/>
        </p:nvGrpSpPr>
        <p:grpSpPr>
          <a:xfrm>
            <a:off x="8364410" y="2583806"/>
            <a:ext cx="683268" cy="707027"/>
            <a:chOff x="2558622" y="1544241"/>
            <a:chExt cx="822375" cy="848866"/>
          </a:xfrm>
        </p:grpSpPr>
        <p:grpSp>
          <p:nvGrpSpPr>
            <p:cNvPr id="35" name="Google Shape;1347;p43">
              <a:extLst>
                <a:ext uri="{FF2B5EF4-FFF2-40B4-BE49-F238E27FC236}">
                  <a16:creationId xmlns:a16="http://schemas.microsoft.com/office/drawing/2014/main" id="{98E6AA9B-CBAE-2291-69FB-E87F89DAFE57}"/>
                </a:ext>
              </a:extLst>
            </p:cNvPr>
            <p:cNvGrpSpPr/>
            <p:nvPr/>
          </p:nvGrpSpPr>
          <p:grpSpPr>
            <a:xfrm>
              <a:off x="2558622" y="1650158"/>
              <a:ext cx="822375" cy="742949"/>
              <a:chOff x="2558622" y="1650158"/>
              <a:chExt cx="822375" cy="742949"/>
            </a:xfrm>
          </p:grpSpPr>
          <p:sp>
            <p:nvSpPr>
              <p:cNvPr id="37" name="Google Shape;1348;p43">
                <a:extLst>
                  <a:ext uri="{FF2B5EF4-FFF2-40B4-BE49-F238E27FC236}">
                    <a16:creationId xmlns:a16="http://schemas.microsoft.com/office/drawing/2014/main" id="{3141DF70-89AB-0FBD-9E8C-1E32A07726A0}"/>
                  </a:ext>
                </a:extLst>
              </p:cNvPr>
              <p:cNvSpPr/>
              <p:nvPr/>
            </p:nvSpPr>
            <p:spPr>
              <a:xfrm>
                <a:off x="2621952" y="1892895"/>
                <a:ext cx="739513" cy="481993"/>
              </a:xfrm>
              <a:custGeom>
                <a:avLst/>
                <a:gdLst/>
                <a:ahLst/>
                <a:cxnLst/>
                <a:rect l="l" t="t" r="r" b="b"/>
                <a:pathLst>
                  <a:path w="7345" h="5397" extrusionOk="0">
                    <a:moveTo>
                      <a:pt x="2971" y="4347"/>
                    </a:moveTo>
                    <a:lnTo>
                      <a:pt x="2971" y="4356"/>
                    </a:lnTo>
                    <a:cubicBezTo>
                      <a:pt x="2847" y="4372"/>
                      <a:pt x="2723" y="4397"/>
                      <a:pt x="2607" y="4414"/>
                    </a:cubicBezTo>
                    <a:lnTo>
                      <a:pt x="2656" y="4389"/>
                    </a:lnTo>
                    <a:lnTo>
                      <a:pt x="2673" y="4380"/>
                    </a:lnTo>
                    <a:cubicBezTo>
                      <a:pt x="2772" y="4372"/>
                      <a:pt x="2871" y="4364"/>
                      <a:pt x="2971" y="4347"/>
                    </a:cubicBezTo>
                    <a:close/>
                    <a:moveTo>
                      <a:pt x="7171" y="0"/>
                    </a:moveTo>
                    <a:cubicBezTo>
                      <a:pt x="7146" y="0"/>
                      <a:pt x="7119" y="9"/>
                      <a:pt x="7091" y="28"/>
                    </a:cubicBezTo>
                    <a:cubicBezTo>
                      <a:pt x="6934" y="144"/>
                      <a:pt x="6785" y="268"/>
                      <a:pt x="6661" y="409"/>
                    </a:cubicBezTo>
                    <a:cubicBezTo>
                      <a:pt x="6628" y="442"/>
                      <a:pt x="6611" y="483"/>
                      <a:pt x="6611" y="525"/>
                    </a:cubicBezTo>
                    <a:cubicBezTo>
                      <a:pt x="6413" y="607"/>
                      <a:pt x="6264" y="831"/>
                      <a:pt x="6140" y="1005"/>
                    </a:cubicBezTo>
                    <a:cubicBezTo>
                      <a:pt x="6115" y="1029"/>
                      <a:pt x="6107" y="1063"/>
                      <a:pt x="6115" y="1096"/>
                    </a:cubicBezTo>
                    <a:lnTo>
                      <a:pt x="5503" y="1691"/>
                    </a:lnTo>
                    <a:cubicBezTo>
                      <a:pt x="5453" y="1733"/>
                      <a:pt x="5445" y="1815"/>
                      <a:pt x="5486" y="1873"/>
                    </a:cubicBezTo>
                    <a:cubicBezTo>
                      <a:pt x="5312" y="2031"/>
                      <a:pt x="5155" y="2221"/>
                      <a:pt x="5031" y="2419"/>
                    </a:cubicBezTo>
                    <a:cubicBezTo>
                      <a:pt x="5014" y="2453"/>
                      <a:pt x="5006" y="2486"/>
                      <a:pt x="5014" y="2519"/>
                    </a:cubicBezTo>
                    <a:cubicBezTo>
                      <a:pt x="4915" y="2626"/>
                      <a:pt x="4849" y="2759"/>
                      <a:pt x="4808" y="2891"/>
                    </a:cubicBezTo>
                    <a:cubicBezTo>
                      <a:pt x="4799" y="2899"/>
                      <a:pt x="4791" y="2908"/>
                      <a:pt x="4783" y="2924"/>
                    </a:cubicBezTo>
                    <a:cubicBezTo>
                      <a:pt x="4212" y="3636"/>
                      <a:pt x="3360" y="4066"/>
                      <a:pt x="2441" y="4083"/>
                    </a:cubicBezTo>
                    <a:lnTo>
                      <a:pt x="2185" y="4083"/>
                    </a:lnTo>
                    <a:cubicBezTo>
                      <a:pt x="2127" y="4083"/>
                      <a:pt x="2069" y="4107"/>
                      <a:pt x="2052" y="4165"/>
                    </a:cubicBezTo>
                    <a:cubicBezTo>
                      <a:pt x="1374" y="4157"/>
                      <a:pt x="728" y="3843"/>
                      <a:pt x="323" y="3305"/>
                    </a:cubicBezTo>
                    <a:cubicBezTo>
                      <a:pt x="296" y="3270"/>
                      <a:pt x="262" y="3255"/>
                      <a:pt x="226" y="3255"/>
                    </a:cubicBezTo>
                    <a:cubicBezTo>
                      <a:pt x="117" y="3255"/>
                      <a:pt x="0" y="3389"/>
                      <a:pt x="75" y="3495"/>
                    </a:cubicBezTo>
                    <a:cubicBezTo>
                      <a:pt x="232" y="3710"/>
                      <a:pt x="406" y="3917"/>
                      <a:pt x="596" y="4116"/>
                    </a:cubicBezTo>
                    <a:cubicBezTo>
                      <a:pt x="588" y="4157"/>
                      <a:pt x="604" y="4207"/>
                      <a:pt x="637" y="4240"/>
                    </a:cubicBezTo>
                    <a:cubicBezTo>
                      <a:pt x="853" y="4447"/>
                      <a:pt x="1093" y="4637"/>
                      <a:pt x="1349" y="4811"/>
                    </a:cubicBezTo>
                    <a:cubicBezTo>
                      <a:pt x="1349" y="4852"/>
                      <a:pt x="1382" y="4885"/>
                      <a:pt x="1415" y="4910"/>
                    </a:cubicBezTo>
                    <a:cubicBezTo>
                      <a:pt x="1713" y="5100"/>
                      <a:pt x="2036" y="5233"/>
                      <a:pt x="2375" y="5324"/>
                    </a:cubicBezTo>
                    <a:lnTo>
                      <a:pt x="2400" y="5324"/>
                    </a:lnTo>
                    <a:cubicBezTo>
                      <a:pt x="2425" y="5349"/>
                      <a:pt x="2466" y="5373"/>
                      <a:pt x="2507" y="5373"/>
                    </a:cubicBezTo>
                    <a:cubicBezTo>
                      <a:pt x="2665" y="5388"/>
                      <a:pt x="2819" y="5396"/>
                      <a:pt x="2970" y="5396"/>
                    </a:cubicBezTo>
                    <a:cubicBezTo>
                      <a:pt x="3612" y="5396"/>
                      <a:pt x="4191" y="5242"/>
                      <a:pt x="4667" y="4720"/>
                    </a:cubicBezTo>
                    <a:cubicBezTo>
                      <a:pt x="5246" y="4066"/>
                      <a:pt x="5561" y="3263"/>
                      <a:pt x="5850" y="2461"/>
                    </a:cubicBezTo>
                    <a:cubicBezTo>
                      <a:pt x="5892" y="2461"/>
                      <a:pt x="5933" y="2436"/>
                      <a:pt x="5958" y="2395"/>
                    </a:cubicBezTo>
                    <a:cubicBezTo>
                      <a:pt x="6123" y="2138"/>
                      <a:pt x="6297" y="1882"/>
                      <a:pt x="6462" y="1625"/>
                    </a:cubicBezTo>
                    <a:lnTo>
                      <a:pt x="6479" y="1617"/>
                    </a:lnTo>
                    <a:cubicBezTo>
                      <a:pt x="6653" y="1493"/>
                      <a:pt x="6827" y="1360"/>
                      <a:pt x="6992" y="1220"/>
                    </a:cubicBezTo>
                    <a:cubicBezTo>
                      <a:pt x="7017" y="1195"/>
                      <a:pt x="7033" y="1154"/>
                      <a:pt x="7033" y="1120"/>
                    </a:cubicBezTo>
                    <a:cubicBezTo>
                      <a:pt x="7058" y="1087"/>
                      <a:pt x="7083" y="1054"/>
                      <a:pt x="7108" y="1021"/>
                    </a:cubicBezTo>
                    <a:cubicBezTo>
                      <a:pt x="7265" y="765"/>
                      <a:pt x="7191" y="492"/>
                      <a:pt x="7298" y="235"/>
                    </a:cubicBezTo>
                    <a:cubicBezTo>
                      <a:pt x="7345" y="142"/>
                      <a:pt x="7274" y="0"/>
                      <a:pt x="7171" y="0"/>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grpSp>
            <p:nvGrpSpPr>
              <p:cNvPr id="38" name="Google Shape;1349;p43">
                <a:extLst>
                  <a:ext uri="{FF2B5EF4-FFF2-40B4-BE49-F238E27FC236}">
                    <a16:creationId xmlns:a16="http://schemas.microsoft.com/office/drawing/2014/main" id="{7FA2AA36-1EBA-0EB4-0744-884C51A665B9}"/>
                  </a:ext>
                </a:extLst>
              </p:cNvPr>
              <p:cNvGrpSpPr/>
              <p:nvPr/>
            </p:nvGrpSpPr>
            <p:grpSpPr>
              <a:xfrm>
                <a:off x="2558622" y="1650158"/>
                <a:ext cx="822375" cy="742949"/>
                <a:chOff x="2558622" y="1650158"/>
                <a:chExt cx="822375" cy="742949"/>
              </a:xfrm>
            </p:grpSpPr>
            <p:sp>
              <p:nvSpPr>
                <p:cNvPr id="39" name="Google Shape;1350;p43">
                  <a:extLst>
                    <a:ext uri="{FF2B5EF4-FFF2-40B4-BE49-F238E27FC236}">
                      <a16:creationId xmlns:a16="http://schemas.microsoft.com/office/drawing/2014/main" id="{9AD99A2D-100E-8C2B-36CE-A62D8791CA32}"/>
                    </a:ext>
                  </a:extLst>
                </p:cNvPr>
                <p:cNvSpPr/>
                <p:nvPr/>
              </p:nvSpPr>
              <p:spPr>
                <a:xfrm>
                  <a:off x="2577752" y="16618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solidFill>
                  <a:srgbClr val="FFFFFF"/>
                </a:solidFill>
                <a:ln>
                  <a:solidFill>
                    <a:schemeClr val="bg1">
                      <a:lumMod val="65000"/>
                    </a:schemeClr>
                  </a:solidFill>
                </a:ln>
              </p:spPr>
              <p:txBody>
                <a:bodyPr spcFirstLastPara="1" wrap="square" lIns="121900" tIns="121900" rIns="121900" bIns="121900" anchor="ctr" anchorCtr="0">
                  <a:noAutofit/>
                </a:bodyPr>
                <a:lstStyle/>
                <a:p>
                  <a:endParaRPr sz="1400"/>
                </a:p>
              </p:txBody>
            </p:sp>
            <p:sp>
              <p:nvSpPr>
                <p:cNvPr id="40" name="Google Shape;1351;p43">
                  <a:extLst>
                    <a:ext uri="{FF2B5EF4-FFF2-40B4-BE49-F238E27FC236}">
                      <a16:creationId xmlns:a16="http://schemas.microsoft.com/office/drawing/2014/main" id="{47A6E93A-3983-D97A-2054-0B2E58E9AEC1}"/>
                    </a:ext>
                  </a:extLst>
                </p:cNvPr>
                <p:cNvSpPr/>
                <p:nvPr/>
              </p:nvSpPr>
              <p:spPr>
                <a:xfrm>
                  <a:off x="2558622" y="1650158"/>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rgbClr val="000000"/>
                </a:solidFill>
                <a:ln>
                  <a:solidFill>
                    <a:schemeClr val="bg1">
                      <a:lumMod val="65000"/>
                    </a:schemeClr>
                  </a:solidFill>
                </a:ln>
              </p:spPr>
              <p:txBody>
                <a:bodyPr spcFirstLastPara="1" wrap="square" lIns="121900" tIns="121900" rIns="121900" bIns="121900" anchor="ctr" anchorCtr="0">
                  <a:noAutofit/>
                </a:bodyPr>
                <a:lstStyle/>
                <a:p>
                  <a:endParaRPr sz="1400" dirty="0"/>
                </a:p>
              </p:txBody>
            </p:sp>
          </p:grpSp>
        </p:grpSp>
        <p:sp>
          <p:nvSpPr>
            <p:cNvPr id="36" name="Google Shape;1352;p43">
              <a:extLst>
                <a:ext uri="{FF2B5EF4-FFF2-40B4-BE49-F238E27FC236}">
                  <a16:creationId xmlns:a16="http://schemas.microsoft.com/office/drawing/2014/main" id="{3DE4D156-82EE-C54F-F352-F667E617CD20}"/>
                </a:ext>
              </a:extLst>
            </p:cNvPr>
            <p:cNvSpPr txBox="1"/>
            <p:nvPr/>
          </p:nvSpPr>
          <p:spPr>
            <a:xfrm flipH="1">
              <a:off x="2577752" y="1544241"/>
              <a:ext cx="665700" cy="4497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sym typeface="Fira Sans Extra Condensed Medium"/>
                </a:rPr>
                <a:t>IV</a:t>
              </a:r>
              <a:endParaRPr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grpSp>
      <p:pic>
        <p:nvPicPr>
          <p:cNvPr id="41" name="Imagen 40">
            <a:extLst>
              <a:ext uri="{FF2B5EF4-FFF2-40B4-BE49-F238E27FC236}">
                <a16:creationId xmlns:a16="http://schemas.microsoft.com/office/drawing/2014/main" id="{671B2442-0C17-5624-E795-401242DEE443}"/>
              </a:ext>
            </a:extLst>
          </p:cNvPr>
          <p:cNvPicPr>
            <a:picLocks noChangeAspect="1"/>
          </p:cNvPicPr>
          <p:nvPr/>
        </p:nvPicPr>
        <p:blipFill>
          <a:blip r:embed="rId4"/>
          <a:stretch>
            <a:fillRect/>
          </a:stretch>
        </p:blipFill>
        <p:spPr>
          <a:xfrm>
            <a:off x="9687051" y="3107580"/>
            <a:ext cx="739836" cy="506204"/>
          </a:xfrm>
          <a:prstGeom prst="rect">
            <a:avLst/>
          </a:prstGeom>
        </p:spPr>
      </p:pic>
      <p:sp>
        <p:nvSpPr>
          <p:cNvPr id="3" name="CuadroTexto 2">
            <a:extLst>
              <a:ext uri="{FF2B5EF4-FFF2-40B4-BE49-F238E27FC236}">
                <a16:creationId xmlns:a16="http://schemas.microsoft.com/office/drawing/2014/main" id="{A09D4222-4526-A92B-499E-292F7F2402EE}"/>
              </a:ext>
            </a:extLst>
          </p:cNvPr>
          <p:cNvSpPr txBox="1"/>
          <p:nvPr/>
        </p:nvSpPr>
        <p:spPr>
          <a:xfrm>
            <a:off x="7888636" y="5679083"/>
            <a:ext cx="445678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5. Modelo de gestión del seguimiento, monitorización y evaluación de EIITACYL</a:t>
            </a:r>
          </a:p>
        </p:txBody>
      </p:sp>
      <p:sp>
        <p:nvSpPr>
          <p:cNvPr id="42" name="CuadroTexto 41">
            <a:extLst>
              <a:ext uri="{FF2B5EF4-FFF2-40B4-BE49-F238E27FC236}">
                <a16:creationId xmlns:a16="http://schemas.microsoft.com/office/drawing/2014/main" id="{DC6501FB-09EB-8545-38D2-82CCCE1795C5}"/>
              </a:ext>
            </a:extLst>
          </p:cNvPr>
          <p:cNvSpPr txBox="1"/>
          <p:nvPr/>
        </p:nvSpPr>
        <p:spPr>
          <a:xfrm>
            <a:off x="7888636" y="8930083"/>
            <a:ext cx="445678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6. Temporalización del proceso de seguimiento y evaluación de EIITACYL</a:t>
            </a:r>
          </a:p>
        </p:txBody>
      </p:sp>
    </p:spTree>
    <p:extLst>
      <p:ext uri="{BB962C8B-B14F-4D97-AF65-F5344CB8AC3E}">
        <p14:creationId xmlns:p14="http://schemas.microsoft.com/office/powerpoint/2010/main" val="41459273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DA82-19AD-6E3B-7806-D34BE97C02E6}"/>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A7868931-4A55-6D48-6868-AE0811B8B994}"/>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2" name="CuadroTexto 1">
            <a:extLst>
              <a:ext uri="{FF2B5EF4-FFF2-40B4-BE49-F238E27FC236}">
                <a16:creationId xmlns:a16="http://schemas.microsoft.com/office/drawing/2014/main" id="{8E896258-7D6F-C246-245C-9631F81B6923}"/>
              </a:ext>
            </a:extLst>
          </p:cNvPr>
          <p:cNvSpPr txBox="1"/>
          <p:nvPr/>
        </p:nvSpPr>
        <p:spPr>
          <a:xfrm>
            <a:off x="538101" y="886654"/>
            <a:ext cx="963342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Cómo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lo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vamos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medir</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147" name="41 Flecha abajo">
            <a:extLst>
              <a:ext uri="{FF2B5EF4-FFF2-40B4-BE49-F238E27FC236}">
                <a16:creationId xmlns:a16="http://schemas.microsoft.com/office/drawing/2014/main" id="{469C1E76-0E39-49C5-E8F3-B810567EFA0F}"/>
              </a:ext>
            </a:extLst>
          </p:cNvPr>
          <p:cNvSpPr/>
          <p:nvPr/>
        </p:nvSpPr>
        <p:spPr>
          <a:xfrm rot="10800000">
            <a:off x="4507775" y="3237957"/>
            <a:ext cx="1368000" cy="4824000"/>
          </a:xfrm>
          <a:prstGeom prst="downArrow">
            <a:avLst/>
          </a:prstGeom>
          <a:solidFill>
            <a:srgbClr val="EEDDA6"/>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148" name="41 Flecha abajo">
            <a:extLst>
              <a:ext uri="{FF2B5EF4-FFF2-40B4-BE49-F238E27FC236}">
                <a16:creationId xmlns:a16="http://schemas.microsoft.com/office/drawing/2014/main" id="{451252FB-9FEF-A5FB-9098-7AFACABE7239}"/>
              </a:ext>
            </a:extLst>
          </p:cNvPr>
          <p:cNvSpPr/>
          <p:nvPr/>
        </p:nvSpPr>
        <p:spPr>
          <a:xfrm rot="10800000">
            <a:off x="9277518" y="3228432"/>
            <a:ext cx="1368000" cy="4824000"/>
          </a:xfrm>
          <a:prstGeom prst="downArrow">
            <a:avLst/>
          </a:prstGeom>
          <a:solidFill>
            <a:srgbClr val="EAF7E5"/>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149" name="41 Flecha abajo">
            <a:extLst>
              <a:ext uri="{FF2B5EF4-FFF2-40B4-BE49-F238E27FC236}">
                <a16:creationId xmlns:a16="http://schemas.microsoft.com/office/drawing/2014/main" id="{0A084B7B-CD16-716A-FD7F-A917D41B7190}"/>
              </a:ext>
            </a:extLst>
          </p:cNvPr>
          <p:cNvSpPr/>
          <p:nvPr/>
        </p:nvSpPr>
        <p:spPr>
          <a:xfrm rot="10800000">
            <a:off x="7012756" y="3245385"/>
            <a:ext cx="1368000" cy="4824000"/>
          </a:xfrm>
          <a:prstGeom prst="downArrow">
            <a:avLst/>
          </a:prstGeom>
          <a:solidFill>
            <a:srgbClr val="F6DDF3"/>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150" name="41 Flecha abajo">
            <a:extLst>
              <a:ext uri="{FF2B5EF4-FFF2-40B4-BE49-F238E27FC236}">
                <a16:creationId xmlns:a16="http://schemas.microsoft.com/office/drawing/2014/main" id="{D8FC0E91-299F-40B5-AFD4-B4A0070EEEEF}"/>
              </a:ext>
            </a:extLst>
          </p:cNvPr>
          <p:cNvSpPr/>
          <p:nvPr/>
        </p:nvSpPr>
        <p:spPr>
          <a:xfrm rot="10800000">
            <a:off x="2450375" y="3237957"/>
            <a:ext cx="1368000" cy="4824000"/>
          </a:xfrm>
          <a:prstGeom prst="downArrow">
            <a:avLst/>
          </a:prstGeom>
          <a:solidFill>
            <a:srgbClr val="C1D9F1"/>
          </a:solidFill>
          <a:ln w="9525" cap="flat" cmpd="sng" algn="ctr">
            <a:noFill/>
            <a:prstDash val="solid"/>
          </a:ln>
          <a:effectLst/>
        </p:spPr>
        <p:txBody>
          <a:bodyPr rtlCol="0" anchor="ctr"/>
          <a:lstStyle/>
          <a:p>
            <a:pPr algn="ctr" defTabSz="442229" hangingPunct="0">
              <a:spcBef>
                <a:spcPts val="0"/>
              </a:spcBef>
              <a:defRPr/>
            </a:pPr>
            <a:endParaRPr lang="es-ES" sz="464" b="1" kern="0" dirty="0">
              <a:solidFill>
                <a:srgbClr val="000000"/>
              </a:solidFill>
              <a:latin typeface="Helvetica Neue Medium"/>
              <a:sym typeface="Helvetica Neue"/>
            </a:endParaRPr>
          </a:p>
        </p:txBody>
      </p:sp>
      <p:sp>
        <p:nvSpPr>
          <p:cNvPr id="151" name="Rectángulo: esquinas redondeadas 150">
            <a:extLst>
              <a:ext uri="{FF2B5EF4-FFF2-40B4-BE49-F238E27FC236}">
                <a16:creationId xmlns:a16="http://schemas.microsoft.com/office/drawing/2014/main" id="{C3463DD9-DEFD-9F3D-A709-37B69C4889DE}"/>
              </a:ext>
            </a:extLst>
          </p:cNvPr>
          <p:cNvSpPr/>
          <p:nvPr/>
        </p:nvSpPr>
        <p:spPr>
          <a:xfrm>
            <a:off x="2199574" y="5110171"/>
            <a:ext cx="9018641" cy="1021257"/>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52" name="Rectángulo: esquinas redondeadas 151">
            <a:extLst>
              <a:ext uri="{FF2B5EF4-FFF2-40B4-BE49-F238E27FC236}">
                <a16:creationId xmlns:a16="http://schemas.microsoft.com/office/drawing/2014/main" id="{01BBBC33-1035-5E5E-1B6B-D40E34675311}"/>
              </a:ext>
            </a:extLst>
          </p:cNvPr>
          <p:cNvSpPr/>
          <p:nvPr/>
        </p:nvSpPr>
        <p:spPr>
          <a:xfrm>
            <a:off x="2174642" y="6251006"/>
            <a:ext cx="9062623" cy="864335"/>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53" name="Rectángulo: esquinas redondeadas 152">
            <a:extLst>
              <a:ext uri="{FF2B5EF4-FFF2-40B4-BE49-F238E27FC236}">
                <a16:creationId xmlns:a16="http://schemas.microsoft.com/office/drawing/2014/main" id="{00B99F79-39B8-7B80-2F37-CFBDC9659D16}"/>
              </a:ext>
            </a:extLst>
          </p:cNvPr>
          <p:cNvSpPr/>
          <p:nvPr/>
        </p:nvSpPr>
        <p:spPr>
          <a:xfrm>
            <a:off x="2195434" y="7272931"/>
            <a:ext cx="9062623" cy="750929"/>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54" name="Rectángulo: esquinas redondeadas 153">
            <a:extLst>
              <a:ext uri="{FF2B5EF4-FFF2-40B4-BE49-F238E27FC236}">
                <a16:creationId xmlns:a16="http://schemas.microsoft.com/office/drawing/2014/main" id="{E6C9C3D5-E7CF-6CE9-99C4-7511002F3030}"/>
              </a:ext>
            </a:extLst>
          </p:cNvPr>
          <p:cNvSpPr/>
          <p:nvPr/>
        </p:nvSpPr>
        <p:spPr>
          <a:xfrm rot="16200000">
            <a:off x="-687357" y="6483163"/>
            <a:ext cx="3060716" cy="322746"/>
          </a:xfrm>
          <a:prstGeom prst="roundRect">
            <a:avLst/>
          </a:prstGeom>
          <a:solidFill>
            <a:srgbClr val="FBE4D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5" name="Rectángulo: esquinas redondeadas 154">
            <a:extLst>
              <a:ext uri="{FF2B5EF4-FFF2-40B4-BE49-F238E27FC236}">
                <a16:creationId xmlns:a16="http://schemas.microsoft.com/office/drawing/2014/main" id="{7D7659AA-385F-9424-31F7-DD7860A128D1}"/>
              </a:ext>
            </a:extLst>
          </p:cNvPr>
          <p:cNvSpPr/>
          <p:nvPr/>
        </p:nvSpPr>
        <p:spPr>
          <a:xfrm rot="16200000">
            <a:off x="656109" y="3600564"/>
            <a:ext cx="1797027" cy="947008"/>
          </a:xfrm>
          <a:prstGeom prst="roundRect">
            <a:avLst/>
          </a:prstGeom>
          <a:solidFill>
            <a:srgbClr val="F2CFEF"/>
          </a:solidFill>
          <a:ln>
            <a:solidFill>
              <a:srgbClr val="370E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6" name="CuadroTexto 155">
            <a:extLst>
              <a:ext uri="{FF2B5EF4-FFF2-40B4-BE49-F238E27FC236}">
                <a16:creationId xmlns:a16="http://schemas.microsoft.com/office/drawing/2014/main" id="{D7CB91C5-F79B-F492-F199-4B96CD3AD9EE}"/>
              </a:ext>
            </a:extLst>
          </p:cNvPr>
          <p:cNvSpPr txBox="1"/>
          <p:nvPr/>
        </p:nvSpPr>
        <p:spPr>
          <a:xfrm>
            <a:off x="1062528" y="4195076"/>
            <a:ext cx="952108" cy="784830"/>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 organización:</a:t>
            </a:r>
          </a:p>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comunidad científica y profesional </a:t>
            </a:r>
          </a:p>
        </p:txBody>
      </p:sp>
      <p:sp>
        <p:nvSpPr>
          <p:cNvPr id="157" name="Rectángulo: esquinas redondeadas 156">
            <a:extLst>
              <a:ext uri="{FF2B5EF4-FFF2-40B4-BE49-F238E27FC236}">
                <a16:creationId xmlns:a16="http://schemas.microsoft.com/office/drawing/2014/main" id="{3B96A614-FF96-E346-8DC8-F4DFCC261CEB}"/>
              </a:ext>
            </a:extLst>
          </p:cNvPr>
          <p:cNvSpPr/>
          <p:nvPr/>
        </p:nvSpPr>
        <p:spPr>
          <a:xfrm rot="16200000">
            <a:off x="17659" y="6164425"/>
            <a:ext cx="3073927" cy="947010"/>
          </a:xfrm>
          <a:prstGeom prst="roundRect">
            <a:avLst/>
          </a:prstGeom>
          <a:solidFill>
            <a:srgbClr val="FBE4D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pPr>
            <a:endParaRPr lang="es-E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58" name="CuadroTexto 157">
            <a:extLst>
              <a:ext uri="{FF2B5EF4-FFF2-40B4-BE49-F238E27FC236}">
                <a16:creationId xmlns:a16="http://schemas.microsoft.com/office/drawing/2014/main" id="{D66AEDFB-0DDA-09C7-14E4-B2B46F9B40E3}"/>
              </a:ext>
            </a:extLst>
          </p:cNvPr>
          <p:cNvSpPr txBox="1"/>
          <p:nvPr/>
        </p:nvSpPr>
        <p:spPr>
          <a:xfrm>
            <a:off x="1097745" y="7322179"/>
            <a:ext cx="936120" cy="784830"/>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las políticas y estrategias: enfoque y alineación</a:t>
            </a:r>
          </a:p>
        </p:txBody>
      </p:sp>
      <p:sp>
        <p:nvSpPr>
          <p:cNvPr id="159" name="CuadroTexto 158">
            <a:extLst>
              <a:ext uri="{FF2B5EF4-FFF2-40B4-BE49-F238E27FC236}">
                <a16:creationId xmlns:a16="http://schemas.microsoft.com/office/drawing/2014/main" id="{767D1513-C256-7EBD-6AD3-126DC760E112}"/>
              </a:ext>
            </a:extLst>
          </p:cNvPr>
          <p:cNvSpPr txBox="1"/>
          <p:nvPr/>
        </p:nvSpPr>
        <p:spPr>
          <a:xfrm>
            <a:off x="1051461" y="6313919"/>
            <a:ext cx="996831" cy="784830"/>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los recursos y capacidades: humanos y materiales</a:t>
            </a:r>
          </a:p>
        </p:txBody>
      </p:sp>
      <p:sp>
        <p:nvSpPr>
          <p:cNvPr id="160" name="CuadroTexto 159">
            <a:extLst>
              <a:ext uri="{FF2B5EF4-FFF2-40B4-BE49-F238E27FC236}">
                <a16:creationId xmlns:a16="http://schemas.microsoft.com/office/drawing/2014/main" id="{2BABD3DD-81DA-21D9-BF56-A8F4AD4BB265}"/>
              </a:ext>
            </a:extLst>
          </p:cNvPr>
          <p:cNvSpPr txBox="1"/>
          <p:nvPr/>
        </p:nvSpPr>
        <p:spPr>
          <a:xfrm>
            <a:off x="1043803" y="5312412"/>
            <a:ext cx="1021902" cy="646331"/>
          </a:xfrm>
          <a:prstGeom prst="rect">
            <a:avLst/>
          </a:prstGeom>
          <a:noFill/>
        </p:spPr>
        <p:txBody>
          <a:bodyPr wrap="square" rtlCol="0">
            <a:spAutoFit/>
          </a:bodyPr>
          <a:lstStyle/>
          <a:p>
            <a:pPr algn="ctr">
              <a:spcBef>
                <a:spcPts val="0"/>
              </a:spcBef>
            </a:pPr>
            <a:r>
              <a:rPr lang="es-ES" sz="1000" dirty="0">
                <a:latin typeface="Tahoma" panose="020B0604030504040204" pitchFamily="34" charset="0"/>
                <a:ea typeface="Tahoma" panose="020B0604030504040204" pitchFamily="34" charset="0"/>
                <a:cs typeface="Tahoma" panose="020B0604030504040204" pitchFamily="34" charset="0"/>
              </a:rPr>
              <a:t>En la gestión y la actividad: procesos y proyectos</a:t>
            </a:r>
          </a:p>
        </p:txBody>
      </p:sp>
      <p:sp>
        <p:nvSpPr>
          <p:cNvPr id="161" name="CuadroTexto 160">
            <a:extLst>
              <a:ext uri="{FF2B5EF4-FFF2-40B4-BE49-F238E27FC236}">
                <a16:creationId xmlns:a16="http://schemas.microsoft.com/office/drawing/2014/main" id="{F8344544-4555-2DF0-908A-96B2DC1367E3}"/>
              </a:ext>
            </a:extLst>
          </p:cNvPr>
          <p:cNvSpPr txBox="1"/>
          <p:nvPr/>
        </p:nvSpPr>
        <p:spPr>
          <a:xfrm>
            <a:off x="1096543" y="3366192"/>
            <a:ext cx="917430" cy="646331"/>
          </a:xfrm>
          <a:prstGeom prst="rect">
            <a:avLst/>
          </a:prstGeom>
          <a:noFill/>
        </p:spPr>
        <p:txBody>
          <a:bodyPr wrap="square" rtlCol="0">
            <a:spAutoFit/>
          </a:bodyP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En la sociedad:                      ecosistema I+i y global</a:t>
            </a:r>
            <a:endParaRPr lang="es-ES" sz="1000" dirty="0"/>
          </a:p>
        </p:txBody>
      </p:sp>
      <p:sp>
        <p:nvSpPr>
          <p:cNvPr id="162" name="Rectángulo: esquinas redondeadas 161">
            <a:extLst>
              <a:ext uri="{FF2B5EF4-FFF2-40B4-BE49-F238E27FC236}">
                <a16:creationId xmlns:a16="http://schemas.microsoft.com/office/drawing/2014/main" id="{0ED8812B-1276-61D4-EB2F-93CF7AFF27D6}"/>
              </a:ext>
            </a:extLst>
          </p:cNvPr>
          <p:cNvSpPr/>
          <p:nvPr/>
        </p:nvSpPr>
        <p:spPr>
          <a:xfrm rot="16200000">
            <a:off x="-53347" y="3912695"/>
            <a:ext cx="1797031" cy="322746"/>
          </a:xfrm>
          <a:prstGeom prst="roundRect">
            <a:avLst/>
          </a:prstGeom>
          <a:solidFill>
            <a:srgbClr val="F2CFEF"/>
          </a:solidFill>
          <a:ln>
            <a:solidFill>
              <a:srgbClr val="3912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3" name="CuadroTexto 162">
            <a:extLst>
              <a:ext uri="{FF2B5EF4-FFF2-40B4-BE49-F238E27FC236}">
                <a16:creationId xmlns:a16="http://schemas.microsoft.com/office/drawing/2014/main" id="{D9D58E63-6130-F083-E150-2CD2A9D1F0F4}"/>
              </a:ext>
            </a:extLst>
          </p:cNvPr>
          <p:cNvSpPr txBox="1"/>
          <p:nvPr/>
        </p:nvSpPr>
        <p:spPr>
          <a:xfrm rot="16200000">
            <a:off x="-52018" y="3958651"/>
            <a:ext cx="1797028" cy="230832"/>
          </a:xfrm>
          <a:prstGeom prst="rect">
            <a:avLst/>
          </a:prstGeom>
          <a:noFill/>
          <a:ln>
            <a:noFill/>
          </a:ln>
        </p:spPr>
        <p:txBody>
          <a:bodyPr wrap="square" rtlCol="0">
            <a:spAutoFit/>
          </a:bodyPr>
          <a:lstStyle/>
          <a:p>
            <a:pPr algn="ctr">
              <a:spcBef>
                <a:spcPts val="0"/>
              </a:spcBef>
            </a:pPr>
            <a:r>
              <a:rPr lang="es-ES" sz="1000" b="1" dirty="0">
                <a:solidFill>
                  <a:schemeClr val="tx1"/>
                </a:solidFill>
                <a:latin typeface="Tahoma" panose="020B0604030504040204" pitchFamily="34" charset="0"/>
                <a:ea typeface="Tahoma" panose="020B0604030504040204" pitchFamily="34" charset="0"/>
                <a:cs typeface="Tahoma" panose="020B0604030504040204" pitchFamily="34" charset="0"/>
              </a:rPr>
              <a:t>Resultados e Impactos</a:t>
            </a:r>
            <a:endParaRPr lang="es-ES" sz="1000" b="1" dirty="0"/>
          </a:p>
        </p:txBody>
      </p:sp>
      <p:sp>
        <p:nvSpPr>
          <p:cNvPr id="164" name="CuadroTexto 163">
            <a:extLst>
              <a:ext uri="{FF2B5EF4-FFF2-40B4-BE49-F238E27FC236}">
                <a16:creationId xmlns:a16="http://schemas.microsoft.com/office/drawing/2014/main" id="{03D19D98-4EAE-8DD3-784F-2D3DA6F9EE97}"/>
              </a:ext>
            </a:extLst>
          </p:cNvPr>
          <p:cNvSpPr txBox="1"/>
          <p:nvPr/>
        </p:nvSpPr>
        <p:spPr>
          <a:xfrm rot="16200000">
            <a:off x="-685403" y="6502811"/>
            <a:ext cx="3008104" cy="230832"/>
          </a:xfrm>
          <a:prstGeom prst="rect">
            <a:avLst/>
          </a:prstGeom>
          <a:noFill/>
        </p:spPr>
        <p:txBody>
          <a:bodyPr wrap="square" rtlCol="0">
            <a:spAutoFit/>
          </a:bodyPr>
          <a:lstStyle/>
          <a:p>
            <a:pPr algn="ctr">
              <a:spcBef>
                <a:spcPts val="0"/>
              </a:spcBef>
            </a:pPr>
            <a:r>
              <a:rPr lang="es-ES" sz="1000" b="1" dirty="0">
                <a:latin typeface="Tahoma" panose="020B0604030504040204" pitchFamily="34" charset="0"/>
                <a:ea typeface="Tahoma" panose="020B0604030504040204" pitchFamily="34" charset="0"/>
                <a:cs typeface="Tahoma" panose="020B0604030504040204" pitchFamily="34" charset="0"/>
              </a:rPr>
              <a:t>Inductores</a:t>
            </a:r>
          </a:p>
        </p:txBody>
      </p:sp>
      <p:sp>
        <p:nvSpPr>
          <p:cNvPr id="165" name="Rectángulo: esquinas redondeadas 164">
            <a:extLst>
              <a:ext uri="{FF2B5EF4-FFF2-40B4-BE49-F238E27FC236}">
                <a16:creationId xmlns:a16="http://schemas.microsoft.com/office/drawing/2014/main" id="{402DC469-8708-3CCD-B70B-1C4B7E4D82E9}"/>
              </a:ext>
            </a:extLst>
          </p:cNvPr>
          <p:cNvSpPr/>
          <p:nvPr/>
        </p:nvSpPr>
        <p:spPr>
          <a:xfrm>
            <a:off x="2236837" y="4176908"/>
            <a:ext cx="8971466" cy="811081"/>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66" name="Rectángulo: esquinas redondeadas 165">
            <a:extLst>
              <a:ext uri="{FF2B5EF4-FFF2-40B4-BE49-F238E27FC236}">
                <a16:creationId xmlns:a16="http://schemas.microsoft.com/office/drawing/2014/main" id="{0C9DFDC6-E94C-5E5F-FBEA-92D83CBD03A2}"/>
              </a:ext>
            </a:extLst>
          </p:cNvPr>
          <p:cNvSpPr/>
          <p:nvPr/>
        </p:nvSpPr>
        <p:spPr>
          <a:xfrm>
            <a:off x="2236837" y="3237447"/>
            <a:ext cx="8971466" cy="839060"/>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endParaRPr lang="es-ES"/>
          </a:p>
        </p:txBody>
      </p:sp>
      <p:sp>
        <p:nvSpPr>
          <p:cNvPr id="167" name="Rectángulo: esquinas redondeadas 166">
            <a:extLst>
              <a:ext uri="{FF2B5EF4-FFF2-40B4-BE49-F238E27FC236}">
                <a16:creationId xmlns:a16="http://schemas.microsoft.com/office/drawing/2014/main" id="{934B2721-8B05-0C89-ACD4-10F55D297BD7}"/>
              </a:ext>
            </a:extLst>
          </p:cNvPr>
          <p:cNvSpPr/>
          <p:nvPr/>
        </p:nvSpPr>
        <p:spPr>
          <a:xfrm>
            <a:off x="2174642" y="8454617"/>
            <a:ext cx="9083415" cy="639317"/>
          </a:xfrm>
          <a:prstGeom prst="roundRect">
            <a:avLst/>
          </a:prstGeom>
          <a:solidFill>
            <a:srgbClr val="DCEAF7"/>
          </a:solidFill>
          <a:ln>
            <a:solidFill>
              <a:srgbClr val="2833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002060"/>
                </a:solidFill>
                <a:latin typeface="Tahoma" panose="020B0604030504040204" pitchFamily="34" charset="0"/>
                <a:ea typeface="Tahoma" panose="020B0604030504040204" pitchFamily="34" charset="0"/>
                <a:cs typeface="Tahoma" panose="020B0604030504040204" pitchFamily="34" charset="0"/>
              </a:rPr>
              <a:t>MISIÓN</a:t>
            </a:r>
          </a:p>
          <a:p>
            <a:pPr algn="ctr">
              <a:spcBef>
                <a:spcPts val="0"/>
              </a:spcBef>
            </a:pPr>
            <a:r>
              <a:rPr lang="es-ES" sz="1000" dirty="0">
                <a:solidFill>
                  <a:srgbClr val="002060"/>
                </a:solidFill>
                <a:latin typeface="Tahoma" panose="020B0604030504040204" pitchFamily="34" charset="0"/>
                <a:ea typeface="Arial Unicode MS"/>
              </a:rPr>
              <a:t>Promover, liderar y coordinar, en colaboración con los agentes implicados, la investigación e innovación en terapias avanzadas en Castilla y León, con la finalidad de mejorar la salud de la ciudadanía mediante la traslación y transferencia de dichas terapias a la práctica clínica. </a:t>
            </a:r>
          </a:p>
          <a:p>
            <a:pPr algn="ctr">
              <a:spcBef>
                <a:spcPts val="0"/>
              </a:spcBef>
            </a:pPr>
            <a:endParaRPr lang="es-ES" sz="900" dirty="0">
              <a:solidFill>
                <a:srgbClr val="002060"/>
              </a:solidFill>
            </a:endParaRPr>
          </a:p>
        </p:txBody>
      </p:sp>
      <p:sp>
        <p:nvSpPr>
          <p:cNvPr id="168" name="Rectángulo: esquinas redondeadas 167">
            <a:extLst>
              <a:ext uri="{FF2B5EF4-FFF2-40B4-BE49-F238E27FC236}">
                <a16:creationId xmlns:a16="http://schemas.microsoft.com/office/drawing/2014/main" id="{3CC34662-91F5-8C33-2977-7558BBC8AE51}"/>
              </a:ext>
            </a:extLst>
          </p:cNvPr>
          <p:cNvSpPr/>
          <p:nvPr/>
        </p:nvSpPr>
        <p:spPr>
          <a:xfrm>
            <a:off x="2263202" y="2241390"/>
            <a:ext cx="8933888" cy="921237"/>
          </a:xfrm>
          <a:prstGeom prst="roundRect">
            <a:avLst/>
          </a:prstGeom>
          <a:solidFill>
            <a:srgbClr val="D9F3D0"/>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chemeClr val="tx1"/>
                </a:solidFill>
                <a:latin typeface="Tahoma" panose="020B0604030504040204" pitchFamily="34" charset="0"/>
                <a:ea typeface="Tahoma" panose="020B0604030504040204" pitchFamily="34" charset="0"/>
                <a:cs typeface="Tahoma" panose="020B0604030504040204" pitchFamily="34" charset="0"/>
              </a:rPr>
              <a:t>VISIÓN</a:t>
            </a:r>
          </a:p>
          <a:p>
            <a:pPr algn="just">
              <a:spcBef>
                <a:spcPts val="0"/>
              </a:spcBef>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Posicionar a Castilla y León como un referente nacional e internacional en investigación e innovación en terapias avanzadas mediante la promoción de la investigación de excelencia, el fortalecimiento de las capacidades existentes, la atracción de talento y la colaboración público-privada. Se pretende favorecer así el escalado y la transferencia de resultados en el Sistema Público de Salud de Castilla y León, contribuyendo al progreso científico y socioeconómico de nuestra Comunidad Autónoma.</a:t>
            </a:r>
          </a:p>
          <a:p>
            <a:pPr algn="ctr">
              <a:spcBef>
                <a:spcPts val="0"/>
              </a:spcBef>
            </a:pPr>
            <a:endParaRPr lang="es-ES" sz="1000" dirty="0"/>
          </a:p>
        </p:txBody>
      </p:sp>
      <p:sp>
        <p:nvSpPr>
          <p:cNvPr id="169" name="Rectángulo: esquinas redondeadas 168">
            <a:extLst>
              <a:ext uri="{FF2B5EF4-FFF2-40B4-BE49-F238E27FC236}">
                <a16:creationId xmlns:a16="http://schemas.microsoft.com/office/drawing/2014/main" id="{E0275893-80A9-70B9-0446-F571BB204944}"/>
              </a:ext>
            </a:extLst>
          </p:cNvPr>
          <p:cNvSpPr/>
          <p:nvPr/>
        </p:nvSpPr>
        <p:spPr>
          <a:xfrm>
            <a:off x="2396305" y="8110886"/>
            <a:ext cx="1414928" cy="282303"/>
          </a:xfrm>
          <a:prstGeom prst="roundRect">
            <a:avLst/>
          </a:prstGeom>
          <a:solidFill>
            <a:srgbClr val="81B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002060"/>
                </a:solidFill>
                <a:latin typeface="Tahoma" panose="020B0604030504040204" pitchFamily="34" charset="0"/>
                <a:ea typeface="Tahoma" panose="020B0604030504040204" pitchFamily="34" charset="0"/>
                <a:cs typeface="Tahoma" panose="020B0604030504040204" pitchFamily="34" charset="0"/>
              </a:rPr>
              <a:t>Centro en Red</a:t>
            </a:r>
          </a:p>
        </p:txBody>
      </p:sp>
      <p:sp>
        <p:nvSpPr>
          <p:cNvPr id="170" name="Rectángulo: esquinas redondeadas 169">
            <a:extLst>
              <a:ext uri="{FF2B5EF4-FFF2-40B4-BE49-F238E27FC236}">
                <a16:creationId xmlns:a16="http://schemas.microsoft.com/office/drawing/2014/main" id="{502AB6ED-FF96-95CB-376D-703BF78AA670}"/>
              </a:ext>
            </a:extLst>
          </p:cNvPr>
          <p:cNvSpPr/>
          <p:nvPr/>
        </p:nvSpPr>
        <p:spPr>
          <a:xfrm>
            <a:off x="4543546" y="8100724"/>
            <a:ext cx="1414928" cy="282303"/>
          </a:xfrm>
          <a:prstGeom prst="roundRect">
            <a:avLst/>
          </a:prstGeom>
          <a:solidFill>
            <a:srgbClr val="FF99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752A00"/>
                </a:solidFill>
                <a:latin typeface="Tahoma" panose="020B0604030504040204" pitchFamily="34" charset="0"/>
                <a:ea typeface="Tahoma" panose="020B0604030504040204" pitchFamily="34" charset="0"/>
                <a:cs typeface="Tahoma" panose="020B0604030504040204" pitchFamily="34" charset="0"/>
              </a:rPr>
              <a:t>Áreas clave</a:t>
            </a:r>
          </a:p>
        </p:txBody>
      </p:sp>
      <p:sp>
        <p:nvSpPr>
          <p:cNvPr id="171" name="Rectángulo: esquinas redondeadas 170">
            <a:extLst>
              <a:ext uri="{FF2B5EF4-FFF2-40B4-BE49-F238E27FC236}">
                <a16:creationId xmlns:a16="http://schemas.microsoft.com/office/drawing/2014/main" id="{69C9BC1B-CB3D-4BA2-8655-3B6291B0C993}"/>
              </a:ext>
            </a:extLst>
          </p:cNvPr>
          <p:cNvSpPr/>
          <p:nvPr/>
        </p:nvSpPr>
        <p:spPr>
          <a:xfrm>
            <a:off x="6926895" y="8110886"/>
            <a:ext cx="1414928" cy="282303"/>
          </a:xfrm>
          <a:prstGeom prst="roundRect">
            <a:avLst/>
          </a:prstGeom>
          <a:solidFill>
            <a:srgbClr val="ECB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chemeClr val="tx1"/>
                </a:solidFill>
                <a:latin typeface="Tahoma" panose="020B0604030504040204" pitchFamily="34" charset="0"/>
                <a:ea typeface="Tahoma" panose="020B0604030504040204" pitchFamily="34" charset="0"/>
                <a:cs typeface="Tahoma" panose="020B0604030504040204" pitchFamily="34" charset="0"/>
              </a:rPr>
              <a:t>Gestión y recursos</a:t>
            </a:r>
          </a:p>
        </p:txBody>
      </p:sp>
      <p:sp>
        <p:nvSpPr>
          <p:cNvPr id="172" name="Rectángulo: esquinas redondeadas 171">
            <a:extLst>
              <a:ext uri="{FF2B5EF4-FFF2-40B4-BE49-F238E27FC236}">
                <a16:creationId xmlns:a16="http://schemas.microsoft.com/office/drawing/2014/main" id="{038F3128-7D36-7C11-DB0F-09B053332AAE}"/>
              </a:ext>
            </a:extLst>
          </p:cNvPr>
          <p:cNvSpPr/>
          <p:nvPr/>
        </p:nvSpPr>
        <p:spPr>
          <a:xfrm>
            <a:off x="9277518" y="8110542"/>
            <a:ext cx="1414928" cy="282303"/>
          </a:xfrm>
          <a:prstGeom prst="roundRect">
            <a:avLst/>
          </a:prstGeom>
          <a:solidFill>
            <a:srgbClr val="CBE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s-ES" sz="1000" b="1" dirty="0">
                <a:solidFill>
                  <a:srgbClr val="2B4D1B"/>
                </a:solidFill>
                <a:latin typeface="Tahoma" panose="020B0604030504040204" pitchFamily="34" charset="0"/>
                <a:ea typeface="Tahoma" panose="020B0604030504040204" pitchFamily="34" charset="0"/>
                <a:cs typeface="Tahoma" panose="020B0604030504040204" pitchFamily="34" charset="0"/>
              </a:rPr>
              <a:t>Cadena de valor</a:t>
            </a:r>
          </a:p>
        </p:txBody>
      </p:sp>
      <p:sp>
        <p:nvSpPr>
          <p:cNvPr id="175" name="CuadroTexto 174">
            <a:extLst>
              <a:ext uri="{FF2B5EF4-FFF2-40B4-BE49-F238E27FC236}">
                <a16:creationId xmlns:a16="http://schemas.microsoft.com/office/drawing/2014/main" id="{2416287E-FB9F-054A-344A-975BEEA266FF}"/>
              </a:ext>
            </a:extLst>
          </p:cNvPr>
          <p:cNvSpPr txBox="1"/>
          <p:nvPr/>
        </p:nvSpPr>
        <p:spPr>
          <a:xfrm>
            <a:off x="2277327" y="4147771"/>
            <a:ext cx="2266220" cy="840230"/>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OEI.3 Integración grupos de investigación en estructuras colaborativas externas</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redes colaborativas en las que se hayan integrado los grupos de investigación pertenecientes a CreTACYL</a:t>
            </a:r>
          </a:p>
        </p:txBody>
      </p:sp>
      <p:sp>
        <p:nvSpPr>
          <p:cNvPr id="176" name="CuadroTexto 175">
            <a:extLst>
              <a:ext uri="{FF2B5EF4-FFF2-40B4-BE49-F238E27FC236}">
                <a16:creationId xmlns:a16="http://schemas.microsoft.com/office/drawing/2014/main" id="{6C18BE84-C047-2F9F-A99B-E4A68EF3F063}"/>
              </a:ext>
            </a:extLst>
          </p:cNvPr>
          <p:cNvSpPr txBox="1"/>
          <p:nvPr/>
        </p:nvSpPr>
        <p:spPr>
          <a:xfrm>
            <a:off x="2265793" y="6318729"/>
            <a:ext cx="2069804" cy="71558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OE1.2 Sinergias colaborativas de grupos de investigación</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proyectos de colaboración conjuntos impulsados por los grupos de investigación</a:t>
            </a:r>
          </a:p>
        </p:txBody>
      </p:sp>
      <p:sp>
        <p:nvSpPr>
          <p:cNvPr id="177" name="CuadroTexto 176">
            <a:extLst>
              <a:ext uri="{FF2B5EF4-FFF2-40B4-BE49-F238E27FC236}">
                <a16:creationId xmlns:a16="http://schemas.microsoft.com/office/drawing/2014/main" id="{61F6EECF-DE80-09D2-5810-F5AED1061EFE}"/>
              </a:ext>
            </a:extLst>
          </p:cNvPr>
          <p:cNvSpPr txBox="1"/>
          <p:nvPr/>
        </p:nvSpPr>
        <p:spPr>
          <a:xfrm>
            <a:off x="2236837" y="7312836"/>
            <a:ext cx="2248568"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OE1.1 Estructura organizativa y gobernanza CreTACYL</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a:t>
            </a:r>
            <a:r>
              <a:rPr lang="es-ES" sz="900" dirty="0" err="1">
                <a:latin typeface="Tahoma" panose="020B0604030504040204" pitchFamily="34" charset="0"/>
                <a:ea typeface="Tahoma" panose="020B0604030504040204" pitchFamily="34" charset="0"/>
                <a:cs typeface="Tahoma" panose="020B0604030504040204" pitchFamily="34" charset="0"/>
              </a:rPr>
              <a:t>Nº</a:t>
            </a:r>
            <a:r>
              <a:rPr lang="es-ES" sz="900" dirty="0">
                <a:latin typeface="Tahoma" panose="020B0604030504040204" pitchFamily="34" charset="0"/>
                <a:ea typeface="Tahoma" panose="020B0604030504040204" pitchFamily="34" charset="0"/>
                <a:cs typeface="Tahoma" panose="020B0604030504040204" pitchFamily="34" charset="0"/>
              </a:rPr>
              <a:t> de grupos de investigación adheridos a CreTACYL</a:t>
            </a:r>
          </a:p>
        </p:txBody>
      </p:sp>
      <p:sp>
        <p:nvSpPr>
          <p:cNvPr id="178" name="CuadroTexto 177">
            <a:extLst>
              <a:ext uri="{FF2B5EF4-FFF2-40B4-BE49-F238E27FC236}">
                <a16:creationId xmlns:a16="http://schemas.microsoft.com/office/drawing/2014/main" id="{B9774F9E-48C5-5A02-6C14-5FA76300C7C5}"/>
              </a:ext>
            </a:extLst>
          </p:cNvPr>
          <p:cNvSpPr txBox="1"/>
          <p:nvPr/>
        </p:nvSpPr>
        <p:spPr>
          <a:xfrm>
            <a:off x="4520101" y="5102847"/>
            <a:ext cx="1761582" cy="964880"/>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OE2.1 Impulsar la investigación en líneas prioritarias en TA</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proyectos de investigación en TA desarrollados anualmente en las líneas prioritarias</a:t>
            </a:r>
          </a:p>
        </p:txBody>
      </p:sp>
      <p:sp>
        <p:nvSpPr>
          <p:cNvPr id="179" name="CuadroTexto 178">
            <a:extLst>
              <a:ext uri="{FF2B5EF4-FFF2-40B4-BE49-F238E27FC236}">
                <a16:creationId xmlns:a16="http://schemas.microsoft.com/office/drawing/2014/main" id="{6781B494-76F6-C719-9626-B1BD1DB75EBA}"/>
              </a:ext>
            </a:extLst>
          </p:cNvPr>
          <p:cNvSpPr txBox="1"/>
          <p:nvPr/>
        </p:nvSpPr>
        <p:spPr>
          <a:xfrm>
            <a:off x="4440778" y="3265476"/>
            <a:ext cx="1920228" cy="71558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OE2.2 Posicionamiento nacional e internacional</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Proyectos (nacionales/internacionales) de investigación obtenidos</a:t>
            </a:r>
          </a:p>
        </p:txBody>
      </p:sp>
      <p:sp>
        <p:nvSpPr>
          <p:cNvPr id="180" name="CuadroTexto 179">
            <a:extLst>
              <a:ext uri="{FF2B5EF4-FFF2-40B4-BE49-F238E27FC236}">
                <a16:creationId xmlns:a16="http://schemas.microsoft.com/office/drawing/2014/main" id="{0574231E-D3FF-D938-940B-EEA6C50237BC}"/>
              </a:ext>
            </a:extLst>
          </p:cNvPr>
          <p:cNvSpPr txBox="1"/>
          <p:nvPr/>
        </p:nvSpPr>
        <p:spPr>
          <a:xfrm>
            <a:off x="9111401" y="3209208"/>
            <a:ext cx="2157811" cy="840230"/>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OE4.5 Impulsar el escalado en </a:t>
            </a:r>
            <a:r>
              <a:rPr lang="es-ES" sz="900" b="1" dirty="0" err="1">
                <a:latin typeface="Tahoma" panose="020B0604030504040204" pitchFamily="34" charset="0"/>
                <a:ea typeface="Tahoma" panose="020B0604030504040204" pitchFamily="34" charset="0"/>
                <a:cs typeface="Tahoma" panose="020B0604030504040204" pitchFamily="34" charset="0"/>
              </a:rPr>
              <a:t>ATMPs</a:t>
            </a:r>
            <a:r>
              <a:rPr lang="es-ES" sz="900" b="1" dirty="0">
                <a:latin typeface="Tahoma" panose="020B0604030504040204" pitchFamily="34" charset="0"/>
                <a:ea typeface="Tahoma" panose="020B0604030504040204" pitchFamily="34" charset="0"/>
                <a:cs typeface="Tahoma" panose="020B0604030504040204" pitchFamily="34" charset="0"/>
              </a:rPr>
              <a:t> </a:t>
            </a:r>
            <a:r>
              <a:rPr lang="es-ES" sz="900" b="1" dirty="0" err="1">
                <a:latin typeface="Tahoma" panose="020B0604030504040204" pitchFamily="34" charset="0"/>
                <a:ea typeface="Tahoma" panose="020B0604030504040204" pitchFamily="34" charset="0"/>
                <a:cs typeface="Tahoma" panose="020B0604030504040204" pitchFamily="34" charset="0"/>
              </a:rPr>
              <a:t>CyL</a:t>
            </a:r>
            <a:endParaRPr lang="es-ES" sz="900" b="1" dirty="0">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pacientes tratados con </a:t>
            </a:r>
            <a:r>
              <a:rPr lang="es-ES" sz="900" dirty="0" err="1">
                <a:latin typeface="Tahoma" panose="020B0604030504040204" pitchFamily="34" charset="0"/>
                <a:ea typeface="Tahoma" panose="020B0604030504040204" pitchFamily="34" charset="0"/>
                <a:cs typeface="Tahoma" panose="020B0604030504040204" pitchFamily="34" charset="0"/>
              </a:rPr>
              <a:t>ATMPs</a:t>
            </a:r>
            <a:r>
              <a:rPr lang="es-ES" sz="900" dirty="0">
                <a:latin typeface="Tahoma" panose="020B0604030504040204" pitchFamily="34" charset="0"/>
                <a:ea typeface="Tahoma" panose="020B0604030504040204" pitchFamily="34" charset="0"/>
                <a:cs typeface="Tahoma" panose="020B0604030504040204" pitchFamily="34" charset="0"/>
              </a:rPr>
              <a:t> en investigación fabricados en los centros hospitalarios del sistema de salud de CyL</a:t>
            </a:r>
          </a:p>
        </p:txBody>
      </p:sp>
      <p:sp>
        <p:nvSpPr>
          <p:cNvPr id="181" name="CuadroTexto 180">
            <a:extLst>
              <a:ext uri="{FF2B5EF4-FFF2-40B4-BE49-F238E27FC236}">
                <a16:creationId xmlns:a16="http://schemas.microsoft.com/office/drawing/2014/main" id="{F9ADE7A4-83F9-938B-8B04-76B48D9E474F}"/>
              </a:ext>
            </a:extLst>
          </p:cNvPr>
          <p:cNvSpPr txBox="1"/>
          <p:nvPr/>
        </p:nvSpPr>
        <p:spPr>
          <a:xfrm>
            <a:off x="9103394" y="4223512"/>
            <a:ext cx="1964920"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OE4.4 Protección de los resultados</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activos protegidos correspondientes a </a:t>
            </a:r>
            <a:r>
              <a:rPr lang="es-ES" sz="900" dirty="0" err="1">
                <a:latin typeface="Tahoma" panose="020B0604030504040204" pitchFamily="34" charset="0"/>
                <a:ea typeface="Tahoma" panose="020B0604030504040204" pitchFamily="34" charset="0"/>
                <a:cs typeface="Tahoma" panose="020B0604030504040204" pitchFamily="34" charset="0"/>
              </a:rPr>
              <a:t>I+i</a:t>
            </a:r>
            <a:r>
              <a:rPr lang="es-ES" sz="900" dirty="0">
                <a:latin typeface="Tahoma" panose="020B0604030504040204" pitchFamily="34" charset="0"/>
                <a:ea typeface="Tahoma" panose="020B0604030504040204" pitchFamily="34" charset="0"/>
                <a:cs typeface="Tahoma" panose="020B0604030504040204" pitchFamily="34" charset="0"/>
              </a:rPr>
              <a:t> en TA/año</a:t>
            </a:r>
            <a:endParaRPr lang="es-ES" sz="900" b="1" dirty="0">
              <a:latin typeface="Tahoma" panose="020B0604030504040204" pitchFamily="34" charset="0"/>
              <a:ea typeface="Tahoma" panose="020B0604030504040204" pitchFamily="34" charset="0"/>
              <a:cs typeface="Tahoma" panose="020B0604030504040204" pitchFamily="34" charset="0"/>
            </a:endParaRPr>
          </a:p>
        </p:txBody>
      </p:sp>
      <p:sp>
        <p:nvSpPr>
          <p:cNvPr id="182" name="CuadroTexto 181">
            <a:extLst>
              <a:ext uri="{FF2B5EF4-FFF2-40B4-BE49-F238E27FC236}">
                <a16:creationId xmlns:a16="http://schemas.microsoft.com/office/drawing/2014/main" id="{F81092F0-8B92-E382-1CCA-CEFDA1EF2853}"/>
              </a:ext>
            </a:extLst>
          </p:cNvPr>
          <p:cNvSpPr txBox="1"/>
          <p:nvPr/>
        </p:nvSpPr>
        <p:spPr>
          <a:xfrm>
            <a:off x="9220684" y="6355413"/>
            <a:ext cx="1889033"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OE4.1 Mejorar la formación y retención del talento</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a:t>
            </a:r>
            <a:r>
              <a:rPr lang="es-ES" sz="900" dirty="0" err="1">
                <a:latin typeface="Tahoma" panose="020B0604030504040204" pitchFamily="34" charset="0"/>
                <a:ea typeface="Tahoma" panose="020B0604030504040204" pitchFamily="34" charset="0"/>
                <a:cs typeface="Tahoma" panose="020B0604030504040204" pitchFamily="34" charset="0"/>
              </a:rPr>
              <a:t>Nº</a:t>
            </a:r>
            <a:r>
              <a:rPr lang="es-ES" sz="900" dirty="0">
                <a:latin typeface="Tahoma" panose="020B0604030504040204" pitchFamily="34" charset="0"/>
                <a:ea typeface="Tahoma" panose="020B0604030504040204" pitchFamily="34" charset="0"/>
                <a:cs typeface="Tahoma" panose="020B0604030504040204" pitchFamily="34" charset="0"/>
              </a:rPr>
              <a:t> de personal investigador formado en TA/año</a:t>
            </a:r>
          </a:p>
        </p:txBody>
      </p:sp>
      <p:sp>
        <p:nvSpPr>
          <p:cNvPr id="183" name="CuadroTexto 182">
            <a:extLst>
              <a:ext uri="{FF2B5EF4-FFF2-40B4-BE49-F238E27FC236}">
                <a16:creationId xmlns:a16="http://schemas.microsoft.com/office/drawing/2014/main" id="{7C49A7D5-4850-0B6B-BBE0-C39986E47ED3}"/>
              </a:ext>
            </a:extLst>
          </p:cNvPr>
          <p:cNvSpPr txBox="1"/>
          <p:nvPr/>
        </p:nvSpPr>
        <p:spPr>
          <a:xfrm>
            <a:off x="6586028" y="5093459"/>
            <a:ext cx="2422257" cy="46628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OE3.2 Impulsar la captación de fondos</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Cuantía fondos grupos de investigación adheridos a CreTACYL </a:t>
            </a:r>
          </a:p>
        </p:txBody>
      </p:sp>
      <p:sp>
        <p:nvSpPr>
          <p:cNvPr id="184" name="CuadroTexto 183">
            <a:extLst>
              <a:ext uri="{FF2B5EF4-FFF2-40B4-BE49-F238E27FC236}">
                <a16:creationId xmlns:a16="http://schemas.microsoft.com/office/drawing/2014/main" id="{89E6F198-6FBA-CEA9-C150-F762FEABB062}"/>
              </a:ext>
            </a:extLst>
          </p:cNvPr>
          <p:cNvSpPr txBox="1"/>
          <p:nvPr/>
        </p:nvSpPr>
        <p:spPr>
          <a:xfrm>
            <a:off x="6584681" y="5515108"/>
            <a:ext cx="2422257"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OE3.1 Apoyo en la gestión de proyectos por IIS</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proyectos colaborativos gestionados por los IIS</a:t>
            </a:r>
            <a:endParaRPr lang="es-ES" sz="900" b="1" dirty="0">
              <a:latin typeface="Tahoma" panose="020B0604030504040204" pitchFamily="34" charset="0"/>
              <a:ea typeface="Tahoma" panose="020B0604030504040204" pitchFamily="34" charset="0"/>
              <a:cs typeface="Tahoma" panose="020B0604030504040204" pitchFamily="34" charset="0"/>
            </a:endParaRPr>
          </a:p>
        </p:txBody>
      </p:sp>
      <p:sp>
        <p:nvSpPr>
          <p:cNvPr id="185" name="CuadroTexto 184">
            <a:extLst>
              <a:ext uri="{FF2B5EF4-FFF2-40B4-BE49-F238E27FC236}">
                <a16:creationId xmlns:a16="http://schemas.microsoft.com/office/drawing/2014/main" id="{0EAD4F77-6DEE-F04A-F492-7F9A9250472D}"/>
              </a:ext>
            </a:extLst>
          </p:cNvPr>
          <p:cNvSpPr txBox="1"/>
          <p:nvPr/>
        </p:nvSpPr>
        <p:spPr>
          <a:xfrm>
            <a:off x="8988379" y="5046364"/>
            <a:ext cx="2421516"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OE4.3 Favorecer la investigación traslacional</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ensayos  académicos</a:t>
            </a:r>
          </a:p>
          <a:p>
            <a:pPr algn="just">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2</a:t>
            </a:r>
            <a:r>
              <a:rPr lang="es-ES" sz="900" dirty="0">
                <a:latin typeface="Tahoma" panose="020B0604030504040204" pitchFamily="34" charset="0"/>
                <a:ea typeface="Tahoma" panose="020B0604030504040204" pitchFamily="34" charset="0"/>
                <a:cs typeface="Tahoma" panose="020B0604030504040204" pitchFamily="34" charset="0"/>
              </a:rPr>
              <a:t>: N.º de ensayos promotor comercial. </a:t>
            </a:r>
          </a:p>
        </p:txBody>
      </p:sp>
      <p:sp>
        <p:nvSpPr>
          <p:cNvPr id="186" name="CuadroTexto 185">
            <a:extLst>
              <a:ext uri="{FF2B5EF4-FFF2-40B4-BE49-F238E27FC236}">
                <a16:creationId xmlns:a16="http://schemas.microsoft.com/office/drawing/2014/main" id="{3E51C51C-70F1-C077-332C-31802466CCE2}"/>
              </a:ext>
            </a:extLst>
          </p:cNvPr>
          <p:cNvSpPr txBox="1"/>
          <p:nvPr/>
        </p:nvSpPr>
        <p:spPr>
          <a:xfrm>
            <a:off x="8983805" y="5582312"/>
            <a:ext cx="2538375" cy="590931"/>
          </a:xfrm>
          <a:prstGeom prst="rect">
            <a:avLst/>
          </a:prstGeom>
          <a:noFill/>
        </p:spPr>
        <p:txBody>
          <a:bodyPr wrap="square" rtlCol="0">
            <a:spAutoFit/>
          </a:bodyPr>
          <a:lstStyle/>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OE4.2 Potenciar la investigación preclínica</a:t>
            </a:r>
          </a:p>
          <a:p>
            <a:pPr>
              <a:spcBef>
                <a:spcPts val="0"/>
              </a:spcBef>
            </a:pPr>
            <a:r>
              <a:rPr lang="es-ES" sz="900" b="1" dirty="0">
                <a:latin typeface="Tahoma" panose="020B0604030504040204" pitchFamily="34" charset="0"/>
                <a:ea typeface="Tahoma" panose="020B0604030504040204" pitchFamily="34" charset="0"/>
                <a:cs typeface="Tahoma" panose="020B0604030504040204" pitchFamily="34" charset="0"/>
              </a:rPr>
              <a:t>KPI</a:t>
            </a:r>
            <a:r>
              <a:rPr lang="es-ES" sz="900" b="1" baseline="-25000" dirty="0">
                <a:latin typeface="Tahoma" panose="020B0604030504040204" pitchFamily="34" charset="0"/>
                <a:ea typeface="Tahoma" panose="020B0604030504040204" pitchFamily="34" charset="0"/>
                <a:cs typeface="Tahoma" panose="020B0604030504040204" pitchFamily="34" charset="0"/>
              </a:rPr>
              <a:t>1</a:t>
            </a:r>
            <a:r>
              <a:rPr lang="es-ES" sz="900" dirty="0">
                <a:latin typeface="Tahoma" panose="020B0604030504040204" pitchFamily="34" charset="0"/>
                <a:ea typeface="Tahoma" panose="020B0604030504040204" pitchFamily="34" charset="0"/>
                <a:cs typeface="Tahoma" panose="020B0604030504040204" pitchFamily="34" charset="0"/>
              </a:rPr>
              <a:t>: N.º de proyectos de investigación e innovación preclínica y básica en TA</a:t>
            </a:r>
          </a:p>
        </p:txBody>
      </p:sp>
      <p:sp>
        <p:nvSpPr>
          <p:cNvPr id="189" name="CuadroTexto 188">
            <a:extLst>
              <a:ext uri="{FF2B5EF4-FFF2-40B4-BE49-F238E27FC236}">
                <a16:creationId xmlns:a16="http://schemas.microsoft.com/office/drawing/2014/main" id="{E9C9A542-B967-2960-6075-443594B624CF}"/>
              </a:ext>
            </a:extLst>
          </p:cNvPr>
          <p:cNvSpPr txBox="1"/>
          <p:nvPr/>
        </p:nvSpPr>
        <p:spPr>
          <a:xfrm>
            <a:off x="2646300" y="1581914"/>
            <a:ext cx="8422014" cy="535531"/>
          </a:xfrm>
          <a:prstGeom prst="rect">
            <a:avLst/>
          </a:prstGeom>
          <a:noFill/>
        </p:spPr>
        <p:txBody>
          <a:bodyPr wrap="square">
            <a:spAutoFit/>
          </a:bodyPr>
          <a:lstStyle/>
          <a:p>
            <a:pPr algn="ctr">
              <a:spcAft>
                <a:spcPts val="1920"/>
              </a:spcAft>
              <a:buClr>
                <a:srgbClr val="CA1139"/>
              </a:buClr>
              <a:buSzPct val="100000"/>
            </a:pPr>
            <a:r>
              <a:rPr lang="es-ES" sz="3200" dirty="0">
                <a:solidFill>
                  <a:srgbClr val="C00000"/>
                </a:solidFill>
                <a:latin typeface="Tahoma" panose="020B0604030504040204" pitchFamily="34" charset="0"/>
                <a:ea typeface="Tahoma" panose="020B0604030504040204" pitchFamily="34" charset="0"/>
                <a:cs typeface="Tahoma" panose="020B0604030504040204" pitchFamily="34" charset="0"/>
              </a:rPr>
              <a:t>CUADRO DE MANDO ESTRATÉGICO</a:t>
            </a:r>
          </a:p>
        </p:txBody>
      </p:sp>
      <p:sp>
        <p:nvSpPr>
          <p:cNvPr id="190" name="Marcador de número de diapositiva 4">
            <a:extLst>
              <a:ext uri="{FF2B5EF4-FFF2-40B4-BE49-F238E27FC236}">
                <a16:creationId xmlns:a16="http://schemas.microsoft.com/office/drawing/2014/main" id="{0053E839-29DD-00ED-8604-41F15318E1E4}"/>
              </a:ext>
            </a:extLst>
          </p:cNvPr>
          <p:cNvSpPr>
            <a:spLocks noGrp="1"/>
          </p:cNvSpPr>
          <p:nvPr>
            <p:ph type="sldNum" sz="quarter" idx="2"/>
          </p:nvPr>
        </p:nvSpPr>
        <p:spPr>
          <a:xfrm>
            <a:off x="6353454" y="9220199"/>
            <a:ext cx="297892" cy="287479"/>
          </a:xfrm>
        </p:spPr>
        <p:txBody>
          <a:bodyPr/>
          <a:lstStyle/>
          <a:p>
            <a:fld id="{86CB4B4D-7CA3-9044-876B-883B54F8677D}" type="slidenum">
              <a:rPr lang="es-ES" smtClean="0"/>
              <a:t>22</a:t>
            </a:fld>
            <a:endParaRPr lang="es-ES" dirty="0"/>
          </a:p>
        </p:txBody>
      </p:sp>
      <p:sp>
        <p:nvSpPr>
          <p:cNvPr id="3" name="Rectángulo: esquinas redondeadas 2">
            <a:extLst>
              <a:ext uri="{FF2B5EF4-FFF2-40B4-BE49-F238E27FC236}">
                <a16:creationId xmlns:a16="http://schemas.microsoft.com/office/drawing/2014/main" id="{221573DD-9945-57AB-ADFE-0583D4ED0355}"/>
              </a:ext>
            </a:extLst>
          </p:cNvPr>
          <p:cNvSpPr/>
          <p:nvPr/>
        </p:nvSpPr>
        <p:spPr>
          <a:xfrm>
            <a:off x="11359778" y="3245385"/>
            <a:ext cx="1225815" cy="4778475"/>
          </a:xfrm>
          <a:prstGeom prst="roundRect">
            <a:avLst/>
          </a:prstGeom>
          <a:solidFill>
            <a:schemeClr val="bg1">
              <a:lumMod val="85000"/>
            </a:schemeClr>
          </a:solidFill>
          <a:ln>
            <a:solidFill>
              <a:srgbClr val="000F29"/>
            </a:solidFill>
          </a:ln>
        </p:spPr>
        <p:style>
          <a:lnRef idx="2">
            <a:schemeClr val="accent1">
              <a:shade val="15000"/>
            </a:schemeClr>
          </a:lnRef>
          <a:fillRef idx="1">
            <a:schemeClr val="accent1"/>
          </a:fillRef>
          <a:effectRef idx="0">
            <a:schemeClr val="accent1"/>
          </a:effectRef>
          <a:fontRef idx="minor">
            <a:schemeClr val="lt1"/>
          </a:fontRef>
        </p:style>
        <p:txBody>
          <a:bodyPr wrap="square" lIns="0" rIns="72000" rtlCol="0" anchor="ctr" anchorCtr="1">
            <a:noAutofit/>
          </a:bodyPr>
          <a:lstStyle/>
          <a:p>
            <a:pPr algn="ctr">
              <a:spcBef>
                <a:spcPts val="600"/>
              </a:spcBef>
              <a:spcAft>
                <a:spcPts val="1200"/>
              </a:spcAft>
            </a:pPr>
            <a:r>
              <a:rPr lang="es-ES" sz="1050" b="1" dirty="0">
                <a:solidFill>
                  <a:schemeClr val="tx1"/>
                </a:solidFill>
                <a:latin typeface="Tahoma" panose="020B0604030504040204" pitchFamily="34" charset="0"/>
                <a:ea typeface="Tahoma" panose="020B0604030504040204" pitchFamily="34" charset="0"/>
                <a:cs typeface="Tahoma" panose="020B0604030504040204" pitchFamily="34" charset="0"/>
              </a:rPr>
              <a:t>VALORES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Excelencia en el desarrollo de la investigación e innovación en terapias avanzadas.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Equidad territorial.</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Coordinación y cooperación multidisciplinar.</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Eficiencia y sostenibilidad en la utilización de los recursos disponibles.</a:t>
            </a:r>
          </a:p>
          <a:p>
            <a:pPr marL="108000" indent="-108000">
              <a:lnSpc>
                <a:spcPct val="115000"/>
              </a:lnSpc>
              <a:spcBef>
                <a:spcPts val="600"/>
              </a:spcBef>
              <a:spcAft>
                <a:spcPts val="600"/>
              </a:spcAft>
              <a:buFont typeface="Arial" panose="020B0604020202020204" pitchFamily="34" charset="0"/>
              <a:buChar char="•"/>
            </a:pPr>
            <a:r>
              <a:rPr lang="es-ES" sz="1000" dirty="0">
                <a:solidFill>
                  <a:schemeClr val="tx1"/>
                </a:solidFill>
                <a:latin typeface="Tahoma" panose="020B0604030504040204" pitchFamily="34" charset="0"/>
                <a:ea typeface="Tahoma" panose="020B0604030504040204" pitchFamily="34" charset="0"/>
                <a:cs typeface="Tahoma" panose="020B0604030504040204" pitchFamily="34" charset="0"/>
              </a:rPr>
              <a:t>Apertura de la investigación e innovación científica al entorno.</a:t>
            </a:r>
          </a:p>
        </p:txBody>
      </p:sp>
    </p:spTree>
    <p:extLst>
      <p:ext uri="{BB962C8B-B14F-4D97-AF65-F5344CB8AC3E}">
        <p14:creationId xmlns:p14="http://schemas.microsoft.com/office/powerpoint/2010/main" val="336914144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90FF-9703-69E2-14B3-4EB440A2F22E}"/>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39049851-42B5-948C-2817-E66F3062A0A3}"/>
              </a:ext>
            </a:extLst>
          </p:cNvPr>
          <p:cNvPicPr>
            <a:picLocks noChangeAspect="1"/>
          </p:cNvPicPr>
          <p:nvPr/>
        </p:nvPicPr>
        <p:blipFill>
          <a:blip r:embed="rId2"/>
          <a:srcRect r="5968"/>
          <a:stretch>
            <a:fillRect/>
          </a:stretch>
        </p:blipFill>
        <p:spPr>
          <a:xfrm>
            <a:off x="0" y="-27670"/>
            <a:ext cx="13004800" cy="9781270"/>
          </a:xfrm>
          <a:prstGeom prst="rect">
            <a:avLst/>
          </a:prstGeom>
          <a:ln w="12700">
            <a:miter lim="400000"/>
          </a:ln>
        </p:spPr>
      </p:pic>
      <p:sp>
        <p:nvSpPr>
          <p:cNvPr id="2" name="CuadroTexto 1">
            <a:extLst>
              <a:ext uri="{FF2B5EF4-FFF2-40B4-BE49-F238E27FC236}">
                <a16:creationId xmlns:a16="http://schemas.microsoft.com/office/drawing/2014/main" id="{71B9365B-1FB0-C1A1-CAE7-03C39B282C00}"/>
              </a:ext>
            </a:extLst>
          </p:cNvPr>
          <p:cNvSpPr txBox="1"/>
          <p:nvPr/>
        </p:nvSpPr>
        <p:spPr>
          <a:xfrm>
            <a:off x="506668" y="944181"/>
            <a:ext cx="963342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Agradecimientos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y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reconocimientos</a:t>
            </a:r>
            <a:endParaRPr lang="es-ES" sz="3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B49ED689-0C9B-D400-D97D-A566A1794FFD}"/>
              </a:ext>
            </a:extLst>
          </p:cNvPr>
          <p:cNvSpPr/>
          <p:nvPr/>
        </p:nvSpPr>
        <p:spPr>
          <a:xfrm>
            <a:off x="506668" y="2118277"/>
            <a:ext cx="5546402" cy="6181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ts val="1800"/>
              </a:lnSpc>
              <a:spcBef>
                <a:spcPts val="600"/>
              </a:spcBef>
              <a:tabLst>
                <a:tab pos="214312" algn="l"/>
              </a:tabLst>
            </a:pPr>
            <a:r>
              <a:rPr lang="es-ES" sz="1400" b="0" dirty="0">
                <a:latin typeface="Tahoma" panose="020B0604030504040204" pitchFamily="34" charset="0"/>
                <a:ea typeface="Tahoma" panose="020B0604030504040204" pitchFamily="34" charset="0"/>
                <a:cs typeface="Tahoma" panose="020B0604030504040204" pitchFamily="34" charset="0"/>
              </a:rPr>
              <a:t>La Estrategia de Investigación e Innovación en Terapias Avanzadas de Castilla y León constituye el resultado de un trabajo colaborativo que refleja el compromiso institucional con el progreso científico y la mejora de la salud. A todas las personas e instituciones que han contribuido en el proceso de elaboración, deseamos expresar nuestro más sincero agradecimiento.</a:t>
            </a:r>
          </a:p>
          <a:p>
            <a:pPr algn="just">
              <a:lnSpc>
                <a:spcPts val="1800"/>
              </a:lnSpc>
              <a:spcBef>
                <a:spcPts val="600"/>
              </a:spcBef>
              <a:tabLst>
                <a:tab pos="214312" algn="l"/>
              </a:tabLst>
            </a:pPr>
            <a:r>
              <a:rPr lang="es-ES" sz="1400" b="0" dirty="0">
                <a:latin typeface="Tahoma" panose="020B0604030504040204" pitchFamily="34" charset="0"/>
                <a:ea typeface="Tahoma" panose="020B0604030504040204" pitchFamily="34" charset="0"/>
                <a:cs typeface="Tahoma" panose="020B0604030504040204" pitchFamily="34" charset="0"/>
              </a:rPr>
              <a:t>Por otra parte, queremos agradecer expresamente al Prof. Dr. Fermín Sánchez-Guijo Martín, Jefe del Servicio de Hematología del Complejo Asistencial Universitario de Salamanca, por haber asumido la dirección científica de este proyecto. Su compromiso, liderazgo, amplia experiencia y conocimiento de la materia han sido fundamentales para su desarrollo. </a:t>
            </a:r>
          </a:p>
          <a:p>
            <a:pPr algn="just">
              <a:lnSpc>
                <a:spcPts val="1800"/>
              </a:lnSpc>
              <a:spcBef>
                <a:spcPts val="600"/>
              </a:spcBef>
              <a:tabLst>
                <a:tab pos="214312" algn="l"/>
              </a:tabLst>
            </a:pPr>
            <a:r>
              <a:rPr lang="es-ES" sz="1400" b="0" dirty="0">
                <a:latin typeface="Tahoma" panose="020B0604030504040204" pitchFamily="34" charset="0"/>
                <a:ea typeface="Tahoma" panose="020B0604030504040204" pitchFamily="34" charset="0"/>
                <a:cs typeface="Tahoma" panose="020B0604030504040204" pitchFamily="34" charset="0"/>
              </a:rPr>
              <a:t>De manera especial, extendemos nuestro agradecimiento a las personas investigadoras del Centro en Red de Medicina Regenerativa y Terapia Celular, integrado por grupos de investigación de la Gerencia Regional de Salud, la Universidad de Salamanca y la Universidad de Valladolid, que, junto con la Universidad de León y la Universidad de Burgos, han prestado su colaboración en las distintas fases de elaboración de la Estrategia. Esta colaboración ha permitido consolidar un enfoque integral en el ámbito de la investigación e innovación en terapias avanzadas en Castilla y León.</a:t>
            </a:r>
          </a:p>
          <a:p>
            <a:pPr algn="just">
              <a:lnSpc>
                <a:spcPts val="1800"/>
              </a:lnSpc>
              <a:spcBef>
                <a:spcPts val="600"/>
              </a:spcBef>
              <a:tabLst>
                <a:tab pos="214312" algn="l"/>
              </a:tabLst>
            </a:pPr>
            <a:r>
              <a:rPr lang="es-ES" sz="1400" b="0" dirty="0">
                <a:latin typeface="Tahoma" panose="020B0604030504040204" pitchFamily="34" charset="0"/>
                <a:ea typeface="Tahoma" panose="020B0604030504040204" pitchFamily="34" charset="0"/>
                <a:cs typeface="Tahoma" panose="020B0604030504040204" pitchFamily="34" charset="0"/>
              </a:rPr>
              <a:t>Asimismo, queremos expresar nuestro reconocimiento al personal investigador de la Gerencia Regional de Salud que ha contribuido con su experiencia y colaboración a enriquecer y ampliar la visión sobre la investigación en terapias avanzadas en nuestra Comunidad. </a:t>
            </a:r>
          </a:p>
        </p:txBody>
      </p:sp>
      <p:sp>
        <p:nvSpPr>
          <p:cNvPr id="6" name="CuadroTexto 5">
            <a:extLst>
              <a:ext uri="{FF2B5EF4-FFF2-40B4-BE49-F238E27FC236}">
                <a16:creationId xmlns:a16="http://schemas.microsoft.com/office/drawing/2014/main" id="{65DACE68-48AD-A979-DB80-F7C1DACCEFCA}"/>
              </a:ext>
            </a:extLst>
          </p:cNvPr>
          <p:cNvSpPr txBox="1"/>
          <p:nvPr/>
        </p:nvSpPr>
        <p:spPr>
          <a:xfrm>
            <a:off x="6651346" y="2214642"/>
            <a:ext cx="5546402" cy="5303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tabLst>
                <a:tab pos="342898" algn="l"/>
              </a:tabLst>
            </a:pPr>
            <a:r>
              <a:rPr lang="es-ES" sz="1400" dirty="0">
                <a:latin typeface="Tahoma" panose="020B0604030504040204" pitchFamily="34" charset="0"/>
                <a:ea typeface="Tahoma" panose="020B0604030504040204" pitchFamily="34" charset="0"/>
                <a:cs typeface="Tahoma" panose="020B0604030504040204" pitchFamily="34" charset="0"/>
              </a:rPr>
              <a:t>Este agradecimiento incluye también a las direcciones científicas de los Institutos de Investigación Biosanitaria de la Comunidad, IBSAL, </a:t>
            </a:r>
            <a:r>
              <a:rPr lang="es-ES" sz="1400" dirty="0" err="1">
                <a:latin typeface="Tahoma" panose="020B0604030504040204" pitchFamily="34" charset="0"/>
                <a:ea typeface="Tahoma" panose="020B0604030504040204" pitchFamily="34" charset="0"/>
                <a:cs typeface="Tahoma" panose="020B0604030504040204" pitchFamily="34" charset="0"/>
              </a:rPr>
              <a:t>IBioVALL</a:t>
            </a:r>
            <a:r>
              <a:rPr lang="es-ES" sz="1400" dirty="0">
                <a:latin typeface="Tahoma" panose="020B0604030504040204" pitchFamily="34" charset="0"/>
                <a:ea typeface="Tahoma" panose="020B0604030504040204" pitchFamily="34" charset="0"/>
                <a:cs typeface="Tahoma" panose="020B0604030504040204" pitchFamily="34" charset="0"/>
              </a:rPr>
              <a:t>, IBIOLEÓN e IBIOBURGOS que, además de participar en el proceso, han asumido el compromiso de colaborar en el desarrollo de múltiples medidas reforzando el soporte del Centro en Red de Terapias Avanzadas de Castilla y León. </a:t>
            </a:r>
          </a:p>
          <a:p>
            <a:pPr algn="just">
              <a:lnSpc>
                <a:spcPts val="1800"/>
              </a:lnSpc>
              <a:spcBef>
                <a:spcPts val="600"/>
              </a:spcBef>
              <a:tabLst>
                <a:tab pos="342898" algn="l"/>
              </a:tabLst>
            </a:pPr>
            <a:r>
              <a:rPr lang="es-ES" sz="1400" dirty="0">
                <a:latin typeface="Tahoma" panose="020B0604030504040204" pitchFamily="34" charset="0"/>
                <a:ea typeface="Tahoma" panose="020B0604030504040204" pitchFamily="34" charset="0"/>
                <a:cs typeface="Tahoma" panose="020B0604030504040204" pitchFamily="34" charset="0"/>
              </a:rPr>
              <a:t>También agradecemos la valiosa colaboración de las siguientes personas que, con carácter externo, han participado en la evaluación final de este documento, cuyas aportaciones han contribuido de manera significativa a su mejora: en especial, a la Dra. Gloria Carmona Sánchez, Coordinadora de la Red Andaluza de Diseño y Traslación de Terapias Avanzadas; al Dr. Galo Peralta Fernández, Director de Gestión de la Fundación Instituto de Investigación Marqués de Valdecilla (IDIVAL); al Dr. Óscar Muñiz Pello, Coordinador del Plan Regional de Terapias Avanzadas de Cantabria (</a:t>
            </a:r>
            <a:r>
              <a:rPr lang="es-ES" sz="1400" dirty="0" err="1">
                <a:latin typeface="Tahoma" panose="020B0604030504040204" pitchFamily="34" charset="0"/>
                <a:ea typeface="Tahoma" panose="020B0604030504040204" pitchFamily="34" charset="0"/>
                <a:cs typeface="Tahoma" panose="020B0604030504040204" pitchFamily="34" charset="0"/>
              </a:rPr>
              <a:t>TerAVal</a:t>
            </a:r>
            <a:r>
              <a:rPr lang="es-ES" sz="1400" dirty="0">
                <a:latin typeface="Tahoma" panose="020B0604030504040204" pitchFamily="34" charset="0"/>
                <a:ea typeface="Tahoma" panose="020B0604030504040204" pitchFamily="34" charset="0"/>
                <a:cs typeface="Tahoma" panose="020B0604030504040204" pitchFamily="34" charset="0"/>
              </a:rPr>
              <a:t>); y a la Dra. Arantxa Sancho López, Directora del Departamento de Asuntos Médico-Científicos de </a:t>
            </a:r>
            <a:r>
              <a:rPr lang="es-ES" sz="1400" dirty="0" err="1">
                <a:latin typeface="Tahoma" panose="020B0604030504040204" pitchFamily="34" charset="0"/>
                <a:ea typeface="Tahoma" panose="020B0604030504040204" pitchFamily="34" charset="0"/>
                <a:cs typeface="Tahoma" panose="020B0604030504040204" pitchFamily="34" charset="0"/>
              </a:rPr>
              <a:t>Farmaindustria</a:t>
            </a:r>
            <a:r>
              <a:rPr lang="es-ES" sz="1400" dirty="0">
                <a:latin typeface="Tahoma" panose="020B0604030504040204" pitchFamily="34" charset="0"/>
                <a:ea typeface="Tahoma" panose="020B0604030504040204" pitchFamily="34" charset="0"/>
                <a:cs typeface="Tahoma" panose="020B0604030504040204" pitchFamily="34" charset="0"/>
              </a:rPr>
              <a:t>.</a:t>
            </a:r>
          </a:p>
          <a:p>
            <a:pPr algn="just">
              <a:lnSpc>
                <a:spcPts val="1800"/>
              </a:lnSpc>
              <a:spcBef>
                <a:spcPts val="600"/>
              </a:spcBef>
              <a:tabLst>
                <a:tab pos="342898" algn="l"/>
              </a:tabLst>
            </a:pPr>
            <a:r>
              <a:rPr lang="es-ES" sz="1400" dirty="0">
                <a:latin typeface="Tahoma" panose="020B0604030504040204" pitchFamily="34" charset="0"/>
                <a:ea typeface="Tahoma" panose="020B0604030504040204" pitchFamily="34" charset="0"/>
                <a:cs typeface="Tahoma" panose="020B0604030504040204" pitchFamily="34" charset="0"/>
              </a:rPr>
              <a:t>Finalmente, expresamos nuestro reconocimiento al equipo de la Dirección General de Planificación Sanitaria, Investigación e Innovación, que ha ejercido la dirección técnica del proceso de elaboración de la Estrategia, cuya dedicación y compromiso han sido fundamentales para la elaboración de este documento.</a:t>
            </a:r>
          </a:p>
        </p:txBody>
      </p:sp>
      <p:sp>
        <p:nvSpPr>
          <p:cNvPr id="3" name="Marcador de número de diapositiva 2">
            <a:extLst>
              <a:ext uri="{FF2B5EF4-FFF2-40B4-BE49-F238E27FC236}">
                <a16:creationId xmlns:a16="http://schemas.microsoft.com/office/drawing/2014/main" id="{79AF41D5-FD08-E6F5-4D57-90696C1D36AD}"/>
              </a:ext>
            </a:extLst>
          </p:cNvPr>
          <p:cNvSpPr>
            <a:spLocks noGrp="1"/>
          </p:cNvSpPr>
          <p:nvPr>
            <p:ph type="sldNum" sz="quarter" idx="2"/>
          </p:nvPr>
        </p:nvSpPr>
        <p:spPr/>
        <p:txBody>
          <a:bodyPr/>
          <a:lstStyle/>
          <a:p>
            <a:fld id="{86CB4B4D-7CA3-9044-876B-883B54F8677D}" type="slidenum">
              <a:rPr lang="es-ES" smtClean="0"/>
              <a:t>23</a:t>
            </a:fld>
            <a:endParaRPr lang="es-ES"/>
          </a:p>
        </p:txBody>
      </p:sp>
    </p:spTree>
    <p:extLst>
      <p:ext uri="{BB962C8B-B14F-4D97-AF65-F5344CB8AC3E}">
        <p14:creationId xmlns:p14="http://schemas.microsoft.com/office/powerpoint/2010/main" val="39709424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A59BB-24FA-E3D5-A22E-D69AC7B296D1}"/>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B70DF706-565D-62D9-ECD0-B64441B75B5B}"/>
              </a:ext>
            </a:extLst>
          </p:cNvPr>
          <p:cNvPicPr>
            <a:picLocks noChangeAspect="1"/>
          </p:cNvPicPr>
          <p:nvPr/>
        </p:nvPicPr>
        <p:blipFill>
          <a:blip r:embed="rId2"/>
          <a:srcRect r="5968"/>
          <a:stretch>
            <a:fillRect/>
          </a:stretch>
        </p:blipFill>
        <p:spPr>
          <a:xfrm>
            <a:off x="0" y="0"/>
            <a:ext cx="13004800" cy="9781270"/>
          </a:xfrm>
          <a:prstGeom prst="rect">
            <a:avLst/>
          </a:prstGeom>
          <a:ln w="12700">
            <a:miter lim="400000"/>
          </a:ln>
        </p:spPr>
      </p:pic>
      <p:sp>
        <p:nvSpPr>
          <p:cNvPr id="3" name="Rectángulo: esquinas redondeadas 2">
            <a:extLst>
              <a:ext uri="{FF2B5EF4-FFF2-40B4-BE49-F238E27FC236}">
                <a16:creationId xmlns:a16="http://schemas.microsoft.com/office/drawing/2014/main" id="{62157D62-D94B-C38A-AE98-09032C618013}"/>
              </a:ext>
            </a:extLst>
          </p:cNvPr>
          <p:cNvSpPr/>
          <p:nvPr/>
        </p:nvSpPr>
        <p:spPr>
          <a:xfrm>
            <a:off x="1392311" y="1618735"/>
            <a:ext cx="10556673" cy="5716653"/>
          </a:xfrm>
          <a:prstGeom prst="roundRect">
            <a:avLst/>
          </a:prstGeom>
          <a:noFill/>
          <a:ln w="381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Picture 2">
            <a:extLst>
              <a:ext uri="{FF2B5EF4-FFF2-40B4-BE49-F238E27FC236}">
                <a16:creationId xmlns:a16="http://schemas.microsoft.com/office/drawing/2014/main" id="{12E642A1-9FA3-F169-B032-9A4678275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447" y="8049189"/>
            <a:ext cx="1853017" cy="116139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descr="Imagen">
            <a:extLst>
              <a:ext uri="{FF2B5EF4-FFF2-40B4-BE49-F238E27FC236}">
                <a16:creationId xmlns:a16="http://schemas.microsoft.com/office/drawing/2014/main" id="{98B84B7B-74F1-0E94-6E57-47A62155E98D}"/>
              </a:ext>
            </a:extLst>
          </p:cNvPr>
          <p:cNvPicPr>
            <a:picLocks noChangeAspect="1"/>
          </p:cNvPicPr>
          <p:nvPr/>
        </p:nvPicPr>
        <p:blipFill>
          <a:blip r:embed="rId4"/>
          <a:stretch>
            <a:fillRect/>
          </a:stretch>
        </p:blipFill>
        <p:spPr>
          <a:xfrm>
            <a:off x="677456" y="8291842"/>
            <a:ext cx="3511356" cy="867734"/>
          </a:xfrm>
          <a:prstGeom prst="rect">
            <a:avLst/>
          </a:prstGeom>
          <a:ln w="12700">
            <a:miter lim="400000"/>
          </a:ln>
        </p:spPr>
      </p:pic>
      <p:pic>
        <p:nvPicPr>
          <p:cNvPr id="8" name="Imagen 7" descr="Texto&#10;&#10;El contenido generado por IA puede ser incorrecto.">
            <a:extLst>
              <a:ext uri="{FF2B5EF4-FFF2-40B4-BE49-F238E27FC236}">
                <a16:creationId xmlns:a16="http://schemas.microsoft.com/office/drawing/2014/main" id="{FF965110-1387-9DC8-0665-959E91171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789" y="2701042"/>
            <a:ext cx="9280131" cy="3401276"/>
          </a:xfrm>
          <a:prstGeom prst="rect">
            <a:avLst/>
          </a:prstGeom>
        </p:spPr>
      </p:pic>
    </p:spTree>
    <p:extLst>
      <p:ext uri="{BB962C8B-B14F-4D97-AF65-F5344CB8AC3E}">
        <p14:creationId xmlns:p14="http://schemas.microsoft.com/office/powerpoint/2010/main" val="29939655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diapositiva.jpg" descr="diapositiva.jpg"/>
          <p:cNvPicPr>
            <a:picLocks noChangeAspect="1"/>
          </p:cNvPicPr>
          <p:nvPr/>
        </p:nvPicPr>
        <p:blipFill>
          <a:blip r:embed="rId2"/>
          <a:srcRect r="5968"/>
          <a:stretch>
            <a:fillRect/>
          </a:stretch>
        </p:blipFill>
        <p:spPr>
          <a:xfrm>
            <a:off x="0" y="11923"/>
            <a:ext cx="13004800" cy="9781270"/>
          </a:xfrm>
          <a:prstGeom prst="rect">
            <a:avLst/>
          </a:prstGeom>
          <a:ln w="12700">
            <a:miter lim="400000"/>
          </a:ln>
        </p:spPr>
      </p:pic>
      <p:sp>
        <p:nvSpPr>
          <p:cNvPr id="3" name="CuadroTexto 2">
            <a:extLst>
              <a:ext uri="{FF2B5EF4-FFF2-40B4-BE49-F238E27FC236}">
                <a16:creationId xmlns:a16="http://schemas.microsoft.com/office/drawing/2014/main" id="{F4554326-59AD-CC9B-8146-740FE7BC0AF5}"/>
              </a:ext>
            </a:extLst>
          </p:cNvPr>
          <p:cNvSpPr txBox="1"/>
          <p:nvPr/>
        </p:nvSpPr>
        <p:spPr>
          <a:xfrm>
            <a:off x="821017" y="933950"/>
            <a:ext cx="1136276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000" dirty="0">
                <a:solidFill>
                  <a:srgbClr val="C00000"/>
                </a:solidFill>
                <a:latin typeface="Tahoma" panose="020B0604030504040204" pitchFamily="34" charset="0"/>
                <a:ea typeface="Tahoma" panose="020B0604030504040204" pitchFamily="34" charset="0"/>
                <a:cs typeface="Tahoma" panose="020B0604030504040204" pitchFamily="34" charset="0"/>
              </a:rPr>
              <a:t>TERAPIAS AVANZADAS: UNA REVOLUCIÓN EN EL TRATAMIENTO DE ENFERMEDADES COMPLEJAS </a:t>
            </a:r>
          </a:p>
        </p:txBody>
      </p:sp>
      <p:sp>
        <p:nvSpPr>
          <p:cNvPr id="7" name="CuadroTexto 6">
            <a:extLst>
              <a:ext uri="{FF2B5EF4-FFF2-40B4-BE49-F238E27FC236}">
                <a16:creationId xmlns:a16="http://schemas.microsoft.com/office/drawing/2014/main" id="{DD5C53E1-13D9-5FED-9689-C780D40F1917}"/>
              </a:ext>
            </a:extLst>
          </p:cNvPr>
          <p:cNvSpPr txBox="1"/>
          <p:nvPr/>
        </p:nvSpPr>
        <p:spPr>
          <a:xfrm>
            <a:off x="566671" y="1504412"/>
            <a:ext cx="5802463" cy="7802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0000"/>
              </a:lnSpc>
              <a:spcBef>
                <a:spcPts val="600"/>
              </a:spcBef>
              <a:tabLst>
                <a:tab pos="214312" algn="l"/>
              </a:tabLst>
            </a:pPr>
            <a:r>
              <a:rPr lang="es-ES" sz="1350" b="0" dirty="0">
                <a:latin typeface="Tahoma" panose="020B0604030504040204" pitchFamily="34" charset="0"/>
                <a:ea typeface="Tahoma" panose="020B0604030504040204" pitchFamily="34" charset="0"/>
                <a:cs typeface="Tahoma" panose="020B0604030504040204" pitchFamily="34" charset="0"/>
              </a:rPr>
              <a:t>En el umbral de una nueva era biomédica, las terapias avanzadas están reconfigurando aspectos de la medicina, en especial en el campo de la biotecnología, ingeniería genética, nanotecnología, biología celular y molecular. Lo que hasta hace poco parecía inalcanzable, como reprogramar el sistema inmunitario para eliminar tumores o corregir mutaciones genéticas causantes de enfermedades raras, hoy es una realidad. representan una revolución en la forma en que concebimos, investigamos y tratamos enfermedades complejas. </a:t>
            </a:r>
          </a:p>
          <a:p>
            <a:pPr algn="just">
              <a:lnSpc>
                <a:spcPct val="100000"/>
              </a:lnSpc>
              <a:spcBef>
                <a:spcPts val="600"/>
              </a:spcBef>
              <a:tabLst>
                <a:tab pos="214312" algn="l"/>
              </a:tabLst>
            </a:pPr>
            <a:r>
              <a:rPr lang="es-ES" sz="1350" b="0" dirty="0">
                <a:latin typeface="Tahoma" panose="020B0604030504040204" pitchFamily="34" charset="0"/>
                <a:ea typeface="Tahoma" panose="020B0604030504040204" pitchFamily="34" charset="0"/>
                <a:cs typeface="Tahoma" panose="020B0604030504040204" pitchFamily="34" charset="0"/>
              </a:rPr>
              <a:t>El Sistema de Salud actual se enfrenta a desafíos sin precedentes, pero también a oportunidades extraordinarias. Es, por lo tanto, un momento clave para impulsar de una manera decidida la investigación e innovación en terapias avanzadas, un área en el que Castilla y León cuenta con una sólida y reconocida experiencia. Desde 2007 la Consejería de Sanidad ha proporcionado a través del Centro en Red de Medicina Regenerativa y Terapia Celular de Castilla y León un destacado apoyo a los grupos de investigación que en nuestra Comunidad Autónoma ha desarrollado investigación básica, preclínica y clínica en este ámbito de la biomedicina. </a:t>
            </a:r>
          </a:p>
          <a:p>
            <a:pPr algn="just">
              <a:lnSpc>
                <a:spcPct val="100000"/>
              </a:lnSpc>
              <a:spcBef>
                <a:spcPts val="600"/>
              </a:spcBef>
              <a:tabLst>
                <a:tab pos="214312" algn="l"/>
              </a:tabLst>
            </a:pPr>
            <a:r>
              <a:rPr lang="es-ES" sz="1350" b="0" dirty="0">
                <a:latin typeface="Tahoma" panose="020B0604030504040204" pitchFamily="34" charset="0"/>
                <a:ea typeface="Tahoma" panose="020B0604030504040204" pitchFamily="34" charset="0"/>
                <a:cs typeface="Tahoma" panose="020B0604030504040204" pitchFamily="34" charset="0"/>
              </a:rPr>
              <a:t>El propósito de la Estrategia de Investigación e Innovación en Terapias Avanzadas de Castilla y León 2025-2030 es posicionar a Castilla y León como referente en el desarrollo, acceso y aplicación equitativa de estos nuevos tratamientos clínicos desde la innovación terapéutica. Las líneas estratégicas definidas apuestan por impulsar la estructura colaborativa del Centro en Red, establecer líneas de trabajo prioritarias, apoyar a la gestión de los proyectos de investigación e innovación en terapias avanzadas y la captación de financiación con el apoyo de los Institutos de Investigación Sanitaria. Asimismo, se pretende alcanzar la colaboración entre la investigación básica, preclínica y clínica, y el escalado de la producción de nuevos medicamentos de terapia avanzada en el Sistema de Salud de Castilla y León. </a:t>
            </a:r>
          </a:p>
          <a:p>
            <a:pPr algn="just">
              <a:lnSpc>
                <a:spcPct val="100000"/>
              </a:lnSpc>
              <a:spcBef>
                <a:spcPts val="600"/>
              </a:spcBef>
              <a:tabLst>
                <a:tab pos="214312" algn="l"/>
              </a:tabLst>
            </a:pPr>
            <a:r>
              <a:rPr lang="es-ES" sz="1350" b="0" dirty="0">
                <a:latin typeface="Tahoma" panose="020B0604030504040204" pitchFamily="34" charset="0"/>
                <a:ea typeface="Tahoma" panose="020B0604030504040204" pitchFamily="34" charset="0"/>
                <a:cs typeface="Tahoma" panose="020B0604030504040204" pitchFamily="34" charset="0"/>
              </a:rPr>
              <a:t>La definición de esta Estrategia se ha desarrollado con la colaboración de los grupos de investigación del Centro en Red de Medicina Regenerativa y Terapia Celular existente del que formaban parte grupos de investigación de la Gerencia Regional de Salud de la Junta de Castilla y León, de la Universidad de Salamanca y de la Universidad de Valladolid, al que se han unido grupos de la Universidad de Burgos y de la Universidad de León, constituyendo el mejor foro de intercambio y puesta en común. </a:t>
            </a:r>
          </a:p>
        </p:txBody>
      </p:sp>
      <p:sp>
        <p:nvSpPr>
          <p:cNvPr id="9" name="CuadroTexto 8">
            <a:extLst>
              <a:ext uri="{FF2B5EF4-FFF2-40B4-BE49-F238E27FC236}">
                <a16:creationId xmlns:a16="http://schemas.microsoft.com/office/drawing/2014/main" id="{93C2BB93-FA71-8E5A-FAEE-EDFE2287CB2A}"/>
              </a:ext>
            </a:extLst>
          </p:cNvPr>
          <p:cNvSpPr txBox="1"/>
          <p:nvPr/>
        </p:nvSpPr>
        <p:spPr>
          <a:xfrm>
            <a:off x="6696626" y="1504412"/>
            <a:ext cx="5802463" cy="76944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0000"/>
              </a:lnSpc>
              <a:spcBef>
                <a:spcPts val="600"/>
              </a:spcBef>
              <a:tabLst>
                <a:tab pos="342898" algn="l"/>
              </a:tabLst>
            </a:pPr>
            <a:r>
              <a:rPr lang="es-ES" sz="1350" b="0" dirty="0">
                <a:latin typeface="Tahoma" panose="020B0604030504040204" pitchFamily="34" charset="0"/>
                <a:ea typeface="Tahoma" panose="020B0604030504040204" pitchFamily="34" charset="0"/>
                <a:cs typeface="Tahoma" panose="020B0604030504040204" pitchFamily="34" charset="0"/>
              </a:rPr>
              <a:t>Por ello, uno de los pilares fundamentales de esta estrategia se asienta en la alianza entre la Consejería de Sanidad de la Junta de Castilla y León a través de la Gerencia Regional de Salud con las Universidades Públicas de Castilla y León, con el apoyo de la red de Institutos de Investigación Biosanitaria recientemente creada. Su excelencia investigadora, su capacidad formativa y su compromiso con el territorio son esenciales para consolidar un ecosistema de innovación biomédica sólido, competitivo y con impacto real en la vida de las personas. Todos ellos cuentan con nuestro reconocimiento. </a:t>
            </a:r>
          </a:p>
          <a:p>
            <a:pPr algn="just">
              <a:lnSpc>
                <a:spcPct val="100000"/>
              </a:lnSpc>
              <a:spcBef>
                <a:spcPts val="600"/>
              </a:spcBef>
              <a:tabLst>
                <a:tab pos="342898" algn="l"/>
              </a:tabLst>
            </a:pPr>
            <a:r>
              <a:rPr lang="es-ES" sz="1350" b="0" dirty="0">
                <a:latin typeface="Tahoma" panose="020B0604030504040204" pitchFamily="34" charset="0"/>
                <a:ea typeface="Tahoma" panose="020B0604030504040204" pitchFamily="34" charset="0"/>
                <a:cs typeface="Tahoma" panose="020B0604030504040204" pitchFamily="34" charset="0"/>
              </a:rPr>
              <a:t>Nace en este momento un nuevo Centro en Red de Terapias Avanzadas, CreTACYL, que integra todos los avances alcanzados hasta este momento con la misión de promover, liderar y coordinar, en colaboración con todos los agentes implicados, la investigación e innovación de terapias avanzadas en Castilla y León, con la finalidad de mejorar la salud de la ciudadanía mediante la traslación y transferencia de dichas terapias a la práctica clínica. </a:t>
            </a:r>
          </a:p>
          <a:p>
            <a:pPr algn="just">
              <a:lnSpc>
                <a:spcPct val="100000"/>
              </a:lnSpc>
              <a:spcBef>
                <a:spcPts val="600"/>
              </a:spcBef>
              <a:tabLst>
                <a:tab pos="342898" algn="l"/>
              </a:tabLst>
            </a:pPr>
            <a:r>
              <a:rPr lang="es-ES" sz="1350" b="0" dirty="0">
                <a:latin typeface="Tahoma" panose="020B0604030504040204" pitchFamily="34" charset="0"/>
                <a:ea typeface="Tahoma" panose="020B0604030504040204" pitchFamily="34" charset="0"/>
                <a:cs typeface="Tahoma" panose="020B0604030504040204" pitchFamily="34" charset="0"/>
              </a:rPr>
              <a:t>Desde la Consejería de Sanidad de la Junta de Castilla y León se espera que la presente Estrategia refuerce la conexión entre el sistema sanitario y el sistema científico-tecnológico, promoviendo entornos colaborativos donde investigadores, profesionales sanitarios, pacientes y empresas puedan cocrear soluciones innovadoras, a partir del conocimiento, atraiga inversiones, talento y mejore la salud de la ciudadanía. Apostar por la medicina del futuro es, ante todo, una apuesta por la vida, por el talento científico, una investigación traslacional y por una sanidad pública capaz de ofrecer respuestas a pacientes que hasta ahora carecían de alternativas.</a:t>
            </a:r>
          </a:p>
          <a:p>
            <a:pPr algn="just">
              <a:lnSpc>
                <a:spcPct val="100000"/>
              </a:lnSpc>
              <a:spcBef>
                <a:spcPts val="600"/>
              </a:spcBef>
            </a:pPr>
            <a:r>
              <a:rPr lang="es-ES" sz="1350" b="0" i="1" dirty="0">
                <a:latin typeface="Tahoma" panose="020B0604030504040204" pitchFamily="34" charset="0"/>
                <a:ea typeface="Tahoma" panose="020B0604030504040204" pitchFamily="34" charset="0"/>
                <a:cs typeface="Tahoma" panose="020B0604030504040204" pitchFamily="34" charset="0"/>
              </a:rPr>
              <a:t>Castilla y León, con su firme compromiso con la excelencia científica y la equidad en el acceso a la innovación, da un paso decisivo con esta nueva Estrategia de Investigación e Innovación  en Terapias Avanzadas 2025-2030</a:t>
            </a:r>
            <a:r>
              <a:rPr lang="es-ES" sz="1350" i="1"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600"/>
              </a:spcBef>
            </a:pPr>
            <a:endParaRPr lang="es-ES" sz="1350" i="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600"/>
              </a:spcBef>
            </a:pPr>
            <a:endParaRPr lang="es-ES" sz="1350" i="1" dirty="0">
              <a:latin typeface="Tahoma" panose="020B0604030504040204" pitchFamily="34" charset="0"/>
              <a:ea typeface="Tahoma" panose="020B0604030504040204" pitchFamily="34" charset="0"/>
              <a:cs typeface="Tahoma" panose="020B0604030504040204" pitchFamily="34" charset="0"/>
            </a:endParaRPr>
          </a:p>
          <a:p>
            <a:pPr algn="r">
              <a:lnSpc>
                <a:spcPct val="100000"/>
              </a:lnSpc>
              <a:spcBef>
                <a:spcPts val="600"/>
              </a:spcBef>
            </a:pPr>
            <a:r>
              <a:rPr lang="es-ES" sz="1350" dirty="0">
                <a:latin typeface="Tahoma" panose="020B0604030504040204" pitchFamily="34" charset="0"/>
                <a:ea typeface="Tahoma" panose="020B0604030504040204" pitchFamily="34" charset="0"/>
                <a:cs typeface="Tahoma" panose="020B0604030504040204" pitchFamily="34" charset="0"/>
              </a:rPr>
              <a:t>EL CONSEJERO DE SANIDAD</a:t>
            </a:r>
          </a:p>
          <a:p>
            <a:pPr algn="r">
              <a:lnSpc>
                <a:spcPct val="100000"/>
              </a:lnSpc>
              <a:spcBef>
                <a:spcPts val="600"/>
              </a:spcBef>
            </a:pPr>
            <a:r>
              <a:rPr lang="es-ES" sz="1350" dirty="0">
                <a:latin typeface="Tahoma" panose="020B0604030504040204" pitchFamily="34" charset="0"/>
                <a:ea typeface="Tahoma" panose="020B0604030504040204" pitchFamily="34" charset="0"/>
                <a:cs typeface="Tahoma" panose="020B0604030504040204" pitchFamily="34" charset="0"/>
              </a:rPr>
              <a:t>Alejandro Vázquez Ramos</a:t>
            </a:r>
          </a:p>
        </p:txBody>
      </p:sp>
      <p:sp>
        <p:nvSpPr>
          <p:cNvPr id="2" name="Marcador de número de diapositiva 1">
            <a:extLst>
              <a:ext uri="{FF2B5EF4-FFF2-40B4-BE49-F238E27FC236}">
                <a16:creationId xmlns:a16="http://schemas.microsoft.com/office/drawing/2014/main" id="{00A7929A-850C-F5F8-8D41-219D73C69B70}"/>
              </a:ext>
            </a:extLst>
          </p:cNvPr>
          <p:cNvSpPr>
            <a:spLocks noGrp="1"/>
          </p:cNvSpPr>
          <p:nvPr>
            <p:ph type="sldNum" sz="quarter" idx="2"/>
          </p:nvPr>
        </p:nvSpPr>
        <p:spPr/>
        <p:txBody>
          <a:bodyPr/>
          <a:lstStyle/>
          <a:p>
            <a:fld id="{86CB4B4D-7CA3-9044-876B-883B54F8677D}" type="slidenum">
              <a:rPr lang="es-ES" smtClean="0"/>
              <a:t>3</a:t>
            </a:fld>
            <a:endParaRPr lang="es-E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28FF-3FC2-4D95-08C3-DE03C14A50B5}"/>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78AB454F-64A4-99C6-68C1-DD9CB4033289}"/>
              </a:ext>
            </a:extLst>
          </p:cNvPr>
          <p:cNvPicPr>
            <a:picLocks noChangeAspect="1"/>
          </p:cNvPicPr>
          <p:nvPr/>
        </p:nvPicPr>
        <p:blipFill>
          <a:blip r:embed="rId2"/>
          <a:srcRect r="5968"/>
          <a:stretch>
            <a:fillRect/>
          </a:stretch>
        </p:blipFill>
        <p:spPr>
          <a:xfrm>
            <a:off x="0" y="392460"/>
            <a:ext cx="13004800" cy="9781270"/>
          </a:xfrm>
          <a:prstGeom prst="rect">
            <a:avLst/>
          </a:prstGeom>
          <a:ln w="12700">
            <a:miter lim="400000"/>
          </a:ln>
        </p:spPr>
      </p:pic>
      <p:sp>
        <p:nvSpPr>
          <p:cNvPr id="2" name="Rectángulo: esquinas redondeadas 1">
            <a:extLst>
              <a:ext uri="{FF2B5EF4-FFF2-40B4-BE49-F238E27FC236}">
                <a16:creationId xmlns:a16="http://schemas.microsoft.com/office/drawing/2014/main" id="{3C9B72F8-7998-6FAA-9611-633755979C76}"/>
              </a:ext>
            </a:extLst>
          </p:cNvPr>
          <p:cNvSpPr/>
          <p:nvPr/>
        </p:nvSpPr>
        <p:spPr>
          <a:xfrm>
            <a:off x="-90152" y="1851277"/>
            <a:ext cx="7547020" cy="311326"/>
          </a:xfrm>
          <a:prstGeom prst="roundRect">
            <a:avLst/>
          </a:prstGeom>
          <a:solidFill>
            <a:srgbClr val="C5CDD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CuadroTexto 2">
            <a:extLst>
              <a:ext uri="{FF2B5EF4-FFF2-40B4-BE49-F238E27FC236}">
                <a16:creationId xmlns:a16="http://schemas.microsoft.com/office/drawing/2014/main" id="{39FA0860-2654-A9D0-9D9B-245FB24198FB}"/>
              </a:ext>
            </a:extLst>
          </p:cNvPr>
          <p:cNvSpPr txBox="1"/>
          <p:nvPr/>
        </p:nvSpPr>
        <p:spPr>
          <a:xfrm>
            <a:off x="6651346" y="1874429"/>
            <a:ext cx="6487294" cy="313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Índice</a:t>
            </a: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Marcador de número de diapositiva 3">
            <a:extLst>
              <a:ext uri="{FF2B5EF4-FFF2-40B4-BE49-F238E27FC236}">
                <a16:creationId xmlns:a16="http://schemas.microsoft.com/office/drawing/2014/main" id="{88ED8A21-332F-22D4-7B22-719BF49D6DA1}"/>
              </a:ext>
            </a:extLst>
          </p:cNvPr>
          <p:cNvSpPr>
            <a:spLocks noGrp="1"/>
          </p:cNvSpPr>
          <p:nvPr>
            <p:ph type="sldNum" sz="quarter" idx="2"/>
          </p:nvPr>
        </p:nvSpPr>
        <p:spPr/>
        <p:txBody>
          <a:bodyPr/>
          <a:lstStyle/>
          <a:p>
            <a:fld id="{86CB4B4D-7CA3-9044-876B-883B54F8677D}" type="slidenum">
              <a:rPr lang="es-ES" smtClean="0"/>
              <a:t>4</a:t>
            </a:fld>
            <a:endParaRPr lang="es-ES"/>
          </a:p>
        </p:txBody>
      </p:sp>
      <p:sp>
        <p:nvSpPr>
          <p:cNvPr id="5" name="CuadroTexto 4">
            <a:extLst>
              <a:ext uri="{FF2B5EF4-FFF2-40B4-BE49-F238E27FC236}">
                <a16:creationId xmlns:a16="http://schemas.microsoft.com/office/drawing/2014/main" id="{3650B9F1-1161-7941-51F1-16937D11621E}"/>
              </a:ext>
            </a:extLst>
          </p:cNvPr>
          <p:cNvSpPr txBox="1"/>
          <p:nvPr/>
        </p:nvSpPr>
        <p:spPr>
          <a:xfrm>
            <a:off x="6651346" y="2636505"/>
            <a:ext cx="5918434" cy="5799280"/>
          </a:xfrm>
          <a:prstGeom prst="rect">
            <a:avLst/>
          </a:prstGeom>
          <a:noFill/>
        </p:spPr>
        <p:txBody>
          <a:bodyPr wrap="square" lIns="0" rIns="0" anchor="ctr" anchorCtr="1">
            <a:spAutoFit/>
          </a:bodyPr>
          <a:lstStyle/>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¿Por qué la Estrategia? ¿Por qué ahora?.....................................................</a:t>
            </a:r>
            <a:r>
              <a:rPr lang="es-ES" sz="1300" kern="1200" dirty="0">
                <a:solidFill>
                  <a:schemeClr val="tx1"/>
                </a:solidFill>
                <a:latin typeface="Tahoma" panose="020B0604030504040204" pitchFamily="34" charset="0"/>
                <a:ea typeface="Tahoma" panose="020B0604030504040204" pitchFamily="34" charset="0"/>
                <a:cs typeface="Tahoma" panose="020B0604030504040204" pitchFamily="34" charset="0"/>
              </a:rPr>
              <a:t> 5</a:t>
            </a:r>
            <a:endPar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rPr>
              <a:t>¿Cómo se ha elaborado?...........................................................................  6</a:t>
            </a:r>
          </a:p>
          <a:p>
            <a:pPr algn="just">
              <a:lnSpc>
                <a:spcPct val="150000"/>
              </a:lnSpc>
              <a:spcBef>
                <a:spcPts val="1200"/>
              </a:spcBef>
              <a:buClr>
                <a:srgbClr val="CA1139"/>
              </a:buClr>
              <a:buSzPct val="100000"/>
            </a:pPr>
            <a:r>
              <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rPr>
              <a:t>¿Cuál es nuestra propuesta de valor?....................................</a:t>
            </a:r>
            <a:r>
              <a:rPr lang="es-ES" sz="13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rPr>
              <a:t>................... 7</a:t>
            </a: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¿De dónde partimos? El Centro en Red....................................................... 8 </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¿En qué ha consistido el análisis de contexto?............................................. 9</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¿Cuáles son las principales conclusiones obtenidas?................................... 10 </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¿Cómo orientamos la toma de decisiones?................................................ </a:t>
            </a:r>
            <a:r>
              <a:rPr lang="es-ES" sz="1300" kern="1200" dirty="0">
                <a:solidFill>
                  <a:schemeClr val="tx1"/>
                </a:solidFill>
                <a:latin typeface="Tahoma" panose="020B0604030504040204" pitchFamily="34" charset="0"/>
                <a:ea typeface="Tahoma" panose="020B0604030504040204" pitchFamily="34" charset="0"/>
                <a:cs typeface="Tahoma" panose="020B0604030504040204" pitchFamily="34" charset="0"/>
              </a:rPr>
              <a:t>11</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¿Cuáles son nuestros retos estratégicos?................................................... 12</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¿Qué queremos conseguir?...................................................................... 13</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¿Cómo lo vamos a alcanzar?..................................................................... 14</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¿Quiénes son los agentes participantes en el despliegue?.......................... 20</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¿Cómo vamos a hacer el seguimiento, monitorización y evaluación?........... 21</a:t>
            </a:r>
            <a:endPar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1200"/>
              </a:spcBef>
              <a:buClr>
                <a:srgbClr val="CA1139"/>
              </a:buClr>
              <a:buSzPct val="100000"/>
            </a:pPr>
            <a:r>
              <a:rPr lang="es-ES" sz="1300" noProof="0" dirty="0">
                <a:solidFill>
                  <a:schemeClr val="tx1"/>
                </a:solidFill>
                <a:latin typeface="Tahoma" panose="020B0604030504040204" pitchFamily="34" charset="0"/>
                <a:ea typeface="Tahoma" panose="020B0604030504040204" pitchFamily="34" charset="0"/>
                <a:cs typeface="Tahoma" panose="020B0604030504040204" pitchFamily="34" charset="0"/>
              </a:rPr>
              <a:t>¿Cómo lo vamos a medir?........................................................................ 22</a:t>
            </a:r>
          </a:p>
        </p:txBody>
      </p:sp>
    </p:spTree>
    <p:extLst>
      <p:ext uri="{BB962C8B-B14F-4D97-AF65-F5344CB8AC3E}">
        <p14:creationId xmlns:p14="http://schemas.microsoft.com/office/powerpoint/2010/main" val="41490944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3BC1-65EF-D9A5-E2EA-11635A408BB3}"/>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579AB6AA-ACEA-3D76-AACE-57BF05DA0F54}"/>
              </a:ext>
            </a:extLst>
          </p:cNvPr>
          <p:cNvPicPr>
            <a:picLocks noChangeAspect="1"/>
          </p:cNvPicPr>
          <p:nvPr/>
        </p:nvPicPr>
        <p:blipFill>
          <a:blip r:embed="rId3"/>
          <a:srcRect r="5968"/>
          <a:stretch>
            <a:fillRect/>
          </a:stretch>
        </p:blipFill>
        <p:spPr>
          <a:xfrm>
            <a:off x="-14476" y="0"/>
            <a:ext cx="13004800" cy="9781270"/>
          </a:xfrm>
          <a:prstGeom prst="rect">
            <a:avLst/>
          </a:prstGeom>
          <a:ln w="12700">
            <a:miter lim="400000"/>
          </a:ln>
        </p:spPr>
      </p:pic>
      <p:sp>
        <p:nvSpPr>
          <p:cNvPr id="3" name="CuadroTexto 2">
            <a:extLst>
              <a:ext uri="{FF2B5EF4-FFF2-40B4-BE49-F238E27FC236}">
                <a16:creationId xmlns:a16="http://schemas.microsoft.com/office/drawing/2014/main" id="{70AC141B-6A10-DE54-21F3-CFC28179B15F}"/>
              </a:ext>
            </a:extLst>
          </p:cNvPr>
          <p:cNvSpPr txBox="1"/>
          <p:nvPr/>
        </p:nvSpPr>
        <p:spPr>
          <a:xfrm>
            <a:off x="608072" y="999244"/>
            <a:ext cx="648729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Por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qué</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la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Estrategia</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6" name="CuadroTexto 5">
            <a:extLst>
              <a:ext uri="{FF2B5EF4-FFF2-40B4-BE49-F238E27FC236}">
                <a16:creationId xmlns:a16="http://schemas.microsoft.com/office/drawing/2014/main" id="{E97AE2AB-1612-C6FA-27D1-F9B57F7F8F70}"/>
              </a:ext>
            </a:extLst>
          </p:cNvPr>
          <p:cNvSpPr txBox="1"/>
          <p:nvPr/>
        </p:nvSpPr>
        <p:spPr>
          <a:xfrm>
            <a:off x="636585" y="2328404"/>
            <a:ext cx="6341635" cy="6617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0000"/>
              </a:lnSpc>
              <a:spcBef>
                <a:spcPts val="1200"/>
              </a:spcBef>
              <a:spcAft>
                <a:spcPts val="600"/>
              </a:spcAft>
              <a:buNone/>
            </a:pPr>
            <a:r>
              <a:rPr lang="es-ES" sz="1400" dirty="0">
                <a:effectLst/>
                <a:latin typeface="Tahoma" panose="020B0604030504040204" pitchFamily="34" charset="0"/>
                <a:ea typeface="Tahoma" panose="020B0604030504040204" pitchFamily="34" charset="0"/>
                <a:cs typeface="Tahoma" panose="020B0604030504040204" pitchFamily="34" charset="0"/>
              </a:rPr>
              <a:t>Los avances en biología celular y molecular han impulsado el desarrollo de nuevos agentes terapéuticos, destacando entre ellos las terapias avanzadas (TA), que constituyen un componente esencial de la medicina personalizada. </a:t>
            </a:r>
          </a:p>
          <a:p>
            <a:pPr algn="just">
              <a:lnSpc>
                <a:spcPct val="100000"/>
              </a:lnSpc>
              <a:spcBef>
                <a:spcPts val="1200"/>
              </a:spcBef>
              <a:spcAft>
                <a:spcPts val="600"/>
              </a:spcAft>
              <a:buNone/>
            </a:pPr>
            <a:r>
              <a:rPr lang="es-ES" sz="1400" dirty="0">
                <a:effectLst/>
                <a:latin typeface="Tahoma" panose="020B0604030504040204" pitchFamily="34" charset="0"/>
                <a:ea typeface="Tahoma" panose="020B0604030504040204" pitchFamily="34" charset="0"/>
                <a:cs typeface="Tahoma" panose="020B0604030504040204" pitchFamily="34" charset="0"/>
              </a:rPr>
              <a:t>Los medicamentos de terapia avanzada (</a:t>
            </a:r>
            <a:r>
              <a:rPr lang="es-ES" sz="1400" dirty="0" err="1">
                <a:effectLst/>
                <a:latin typeface="Tahoma" panose="020B0604030504040204" pitchFamily="34" charset="0"/>
                <a:ea typeface="Tahoma" panose="020B0604030504040204" pitchFamily="34" charset="0"/>
                <a:cs typeface="Tahoma" panose="020B0604030504040204" pitchFamily="34" charset="0"/>
              </a:rPr>
              <a:t>ATMPs</a:t>
            </a:r>
            <a:r>
              <a:rPr lang="es-ES" sz="1400" dirty="0">
                <a:effectLst/>
                <a:latin typeface="Tahoma" panose="020B0604030504040204" pitchFamily="34" charset="0"/>
                <a:ea typeface="Tahoma" panose="020B0604030504040204" pitchFamily="34" charset="0"/>
                <a:cs typeface="Tahoma" panose="020B0604030504040204" pitchFamily="34" charset="0"/>
              </a:rPr>
              <a:t>, por sus siglas en inglés) son medicamentos de uso humano basados en genes, células o tejidos, de origen autólogo, alogénico o xenogénico, y representan un cambio de paradigma en el tratamiento de enfermedades sin opciones terapéuticas eficaces previas.</a:t>
            </a:r>
          </a:p>
          <a:p>
            <a:pPr algn="just">
              <a:lnSpc>
                <a:spcPct val="100000"/>
              </a:lnSpc>
              <a:spcBef>
                <a:spcPts val="1200"/>
              </a:spcBef>
              <a:spcAft>
                <a:spcPts val="600"/>
              </a:spcAft>
              <a:buNone/>
            </a:pPr>
            <a:r>
              <a:rPr lang="es-ES" sz="1400" dirty="0">
                <a:effectLst/>
                <a:latin typeface="Tahoma" panose="020B0604030504040204" pitchFamily="34" charset="0"/>
                <a:ea typeface="Tahoma" panose="020B0604030504040204" pitchFamily="34" charset="0"/>
                <a:cs typeface="Tahoma" panose="020B0604030504040204" pitchFamily="34" charset="0"/>
              </a:rPr>
              <a:t>España ha alcanzado una posición destacada en investigación clínica en TA, situándose como el quinto país a nivel mundial en número de ensayos clínicos. Entre 2015 y 2024, se autorizaron 221 ensayos clínicos de </a:t>
            </a:r>
            <a:r>
              <a:rPr lang="es-ES" sz="1400" dirty="0" err="1">
                <a:effectLst/>
                <a:latin typeface="Tahoma" panose="020B0604030504040204" pitchFamily="34" charset="0"/>
                <a:ea typeface="Tahoma" panose="020B0604030504040204" pitchFamily="34" charset="0"/>
                <a:cs typeface="Tahoma" panose="020B0604030504040204" pitchFamily="34" charset="0"/>
              </a:rPr>
              <a:t>ATMPs</a:t>
            </a:r>
            <a:r>
              <a:rPr lang="es-ES" sz="1400" dirty="0">
                <a:effectLst/>
                <a:latin typeface="Tahoma" panose="020B0604030504040204" pitchFamily="34" charset="0"/>
                <a:ea typeface="Tahoma" panose="020B0604030504040204" pitchFamily="34" charset="0"/>
                <a:cs typeface="Tahoma" panose="020B0604030504040204" pitchFamily="34" charset="0"/>
              </a:rPr>
              <a:t> en el país, de los cuales el 22,62 % se desarrollaron en Castilla y León.</a:t>
            </a:r>
          </a:p>
          <a:p>
            <a:pPr algn="just">
              <a:lnSpc>
                <a:spcPct val="100000"/>
              </a:lnSpc>
              <a:spcBef>
                <a:spcPts val="1200"/>
              </a:spcBef>
              <a:spcAft>
                <a:spcPts val="600"/>
              </a:spcAft>
              <a:buNone/>
            </a:pPr>
            <a:r>
              <a:rPr lang="es-ES" sz="1400" dirty="0">
                <a:effectLst/>
                <a:latin typeface="Tahoma" panose="020B0604030504040204" pitchFamily="34" charset="0"/>
                <a:ea typeface="Tahoma" panose="020B0604030504040204" pitchFamily="34" charset="0"/>
                <a:cs typeface="Tahoma" panose="020B0604030504040204" pitchFamily="34" charset="0"/>
              </a:rPr>
              <a:t>A nivel europeo y nacional, se han implementado iniciativas estratégicas para fomentar el desarrollo de estas terapias, como el programa Horizonte Europa (2021–2027) y el Plan de Abordaje de las Terapias Avanzadas en el Sistema Nacional de Salud. </a:t>
            </a:r>
          </a:p>
          <a:p>
            <a:pPr algn="just">
              <a:lnSpc>
                <a:spcPct val="100000"/>
              </a:lnSpc>
              <a:spcBef>
                <a:spcPts val="1200"/>
              </a:spcBef>
              <a:spcAft>
                <a:spcPts val="600"/>
              </a:spcAft>
              <a:buNone/>
            </a:pPr>
            <a:r>
              <a:rPr lang="es-ES" sz="1400" dirty="0">
                <a:latin typeface="Tahoma" panose="020B0604030504040204" pitchFamily="34" charset="0"/>
                <a:ea typeface="Tahoma" panose="020B0604030504040204" pitchFamily="34" charset="0"/>
                <a:cs typeface="Tahoma" panose="020B0604030504040204" pitchFamily="34" charset="0"/>
              </a:rPr>
              <a:t>E</a:t>
            </a:r>
            <a:r>
              <a:rPr lang="es-ES" sz="1400" dirty="0">
                <a:effectLst/>
                <a:latin typeface="Tahoma" panose="020B0604030504040204" pitchFamily="34" charset="0"/>
                <a:ea typeface="Tahoma" panose="020B0604030504040204" pitchFamily="34" charset="0"/>
                <a:cs typeface="Tahoma" panose="020B0604030504040204" pitchFamily="34" charset="0"/>
              </a:rPr>
              <a:t>n Castilla y León, la Estrategia de Especialización Inteligente (RIS3) 2021–2027 prioriza la innovación en servicios sociosanitarios y biosanitarios, incluyendo la medicina personalizada de precisión y las TA, consolidando así el posicionamiento de la región en este ámbito científico. </a:t>
            </a:r>
            <a:r>
              <a:rPr lang="es-ES" sz="1400" dirty="0">
                <a:latin typeface="Tahoma" panose="020B0604030504040204" pitchFamily="34" charset="0"/>
                <a:ea typeface="Tahoma" panose="020B0604030504040204" pitchFamily="34" charset="0"/>
                <a:cs typeface="Tahoma" panose="020B0604030504040204" pitchFamily="34" charset="0"/>
              </a:rPr>
              <a:t>En este contexto, destaca la actividad investigadora del Centro en Red de Medicina Regenerativa y Terapia Celular de Castilla y León, respaldado por la Consejería de Sanidad, y la Estrategia de Investigación e Innovación en Salud de Castilla y León 2023-2027 (PEIISCYL) y el Plan Estratégico de Medicina Personalizada de Precisión 2030 (</a:t>
            </a:r>
            <a:r>
              <a:rPr lang="es-ES" sz="1400" dirty="0" err="1">
                <a:latin typeface="Tahoma" panose="020B0604030504040204" pitchFamily="34" charset="0"/>
                <a:ea typeface="Tahoma" panose="020B0604030504040204" pitchFamily="34" charset="0"/>
                <a:cs typeface="Tahoma" panose="020B0604030504040204" pitchFamily="34" charset="0"/>
              </a:rPr>
              <a:t>PEMPPCyL</a:t>
            </a:r>
            <a:r>
              <a:rPr lang="es-ES" sz="1400" dirty="0">
                <a:latin typeface="Tahoma" panose="020B0604030504040204" pitchFamily="34" charset="0"/>
                <a:ea typeface="Tahoma" panose="020B0604030504040204" pitchFamily="34" charset="0"/>
                <a:cs typeface="Tahoma" panose="020B0604030504040204" pitchFamily="34" charset="0"/>
              </a:rPr>
              <a:t>), que contemplan acciones específicas para el impulso de las terapias avanzadas, alineadas con el PERTE para la Salud de Vanguardia.</a:t>
            </a:r>
          </a:p>
        </p:txBody>
      </p:sp>
      <p:sp>
        <p:nvSpPr>
          <p:cNvPr id="4" name="CuadroTexto 3">
            <a:extLst>
              <a:ext uri="{FF2B5EF4-FFF2-40B4-BE49-F238E27FC236}">
                <a16:creationId xmlns:a16="http://schemas.microsoft.com/office/drawing/2014/main" id="{4F9B2FC2-33FD-351B-D427-717563322882}"/>
              </a:ext>
            </a:extLst>
          </p:cNvPr>
          <p:cNvSpPr txBox="1"/>
          <p:nvPr/>
        </p:nvSpPr>
        <p:spPr>
          <a:xfrm>
            <a:off x="5934829" y="999244"/>
            <a:ext cx="478481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¿Por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qué</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ahora</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s-ES" sz="4000" dirty="0">
              <a:solidFill>
                <a:srgbClr val="C00000"/>
              </a:solidFill>
            </a:endParaRPr>
          </a:p>
        </p:txBody>
      </p:sp>
      <p:sp>
        <p:nvSpPr>
          <p:cNvPr id="2" name="Marcador de número de diapositiva 1">
            <a:extLst>
              <a:ext uri="{FF2B5EF4-FFF2-40B4-BE49-F238E27FC236}">
                <a16:creationId xmlns:a16="http://schemas.microsoft.com/office/drawing/2014/main" id="{2B7866D6-41ED-B7FA-D25C-900740400D53}"/>
              </a:ext>
            </a:extLst>
          </p:cNvPr>
          <p:cNvSpPr>
            <a:spLocks noGrp="1"/>
          </p:cNvSpPr>
          <p:nvPr>
            <p:ph type="sldNum" sz="quarter" idx="2"/>
          </p:nvPr>
        </p:nvSpPr>
        <p:spPr/>
        <p:txBody>
          <a:bodyPr/>
          <a:lstStyle/>
          <a:p>
            <a:fld id="{86CB4B4D-7CA3-9044-876B-883B54F8677D}" type="slidenum">
              <a:rPr lang="es-ES" smtClean="0"/>
              <a:t>5</a:t>
            </a:fld>
            <a:endParaRPr lang="es-ES" dirty="0"/>
          </a:p>
        </p:txBody>
      </p:sp>
      <p:grpSp>
        <p:nvGrpSpPr>
          <p:cNvPr id="13" name="Grupo 12">
            <a:extLst>
              <a:ext uri="{FF2B5EF4-FFF2-40B4-BE49-F238E27FC236}">
                <a16:creationId xmlns:a16="http://schemas.microsoft.com/office/drawing/2014/main" id="{8813501F-B4B1-CC87-0192-40A475D96B33}"/>
              </a:ext>
            </a:extLst>
          </p:cNvPr>
          <p:cNvGrpSpPr/>
          <p:nvPr/>
        </p:nvGrpSpPr>
        <p:grpSpPr>
          <a:xfrm>
            <a:off x="6948584" y="3555831"/>
            <a:ext cx="5419631" cy="3869365"/>
            <a:chOff x="7310234" y="4019042"/>
            <a:chExt cx="4733615" cy="3317922"/>
          </a:xfrm>
        </p:grpSpPr>
        <p:sp>
          <p:nvSpPr>
            <p:cNvPr id="12" name="Elipse 11">
              <a:extLst>
                <a:ext uri="{FF2B5EF4-FFF2-40B4-BE49-F238E27FC236}">
                  <a16:creationId xmlns:a16="http://schemas.microsoft.com/office/drawing/2014/main" id="{AD5CE9D9-A176-D838-8838-57695AAAAC64}"/>
                </a:ext>
              </a:extLst>
            </p:cNvPr>
            <p:cNvSpPr/>
            <p:nvPr/>
          </p:nvSpPr>
          <p:spPr>
            <a:xfrm>
              <a:off x="8777512" y="4403192"/>
              <a:ext cx="1942127" cy="1872877"/>
            </a:xfrm>
            <a:prstGeom prst="ellipse">
              <a:avLst/>
            </a:prstGeom>
            <a:solidFill>
              <a:schemeClr val="bg1"/>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5" name="Elipse 54">
              <a:extLst>
                <a:ext uri="{FF2B5EF4-FFF2-40B4-BE49-F238E27FC236}">
                  <a16:creationId xmlns:a16="http://schemas.microsoft.com/office/drawing/2014/main" id="{1733B589-8909-1E2C-D480-8AFA7924E22D}"/>
                </a:ext>
              </a:extLst>
            </p:cNvPr>
            <p:cNvSpPr/>
            <p:nvPr/>
          </p:nvSpPr>
          <p:spPr>
            <a:xfrm>
              <a:off x="7642249" y="4019042"/>
              <a:ext cx="1430100" cy="1355593"/>
            </a:xfrm>
            <a:prstGeom prst="ellipse">
              <a:avLst/>
            </a:prstGeom>
            <a:solidFill>
              <a:srgbClr val="E8F3ED"/>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Elipse 9">
              <a:extLst>
                <a:ext uri="{FF2B5EF4-FFF2-40B4-BE49-F238E27FC236}">
                  <a16:creationId xmlns:a16="http://schemas.microsoft.com/office/drawing/2014/main" id="{2BA3294B-30EB-27C2-B583-E35C1153D87E}"/>
                </a:ext>
              </a:extLst>
            </p:cNvPr>
            <p:cNvSpPr>
              <a:spLocks noChangeAspect="1"/>
            </p:cNvSpPr>
            <p:nvPr/>
          </p:nvSpPr>
          <p:spPr>
            <a:xfrm>
              <a:off x="9072349" y="5981371"/>
              <a:ext cx="1430100" cy="1355593"/>
            </a:xfrm>
            <a:prstGeom prst="ellipse">
              <a:avLst/>
            </a:prstGeom>
            <a:solidFill>
              <a:srgbClr val="E8F3ED"/>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Diagrama de flujo: conector 7">
              <a:extLst>
                <a:ext uri="{FF2B5EF4-FFF2-40B4-BE49-F238E27FC236}">
                  <a16:creationId xmlns:a16="http://schemas.microsoft.com/office/drawing/2014/main" id="{B95B6EA4-BDE2-C05E-D4E1-2927F528F545}"/>
                </a:ext>
              </a:extLst>
            </p:cNvPr>
            <p:cNvSpPr/>
            <p:nvPr/>
          </p:nvSpPr>
          <p:spPr>
            <a:xfrm>
              <a:off x="8740335" y="6276069"/>
              <a:ext cx="2094128" cy="750173"/>
            </a:xfrm>
            <a:prstGeom prst="flowChartConnector">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Aplicación  clínica de TA</a:t>
              </a:r>
            </a:p>
          </p:txBody>
        </p:sp>
        <p:sp>
          <p:nvSpPr>
            <p:cNvPr id="7" name="Diagrama de flujo: conector 6">
              <a:extLst>
                <a:ext uri="{FF2B5EF4-FFF2-40B4-BE49-F238E27FC236}">
                  <a16:creationId xmlns:a16="http://schemas.microsoft.com/office/drawing/2014/main" id="{E657CD88-CE81-DCE2-AE57-DB3C293A8C48}"/>
                </a:ext>
              </a:extLst>
            </p:cNvPr>
            <p:cNvSpPr/>
            <p:nvPr/>
          </p:nvSpPr>
          <p:spPr>
            <a:xfrm>
              <a:off x="7310234" y="4333281"/>
              <a:ext cx="2094129" cy="750173"/>
            </a:xfrm>
            <a:prstGeom prst="flowChartConnector">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Desarrollo </a:t>
              </a:r>
            </a:p>
            <a:p>
              <a:pPr marL="0" marR="0" indent="0" algn="ctr" defTabSz="584200" rtl="0" fontAlgn="auto" latinLnBrk="0" hangingPunct="0">
                <a:lnSpc>
                  <a:spcPct val="100000"/>
                </a:lnSpc>
                <a:spcBef>
                  <a:spcPts val="0"/>
                </a:spcBef>
                <a:spcAft>
                  <a:spcPts val="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de TA</a:t>
              </a:r>
            </a:p>
          </p:txBody>
        </p:sp>
        <p:sp>
          <p:nvSpPr>
            <p:cNvPr id="56" name="Elipse 55">
              <a:extLst>
                <a:ext uri="{FF2B5EF4-FFF2-40B4-BE49-F238E27FC236}">
                  <a16:creationId xmlns:a16="http://schemas.microsoft.com/office/drawing/2014/main" id="{7CD49218-A94D-1CBC-A2E5-020FE9FE6961}"/>
                </a:ext>
              </a:extLst>
            </p:cNvPr>
            <p:cNvSpPr/>
            <p:nvPr/>
          </p:nvSpPr>
          <p:spPr>
            <a:xfrm>
              <a:off x="10378289" y="4022050"/>
              <a:ext cx="1430100" cy="1355593"/>
            </a:xfrm>
            <a:prstGeom prst="ellipse">
              <a:avLst/>
            </a:prstGeom>
            <a:solidFill>
              <a:srgbClr val="E8F3ED"/>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Diagrama de flujo: conector 8">
              <a:extLst>
                <a:ext uri="{FF2B5EF4-FFF2-40B4-BE49-F238E27FC236}">
                  <a16:creationId xmlns:a16="http://schemas.microsoft.com/office/drawing/2014/main" id="{A307621B-B1C3-51EC-2766-E92E5A6394A9}"/>
                </a:ext>
              </a:extLst>
            </p:cNvPr>
            <p:cNvSpPr/>
            <p:nvPr/>
          </p:nvSpPr>
          <p:spPr>
            <a:xfrm>
              <a:off x="10142828" y="4315832"/>
              <a:ext cx="1901021" cy="750173"/>
            </a:xfrm>
            <a:prstGeom prst="flowChartConnector">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400" b="1"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Transferencia clínica de TA</a:t>
              </a:r>
            </a:p>
          </p:txBody>
        </p:sp>
        <p:sp>
          <p:nvSpPr>
            <p:cNvPr id="11" name="CuadroTexto 10">
              <a:extLst>
                <a:ext uri="{FF2B5EF4-FFF2-40B4-BE49-F238E27FC236}">
                  <a16:creationId xmlns:a16="http://schemas.microsoft.com/office/drawing/2014/main" id="{B42C96B0-E50F-F4FC-35A4-E6F927CE2AE6}"/>
                </a:ext>
              </a:extLst>
            </p:cNvPr>
            <p:cNvSpPr txBox="1"/>
            <p:nvPr/>
          </p:nvSpPr>
          <p:spPr>
            <a:xfrm>
              <a:off x="8526306" y="5019090"/>
              <a:ext cx="2407152" cy="612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1600" dirty="0">
                  <a:solidFill>
                    <a:srgbClr val="C00000"/>
                  </a:solidFill>
                  <a:latin typeface="Tahoma" panose="020B0604030504040204" pitchFamily="34" charset="0"/>
                  <a:ea typeface="Tahoma" panose="020B0604030504040204" pitchFamily="34" charset="0"/>
                  <a:cs typeface="Tahoma" panose="020B0604030504040204" pitchFamily="34" charset="0"/>
                </a:rPr>
                <a:t>OBJETIVOS </a:t>
              </a:r>
            </a:p>
            <a:p>
              <a:pPr algn="ctr">
                <a:spcBef>
                  <a:spcPts val="600"/>
                </a:spcBef>
              </a:pPr>
              <a:r>
                <a:rPr lang="es-ES" sz="1600" dirty="0">
                  <a:solidFill>
                    <a:srgbClr val="C00000"/>
                  </a:solidFill>
                  <a:latin typeface="Tahoma" panose="020B0604030504040204" pitchFamily="34" charset="0"/>
                  <a:ea typeface="Tahoma" panose="020B0604030504040204" pitchFamily="34" charset="0"/>
                  <a:cs typeface="Tahoma" panose="020B0604030504040204" pitchFamily="34" charset="0"/>
                </a:rPr>
                <a:t>EIITACYL</a:t>
              </a:r>
            </a:p>
          </p:txBody>
        </p:sp>
      </p:grpSp>
      <p:sp>
        <p:nvSpPr>
          <p:cNvPr id="5" name="CuadroTexto 4">
            <a:extLst>
              <a:ext uri="{FF2B5EF4-FFF2-40B4-BE49-F238E27FC236}">
                <a16:creationId xmlns:a16="http://schemas.microsoft.com/office/drawing/2014/main" id="{E2293007-E5C2-7BF5-206E-64D0E9CF8A9B}"/>
              </a:ext>
            </a:extLst>
          </p:cNvPr>
          <p:cNvSpPr txBox="1"/>
          <p:nvPr/>
        </p:nvSpPr>
        <p:spPr>
          <a:xfrm>
            <a:off x="7663096" y="7670746"/>
            <a:ext cx="434093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1. Objetivo</a:t>
            </a:r>
            <a:r>
              <a:rPr lang="es-E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 que se pretende alcanzar con la </a:t>
            </a:r>
            <a:r>
              <a:rPr kumimoji="0" lang="es-ES" sz="1200" b="0" i="0" u="none" strike="noStrike" cap="none" spc="0" normalizeH="0" baseline="0" dirty="0" err="1">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EIITACYL</a:t>
            </a:r>
            <a:endPar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Tree>
    <p:extLst>
      <p:ext uri="{BB962C8B-B14F-4D97-AF65-F5344CB8AC3E}">
        <p14:creationId xmlns:p14="http://schemas.microsoft.com/office/powerpoint/2010/main" val="1423919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6090-7A6A-52CA-84F9-41A6B7F1BE61}"/>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B7897E2B-3E0D-E80B-7CDA-D09C5FB048D8}"/>
              </a:ext>
            </a:extLst>
          </p:cNvPr>
          <p:cNvPicPr>
            <a:picLocks noChangeAspect="1"/>
          </p:cNvPicPr>
          <p:nvPr/>
        </p:nvPicPr>
        <p:blipFill>
          <a:blip r:embed="rId3"/>
          <a:srcRect r="5968"/>
          <a:stretch>
            <a:fillRect/>
          </a:stretch>
        </p:blipFill>
        <p:spPr>
          <a:xfrm>
            <a:off x="0" y="-13835"/>
            <a:ext cx="13004800" cy="9781270"/>
          </a:xfrm>
          <a:prstGeom prst="rect">
            <a:avLst/>
          </a:prstGeom>
          <a:ln w="12700">
            <a:miter lim="400000"/>
          </a:ln>
        </p:spPr>
      </p:pic>
      <p:pic>
        <p:nvPicPr>
          <p:cNvPr id="8" name="Imagen 7" descr="Imagen que contiene Gráfico&#10;&#10;El contenido generado por IA puede ser incorrecto.">
            <a:extLst>
              <a:ext uri="{FF2B5EF4-FFF2-40B4-BE49-F238E27FC236}">
                <a16:creationId xmlns:a16="http://schemas.microsoft.com/office/drawing/2014/main" id="{3B553B14-C930-216E-69C5-E841C1313E13}"/>
              </a:ext>
            </a:extLst>
          </p:cNvPr>
          <p:cNvPicPr>
            <a:picLocks noChangeAspect="1"/>
          </p:cNvPicPr>
          <p:nvPr/>
        </p:nvPicPr>
        <p:blipFill>
          <a:blip r:embed="rId4">
            <a:extLst>
              <a:ext uri="{28A0092B-C50C-407E-A947-70E740481C1C}">
                <a14:useLocalDpi xmlns:a14="http://schemas.microsoft.com/office/drawing/2010/main" val="0"/>
              </a:ext>
            </a:extLst>
          </a:blip>
          <a:srcRect l="42121" r="39491"/>
          <a:stretch>
            <a:fillRect/>
          </a:stretch>
        </p:blipFill>
        <p:spPr>
          <a:xfrm>
            <a:off x="4976855" y="-206310"/>
            <a:ext cx="2595923" cy="9942490"/>
          </a:xfrm>
          <a:prstGeom prst="rect">
            <a:avLst/>
          </a:prstGeom>
        </p:spPr>
      </p:pic>
      <p:sp>
        <p:nvSpPr>
          <p:cNvPr id="4" name="Rectángulo 3">
            <a:extLst>
              <a:ext uri="{FF2B5EF4-FFF2-40B4-BE49-F238E27FC236}">
                <a16:creationId xmlns:a16="http://schemas.microsoft.com/office/drawing/2014/main" id="{58915D95-76F9-AABC-2CBC-177306F533ED}"/>
              </a:ext>
            </a:extLst>
          </p:cNvPr>
          <p:cNvSpPr/>
          <p:nvPr/>
        </p:nvSpPr>
        <p:spPr>
          <a:xfrm>
            <a:off x="301469" y="2068879"/>
            <a:ext cx="4583547" cy="736970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algn="just">
              <a:lnSpc>
                <a:spcPts val="1500"/>
              </a:lnSpc>
              <a:spcBef>
                <a:spcPts val="600"/>
              </a:spcBef>
              <a:spcAft>
                <a:spcPts val="600"/>
              </a:spcAft>
            </a:pPr>
            <a:r>
              <a:rPr lang="es-ES" sz="1200" b="0" dirty="0">
                <a:latin typeface="Tahoma" panose="020B0604030504040204" pitchFamily="34" charset="0"/>
                <a:ea typeface="Tahoma" panose="020B0604030504040204" pitchFamily="34" charset="0"/>
                <a:cs typeface="Tahoma" panose="020B0604030504040204" pitchFamily="34" charset="0"/>
              </a:rPr>
              <a:t>La elaboración de EIITACYL se llevó a cabo mediante un proceso participativo e iterativo con una perspectiva integral y multidisciplinar. </a:t>
            </a:r>
          </a:p>
          <a:p>
            <a:pPr algn="just">
              <a:lnSpc>
                <a:spcPts val="1500"/>
              </a:lnSpc>
              <a:spcBef>
                <a:spcPts val="600"/>
              </a:spcBef>
              <a:spcAft>
                <a:spcPts val="600"/>
              </a:spcAft>
            </a:pPr>
            <a:r>
              <a:rPr lang="es-ES" sz="1200" b="0" dirty="0">
                <a:latin typeface="Tahoma" panose="020B0604030504040204" pitchFamily="34" charset="0"/>
                <a:ea typeface="Tahoma" panose="020B0604030504040204" pitchFamily="34" charset="0"/>
                <a:cs typeface="Tahoma" panose="020B0604030504040204" pitchFamily="34" charset="0"/>
              </a:rPr>
              <a:t>La metodología de análisis empleada se ha estructurado en varias fases: </a:t>
            </a:r>
          </a:p>
          <a:p>
            <a:pPr>
              <a:lnSpc>
                <a:spcPts val="1500"/>
              </a:lnSpc>
              <a:spcBef>
                <a:spcPts val="600"/>
              </a:spcBef>
            </a:pPr>
            <a:r>
              <a:rPr lang="es-ES" sz="1200" b="1" dirty="0">
                <a:latin typeface="Tahoma" panose="020B0604030504040204" pitchFamily="34" charset="0"/>
                <a:ea typeface="Tahoma" panose="020B0604030504040204" pitchFamily="34" charset="0"/>
                <a:cs typeface="Tahoma" panose="020B0604030504040204" pitchFamily="34" charset="0"/>
              </a:rPr>
              <a:t>Fase 1: Análisis del contexto y diagnóstico. </a:t>
            </a:r>
          </a:p>
          <a:p>
            <a:pPr algn="just">
              <a:lnSpc>
                <a:spcPts val="1500"/>
              </a:lnSpc>
              <a:spcBef>
                <a:spcPts val="600"/>
              </a:spcBef>
            </a:pPr>
            <a:r>
              <a:rPr lang="es-ES" sz="1200" dirty="0"/>
              <a:t>La primera fase consistió en analizar la situación actual de la investigación e innovación en terapias avanzadas, mediante revisión documental, reuniones con expertos y entrevistas individuales. Se diseñó un cuestionario para evaluar capacidades en centros sanitarios y universidades de Castilla y León. Finalmente, se realizó un análisis DAFO que permitió identificar fortalezas, debilidades, oportunidades y amenazas del sistema.</a:t>
            </a:r>
            <a:endParaRPr lang="es-ES" sz="1200" b="0" dirty="0">
              <a:latin typeface="Tahoma" panose="020B0604030504040204" pitchFamily="34" charset="0"/>
              <a:ea typeface="Tahoma" panose="020B0604030504040204" pitchFamily="34" charset="0"/>
              <a:cs typeface="Tahoma" panose="020B0604030504040204" pitchFamily="34" charset="0"/>
            </a:endParaRPr>
          </a:p>
          <a:p>
            <a:pPr algn="just">
              <a:lnSpc>
                <a:spcPts val="1500"/>
              </a:lnSpc>
              <a:spcBef>
                <a:spcPts val="600"/>
              </a:spcBef>
            </a:pPr>
            <a:r>
              <a:rPr lang="es-ES" sz="1200" b="1" dirty="0">
                <a:latin typeface="Tahoma" panose="020B0604030504040204" pitchFamily="34" charset="0"/>
                <a:ea typeface="Tahoma" panose="020B0604030504040204" pitchFamily="34" charset="0"/>
                <a:cs typeface="Tahoma" panose="020B0604030504040204" pitchFamily="34" charset="0"/>
              </a:rPr>
              <a:t>Fase 2:  Definición de la estrategia.</a:t>
            </a:r>
          </a:p>
          <a:p>
            <a:pPr algn="just">
              <a:lnSpc>
                <a:spcPts val="1500"/>
              </a:lnSpc>
              <a:spcBef>
                <a:spcPts val="600"/>
              </a:spcBef>
            </a:pPr>
            <a:r>
              <a:rPr lang="es-ES" sz="1200" b="0" dirty="0">
                <a:latin typeface="Tahoma" panose="020B0604030504040204" pitchFamily="34" charset="0"/>
                <a:ea typeface="Tahoma" panose="020B0604030504040204" pitchFamily="34" charset="0"/>
                <a:cs typeface="Tahoma" panose="020B0604030504040204" pitchFamily="34" charset="0"/>
              </a:rPr>
              <a:t>La segunda fase se centró en definir la estrategia mediante el Método del Marco Lógico, identificando retos, factores clave, objetivos y acciones. Se aplicó el análisis CAME para diseñar estrategias que respondieran al diagnóstico previo. La propuesta fue validada en un taller participativo con las personas expertas involucradas.</a:t>
            </a:r>
          </a:p>
          <a:p>
            <a:pPr algn="just">
              <a:lnSpc>
                <a:spcPts val="1500"/>
              </a:lnSpc>
              <a:spcBef>
                <a:spcPts val="600"/>
              </a:spcBef>
            </a:pPr>
            <a:r>
              <a:rPr lang="es-ES" sz="1200" b="1" dirty="0">
                <a:latin typeface="Tahoma" panose="020B0604030504040204" pitchFamily="34" charset="0"/>
                <a:ea typeface="Tahoma" panose="020B0604030504040204" pitchFamily="34" charset="0"/>
                <a:cs typeface="Tahoma" panose="020B0604030504040204" pitchFamily="34" charset="0"/>
              </a:rPr>
              <a:t>Fase 3: Desarrollo de la hoja de ruta y sistema de seguimiento.</a:t>
            </a:r>
          </a:p>
          <a:p>
            <a:pPr algn="just">
              <a:lnSpc>
                <a:spcPts val="1500"/>
              </a:lnSpc>
              <a:spcBef>
                <a:spcPts val="600"/>
              </a:spcBef>
            </a:pPr>
            <a:r>
              <a:rPr lang="es-ES" sz="1200" b="0" dirty="0">
                <a:latin typeface="Tahoma" panose="020B0604030504040204" pitchFamily="34" charset="0"/>
                <a:ea typeface="Tahoma" panose="020B0604030504040204" pitchFamily="34" charset="0"/>
                <a:cs typeface="Tahoma" panose="020B0604030504040204" pitchFamily="34" charset="0"/>
              </a:rPr>
              <a:t>La tercera fase se enfocó en desarrollar la hoja de ruta para implementar la Estrategia 2025–2030, incluyendo un cronograma de acciones y medidas. Se definió un sistema de seguimiento y evaluación con indicadores para medir resultados e impacto. Esta fase también fue validada mediante un taller participativo.</a:t>
            </a:r>
          </a:p>
          <a:p>
            <a:pPr algn="just">
              <a:lnSpc>
                <a:spcPts val="1500"/>
              </a:lnSpc>
              <a:spcBef>
                <a:spcPts val="600"/>
              </a:spcBef>
            </a:pPr>
            <a:r>
              <a:rPr lang="es-ES" sz="1200" b="1" dirty="0">
                <a:latin typeface="Tahoma" panose="020B0604030504040204" pitchFamily="34" charset="0"/>
                <a:ea typeface="Tahoma" panose="020B0604030504040204" pitchFamily="34" charset="0"/>
                <a:cs typeface="Tahoma" panose="020B0604030504040204" pitchFamily="34" charset="0"/>
              </a:rPr>
              <a:t>Fase 4: Validación y tramitación.</a:t>
            </a:r>
          </a:p>
          <a:p>
            <a:pPr algn="just">
              <a:lnSpc>
                <a:spcPts val="1500"/>
              </a:lnSpc>
              <a:spcBef>
                <a:spcPts val="600"/>
              </a:spcBef>
            </a:pPr>
            <a:r>
              <a:rPr lang="es-ES" sz="1200" b="0" dirty="0">
                <a:latin typeface="Tahoma" panose="020B0604030504040204" pitchFamily="34" charset="0"/>
                <a:ea typeface="Tahoma" panose="020B0604030504040204" pitchFamily="34" charset="0"/>
                <a:cs typeface="Tahoma" panose="020B0604030504040204" pitchFamily="34" charset="0"/>
              </a:rPr>
              <a:t>La cuarta fase se centró en validar y tramitar la estrategia, garantizando su calidad científica mediante revisión experta y su calidad como política pública con una evaluación ex ante e informe de </a:t>
            </a:r>
            <a:r>
              <a:rPr lang="es-ES" sz="1200" b="0" dirty="0" err="1">
                <a:latin typeface="Tahoma" panose="020B0604030504040204" pitchFamily="34" charset="0"/>
                <a:ea typeface="Tahoma" panose="020B0604030504040204" pitchFamily="34" charset="0"/>
                <a:cs typeface="Tahoma" panose="020B0604030504040204" pitchFamily="34" charset="0"/>
              </a:rPr>
              <a:t>evaluabilidad</a:t>
            </a:r>
            <a:r>
              <a:rPr lang="es-ES" sz="1200" b="0" dirty="0">
                <a:latin typeface="Tahoma" panose="020B0604030504040204" pitchFamily="34" charset="0"/>
                <a:ea typeface="Tahoma" panose="020B0604030504040204" pitchFamily="34" charset="0"/>
                <a:cs typeface="Tahoma" panose="020B0604030504040204" pitchFamily="34" charset="0"/>
              </a:rPr>
              <a:t>. Además, se incluyó una evaluación del impacto de género y otros ámbitos sociales y ambientales.</a:t>
            </a:r>
          </a:p>
        </p:txBody>
      </p:sp>
      <p:sp>
        <p:nvSpPr>
          <p:cNvPr id="2" name="CuadroTexto 1">
            <a:extLst>
              <a:ext uri="{FF2B5EF4-FFF2-40B4-BE49-F238E27FC236}">
                <a16:creationId xmlns:a16="http://schemas.microsoft.com/office/drawing/2014/main" id="{A96AE6C4-DCBD-ED76-7FD8-C5AFC2A00C0A}"/>
              </a:ext>
            </a:extLst>
          </p:cNvPr>
          <p:cNvSpPr txBox="1"/>
          <p:nvPr/>
        </p:nvSpPr>
        <p:spPr>
          <a:xfrm>
            <a:off x="360324" y="696212"/>
            <a:ext cx="475506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Cómo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se ha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elaborado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a:extLst>
              <a:ext uri="{FF2B5EF4-FFF2-40B4-BE49-F238E27FC236}">
                <a16:creationId xmlns:a16="http://schemas.microsoft.com/office/drawing/2014/main" id="{3D0C49C3-D568-F82C-41F2-8FBE19D62098}"/>
              </a:ext>
            </a:extLst>
          </p:cNvPr>
          <p:cNvSpPr txBox="1"/>
          <p:nvPr/>
        </p:nvSpPr>
        <p:spPr>
          <a:xfrm>
            <a:off x="5115388" y="2077628"/>
            <a:ext cx="1386602" cy="1011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rPr>
              <a:t>1. </a:t>
            </a:r>
            <a:r>
              <a:rPr lang="es-ES" sz="1200" b="1" dirty="0">
                <a:solidFill>
                  <a:schemeClr val="bg1"/>
                </a:solidFill>
                <a:latin typeface="Tahoma" panose="020B0604030504040204" pitchFamily="34" charset="0"/>
                <a:ea typeface="Tahoma" panose="020B0604030504040204" pitchFamily="34" charset="0"/>
                <a:cs typeface="Tahoma" panose="020B0604030504040204" pitchFamily="34" charset="0"/>
              </a:rPr>
              <a:t>Análisis del contexto y diagnóstico</a:t>
            </a:r>
            <a:endPar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19" name="CuadroTexto 18">
            <a:extLst>
              <a:ext uri="{FF2B5EF4-FFF2-40B4-BE49-F238E27FC236}">
                <a16:creationId xmlns:a16="http://schemas.microsoft.com/office/drawing/2014/main" id="{87C0F2F0-0F38-7891-D6E0-69249E33B0BC}"/>
              </a:ext>
            </a:extLst>
          </p:cNvPr>
          <p:cNvSpPr txBox="1"/>
          <p:nvPr/>
        </p:nvSpPr>
        <p:spPr>
          <a:xfrm>
            <a:off x="5445997" y="3923516"/>
            <a:ext cx="1191954" cy="1011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rPr>
              <a:t>2. Definición de la estrategia</a:t>
            </a:r>
          </a:p>
        </p:txBody>
      </p:sp>
      <p:sp>
        <p:nvSpPr>
          <p:cNvPr id="20" name="CuadroTexto 19">
            <a:extLst>
              <a:ext uri="{FF2B5EF4-FFF2-40B4-BE49-F238E27FC236}">
                <a16:creationId xmlns:a16="http://schemas.microsoft.com/office/drawing/2014/main" id="{81AE7240-C101-CA1D-F2EA-9807D94BF579}"/>
              </a:ext>
            </a:extLst>
          </p:cNvPr>
          <p:cNvSpPr txBox="1"/>
          <p:nvPr/>
        </p:nvSpPr>
        <p:spPr>
          <a:xfrm>
            <a:off x="5740103" y="6083517"/>
            <a:ext cx="1191954" cy="13439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rPr>
              <a:t>3. Desarrollo de la hoja de ruta y </a:t>
            </a:r>
          </a:p>
          <a:p>
            <a:pPr algn="ctr">
              <a:spcBef>
                <a:spcPts val="0"/>
              </a:spcBef>
            </a:pPr>
            <a:r>
              <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rPr>
              <a:t>sistema   de seguimiento</a:t>
            </a:r>
          </a:p>
        </p:txBody>
      </p:sp>
      <p:sp>
        <p:nvSpPr>
          <p:cNvPr id="21" name="CuadroTexto 20">
            <a:extLst>
              <a:ext uri="{FF2B5EF4-FFF2-40B4-BE49-F238E27FC236}">
                <a16:creationId xmlns:a16="http://schemas.microsoft.com/office/drawing/2014/main" id="{6A2D0684-666B-1881-2E1C-5F168DB113D6}"/>
              </a:ext>
            </a:extLst>
          </p:cNvPr>
          <p:cNvSpPr txBox="1"/>
          <p:nvPr/>
        </p:nvSpPr>
        <p:spPr>
          <a:xfrm>
            <a:off x="5995291" y="8348870"/>
            <a:ext cx="1386602" cy="845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s-ES" sz="1200" b="1"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kumimoji="0" lang="es-ES" sz="12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Neue"/>
              </a:rPr>
              <a:t>. Validación y tramitación</a:t>
            </a:r>
          </a:p>
        </p:txBody>
      </p:sp>
      <p:sp>
        <p:nvSpPr>
          <p:cNvPr id="11" name="Marcador de número de diapositiva 10">
            <a:extLst>
              <a:ext uri="{FF2B5EF4-FFF2-40B4-BE49-F238E27FC236}">
                <a16:creationId xmlns:a16="http://schemas.microsoft.com/office/drawing/2014/main" id="{A5770FC2-810B-DD24-2BC1-05073F81AC77}"/>
              </a:ext>
            </a:extLst>
          </p:cNvPr>
          <p:cNvSpPr>
            <a:spLocks noGrp="1"/>
          </p:cNvSpPr>
          <p:nvPr>
            <p:ph type="sldNum" sz="quarter" idx="2"/>
          </p:nvPr>
        </p:nvSpPr>
        <p:spPr>
          <a:xfrm>
            <a:off x="6390700" y="9321465"/>
            <a:ext cx="297892" cy="287479"/>
          </a:xfrm>
        </p:spPr>
        <p:txBody>
          <a:bodyPr/>
          <a:lstStyle/>
          <a:p>
            <a:fld id="{86CB4B4D-7CA3-9044-876B-883B54F8677D}" type="slidenum">
              <a:rPr lang="es-ES" smtClean="0"/>
              <a:t>6</a:t>
            </a:fld>
            <a:endParaRPr lang="es-ES" dirty="0"/>
          </a:p>
        </p:txBody>
      </p:sp>
      <p:pic>
        <p:nvPicPr>
          <p:cNvPr id="3" name="Imagen 2" descr="Diagrama&#10;&#10;El contenido generado por IA puede ser incorrecto.">
            <a:extLst>
              <a:ext uri="{FF2B5EF4-FFF2-40B4-BE49-F238E27FC236}">
                <a16:creationId xmlns:a16="http://schemas.microsoft.com/office/drawing/2014/main" id="{7F6EC877-F026-1DEF-7DDD-B8A07E87578E}"/>
              </a:ext>
            </a:extLst>
          </p:cNvPr>
          <p:cNvPicPr>
            <a:picLocks noChangeAspect="1"/>
          </p:cNvPicPr>
          <p:nvPr/>
        </p:nvPicPr>
        <p:blipFill>
          <a:blip r:embed="rId5">
            <a:extLst>
              <a:ext uri="{28A0092B-C50C-407E-A947-70E740481C1C}">
                <a14:useLocalDpi xmlns:a14="http://schemas.microsoft.com/office/drawing/2010/main" val="0"/>
              </a:ext>
            </a:extLst>
          </a:blip>
          <a:srcRect l="3712" t="5282" r="3078" b="2949"/>
          <a:stretch>
            <a:fillRect/>
          </a:stretch>
        </p:blipFill>
        <p:spPr>
          <a:xfrm>
            <a:off x="7198932" y="17420"/>
            <a:ext cx="5816836" cy="8448542"/>
          </a:xfrm>
          <a:prstGeom prst="rect">
            <a:avLst/>
          </a:prstGeom>
          <a:noFill/>
          <a:ln>
            <a:noFill/>
          </a:ln>
        </p:spPr>
      </p:pic>
      <p:sp>
        <p:nvSpPr>
          <p:cNvPr id="5" name="CuadroTexto 4">
            <a:extLst>
              <a:ext uri="{FF2B5EF4-FFF2-40B4-BE49-F238E27FC236}">
                <a16:creationId xmlns:a16="http://schemas.microsoft.com/office/drawing/2014/main" id="{9CEC1A15-915B-E25E-303E-B9D57BF2E3FF}"/>
              </a:ext>
            </a:extLst>
          </p:cNvPr>
          <p:cNvSpPr txBox="1"/>
          <p:nvPr/>
        </p:nvSpPr>
        <p:spPr>
          <a:xfrm>
            <a:off x="8102437" y="8993280"/>
            <a:ext cx="419405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2. Diagrama de flujo del diseño, elaboración y desarrollo de las fases de EIITACYL</a:t>
            </a:r>
          </a:p>
        </p:txBody>
      </p:sp>
    </p:spTree>
    <p:extLst>
      <p:ext uri="{BB962C8B-B14F-4D97-AF65-F5344CB8AC3E}">
        <p14:creationId xmlns:p14="http://schemas.microsoft.com/office/powerpoint/2010/main" val="5814932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EF192-AFFD-B37E-7587-E1104FED6D1E}"/>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F28BC1B6-1A9F-48AB-92C1-1CBD91088F0E}"/>
              </a:ext>
            </a:extLst>
          </p:cNvPr>
          <p:cNvPicPr>
            <a:picLocks noChangeAspect="1"/>
          </p:cNvPicPr>
          <p:nvPr/>
        </p:nvPicPr>
        <p:blipFill>
          <a:blip r:embed="rId2"/>
          <a:srcRect r="5968"/>
          <a:stretch>
            <a:fillRect/>
          </a:stretch>
        </p:blipFill>
        <p:spPr>
          <a:xfrm>
            <a:off x="0" y="-13835"/>
            <a:ext cx="13004800" cy="9781270"/>
          </a:xfrm>
          <a:prstGeom prst="rect">
            <a:avLst/>
          </a:prstGeom>
          <a:ln w="12700">
            <a:miter lim="400000"/>
          </a:ln>
        </p:spPr>
      </p:pic>
      <p:sp>
        <p:nvSpPr>
          <p:cNvPr id="3" name="CuadroTexto 2">
            <a:extLst>
              <a:ext uri="{FF2B5EF4-FFF2-40B4-BE49-F238E27FC236}">
                <a16:creationId xmlns:a16="http://schemas.microsoft.com/office/drawing/2014/main" id="{85797D7D-7960-B012-FED5-A5F2A55C0E42}"/>
              </a:ext>
            </a:extLst>
          </p:cNvPr>
          <p:cNvSpPr txBox="1"/>
          <p:nvPr/>
        </p:nvSpPr>
        <p:spPr>
          <a:xfrm>
            <a:off x="620220" y="1015164"/>
            <a:ext cx="1034827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Cúal</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es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nuestra</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propuesta</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de valor? </a:t>
            </a:r>
            <a:endParaRPr lang="es-ES" sz="3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Forma libre: forma 4">
            <a:extLst>
              <a:ext uri="{FF2B5EF4-FFF2-40B4-BE49-F238E27FC236}">
                <a16:creationId xmlns:a16="http://schemas.microsoft.com/office/drawing/2014/main" id="{8D7409E6-A9F6-6940-A7C3-8B741597E9E4}"/>
              </a:ext>
            </a:extLst>
          </p:cNvPr>
          <p:cNvSpPr/>
          <p:nvPr/>
        </p:nvSpPr>
        <p:spPr>
          <a:xfrm>
            <a:off x="-1746648" y="2259030"/>
            <a:ext cx="14811565" cy="6033628"/>
          </a:xfrm>
          <a:custGeom>
            <a:avLst/>
            <a:gdLst>
              <a:gd name="connsiteX0" fmla="*/ 0 w 12969025"/>
              <a:gd name="connsiteY0" fmla="*/ 0 h 4990615"/>
              <a:gd name="connsiteX1" fmla="*/ 4056845 w 12969025"/>
              <a:gd name="connsiteY1" fmla="*/ 4984124 h 4990615"/>
              <a:gd name="connsiteX2" fmla="*/ 6001555 w 12969025"/>
              <a:gd name="connsiteY2" fmla="*/ 1081826 h 4990615"/>
              <a:gd name="connsiteX3" fmla="*/ 10831132 w 12969025"/>
              <a:gd name="connsiteY3" fmla="*/ 2279561 h 4990615"/>
              <a:gd name="connsiteX4" fmla="*/ 12969025 w 12969025"/>
              <a:gd name="connsiteY4" fmla="*/ 360609 h 4990615"/>
              <a:gd name="connsiteX5" fmla="*/ 12969025 w 12969025"/>
              <a:gd name="connsiteY5" fmla="*/ 360609 h 499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9025" h="4990615">
                <a:moveTo>
                  <a:pt x="0" y="0"/>
                </a:moveTo>
                <a:cubicBezTo>
                  <a:pt x="1528293" y="2401910"/>
                  <a:pt x="3056586" y="4803820"/>
                  <a:pt x="4056845" y="4984124"/>
                </a:cubicBezTo>
                <a:cubicBezTo>
                  <a:pt x="5057104" y="5164428"/>
                  <a:pt x="4872507" y="1532586"/>
                  <a:pt x="6001555" y="1081826"/>
                </a:cubicBezTo>
                <a:cubicBezTo>
                  <a:pt x="7130603" y="631066"/>
                  <a:pt x="9669887" y="2399764"/>
                  <a:pt x="10831132" y="2279561"/>
                </a:cubicBezTo>
                <a:cubicBezTo>
                  <a:pt x="11992377" y="2159358"/>
                  <a:pt x="12969025" y="360609"/>
                  <a:pt x="12969025" y="360609"/>
                </a:cubicBezTo>
                <a:lnTo>
                  <a:pt x="12969025" y="360609"/>
                </a:lnTo>
              </a:path>
            </a:pathLst>
          </a:custGeom>
          <a:noFill/>
          <a:ln w="76200" cap="flat">
            <a:solidFill>
              <a:schemeClr val="bg1">
                <a:lumMod val="95000"/>
                <a:alpha val="72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endParaRPr>
          </a:p>
        </p:txBody>
      </p:sp>
      <p:sp>
        <p:nvSpPr>
          <p:cNvPr id="6" name="Forma libre: forma 5">
            <a:extLst>
              <a:ext uri="{FF2B5EF4-FFF2-40B4-BE49-F238E27FC236}">
                <a16:creationId xmlns:a16="http://schemas.microsoft.com/office/drawing/2014/main" id="{97530F52-ABD2-35BC-F3E5-42660E9C6EC3}"/>
              </a:ext>
            </a:extLst>
          </p:cNvPr>
          <p:cNvSpPr/>
          <p:nvPr/>
        </p:nvSpPr>
        <p:spPr>
          <a:xfrm>
            <a:off x="-123048" y="3057631"/>
            <a:ext cx="13187965" cy="4990615"/>
          </a:xfrm>
          <a:custGeom>
            <a:avLst/>
            <a:gdLst>
              <a:gd name="connsiteX0" fmla="*/ 0 w 12969025"/>
              <a:gd name="connsiteY0" fmla="*/ 0 h 4990615"/>
              <a:gd name="connsiteX1" fmla="*/ 4056845 w 12969025"/>
              <a:gd name="connsiteY1" fmla="*/ 4984124 h 4990615"/>
              <a:gd name="connsiteX2" fmla="*/ 6001555 w 12969025"/>
              <a:gd name="connsiteY2" fmla="*/ 1081826 h 4990615"/>
              <a:gd name="connsiteX3" fmla="*/ 10831132 w 12969025"/>
              <a:gd name="connsiteY3" fmla="*/ 2279561 h 4990615"/>
              <a:gd name="connsiteX4" fmla="*/ 12969025 w 12969025"/>
              <a:gd name="connsiteY4" fmla="*/ 360609 h 4990615"/>
              <a:gd name="connsiteX5" fmla="*/ 12969025 w 12969025"/>
              <a:gd name="connsiteY5" fmla="*/ 360609 h 499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9025" h="4990615">
                <a:moveTo>
                  <a:pt x="0" y="0"/>
                </a:moveTo>
                <a:cubicBezTo>
                  <a:pt x="1528293" y="2401910"/>
                  <a:pt x="3056586" y="4803820"/>
                  <a:pt x="4056845" y="4984124"/>
                </a:cubicBezTo>
                <a:cubicBezTo>
                  <a:pt x="5057104" y="5164428"/>
                  <a:pt x="4872507" y="1532586"/>
                  <a:pt x="6001555" y="1081826"/>
                </a:cubicBezTo>
                <a:cubicBezTo>
                  <a:pt x="7130603" y="631066"/>
                  <a:pt x="9669887" y="2399764"/>
                  <a:pt x="10831132" y="2279561"/>
                </a:cubicBezTo>
                <a:cubicBezTo>
                  <a:pt x="11992377" y="2159358"/>
                  <a:pt x="12969025" y="360609"/>
                  <a:pt x="12969025" y="360609"/>
                </a:cubicBezTo>
                <a:lnTo>
                  <a:pt x="12969025" y="360609"/>
                </a:lnTo>
              </a:path>
            </a:pathLst>
          </a:custGeom>
          <a:noFill/>
          <a:ln w="311150" cap="flat">
            <a:solidFill>
              <a:schemeClr val="bg1">
                <a:lumMod val="85000"/>
                <a:alpha val="36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endParaRPr>
          </a:p>
        </p:txBody>
      </p:sp>
      <p:sp>
        <p:nvSpPr>
          <p:cNvPr id="8" name="Elipse 7">
            <a:extLst>
              <a:ext uri="{FF2B5EF4-FFF2-40B4-BE49-F238E27FC236}">
                <a16:creationId xmlns:a16="http://schemas.microsoft.com/office/drawing/2014/main" id="{107650CA-BFAE-AC52-4AE6-E2A1ED9F1400}"/>
              </a:ext>
            </a:extLst>
          </p:cNvPr>
          <p:cNvSpPr/>
          <p:nvPr/>
        </p:nvSpPr>
        <p:spPr>
          <a:xfrm>
            <a:off x="9594536" y="3708471"/>
            <a:ext cx="2333223" cy="2354619"/>
          </a:xfrm>
          <a:prstGeom prst="ellipse">
            <a:avLst/>
          </a:prstGeom>
          <a:solidFill>
            <a:srgbClr val="AFDD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584200">
              <a:lnSpc>
                <a:spcPct val="100000"/>
              </a:lnSpc>
              <a:spcBef>
                <a:spcPts val="0"/>
              </a:spcBef>
            </a:pPr>
            <a:r>
              <a:rPr lang="es-ES"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sym typeface="Helvetica Neue Medium"/>
              </a:rPr>
              <a:t>PRINCIPIOS Y</a:t>
            </a:r>
            <a:r>
              <a:rPr kumimoji="0" lang="es-ES" sz="1800" i="0" u="none" strike="noStrike" cap="none" spc="0" normalizeH="0" baseline="0" dirty="0">
                <a:ln>
                  <a:noFill/>
                </a:ln>
                <a:solidFill>
                  <a:schemeClr val="accent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 VALORES</a:t>
            </a:r>
          </a:p>
        </p:txBody>
      </p:sp>
      <p:sp>
        <p:nvSpPr>
          <p:cNvPr id="9" name="Elipse 8">
            <a:extLst>
              <a:ext uri="{FF2B5EF4-FFF2-40B4-BE49-F238E27FC236}">
                <a16:creationId xmlns:a16="http://schemas.microsoft.com/office/drawing/2014/main" id="{A70A7FD4-7229-22D1-35EE-85DC3DE47013}"/>
              </a:ext>
            </a:extLst>
          </p:cNvPr>
          <p:cNvSpPr/>
          <p:nvPr/>
        </p:nvSpPr>
        <p:spPr>
          <a:xfrm>
            <a:off x="620220" y="4364226"/>
            <a:ext cx="2034862" cy="1910792"/>
          </a:xfrm>
          <a:prstGeom prst="ellipse">
            <a:avLst/>
          </a:prstGeom>
          <a:solidFill>
            <a:srgbClr val="AFDD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i="0" u="none" strike="noStrike" cap="none" spc="0" normalizeH="0" baseline="0" dirty="0">
                <a:ln>
                  <a:noFill/>
                </a:ln>
                <a:solidFill>
                  <a:schemeClr val="accent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MISIÓN</a:t>
            </a:r>
            <a:endParaRPr kumimoji="0" lang="es-ES" sz="2200" i="0" u="none" strike="noStrike" cap="none" spc="0" normalizeH="0" baseline="0" dirty="0">
              <a:ln>
                <a:noFill/>
              </a:ln>
              <a:solidFill>
                <a:schemeClr val="accent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Medium"/>
            </a:endParaRPr>
          </a:p>
        </p:txBody>
      </p:sp>
      <p:sp>
        <p:nvSpPr>
          <p:cNvPr id="10" name="Elipse 9">
            <a:extLst>
              <a:ext uri="{FF2B5EF4-FFF2-40B4-BE49-F238E27FC236}">
                <a16:creationId xmlns:a16="http://schemas.microsoft.com/office/drawing/2014/main" id="{C7090502-B9DB-0FCD-16AF-540D47EEB739}"/>
              </a:ext>
            </a:extLst>
          </p:cNvPr>
          <p:cNvSpPr/>
          <p:nvPr/>
        </p:nvSpPr>
        <p:spPr>
          <a:xfrm>
            <a:off x="5252913" y="3151567"/>
            <a:ext cx="2333222" cy="2180416"/>
          </a:xfrm>
          <a:prstGeom prst="ellipse">
            <a:avLst/>
          </a:prstGeom>
          <a:solidFill>
            <a:srgbClr val="AFDD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i="0" u="none" strike="noStrike" cap="none" spc="0" normalizeH="0" baseline="0" dirty="0">
                <a:ln>
                  <a:noFill/>
                </a:ln>
                <a:solidFill>
                  <a:schemeClr val="accent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VISIÓN</a:t>
            </a:r>
          </a:p>
        </p:txBody>
      </p:sp>
      <p:sp>
        <p:nvSpPr>
          <p:cNvPr id="11" name="CuadroTexto 10">
            <a:extLst>
              <a:ext uri="{FF2B5EF4-FFF2-40B4-BE49-F238E27FC236}">
                <a16:creationId xmlns:a16="http://schemas.microsoft.com/office/drawing/2014/main" id="{FA6D8F44-3E41-EE23-B536-A74B2A2F9824}"/>
              </a:ext>
            </a:extLst>
          </p:cNvPr>
          <p:cNvSpPr txBox="1"/>
          <p:nvPr/>
        </p:nvSpPr>
        <p:spPr>
          <a:xfrm>
            <a:off x="466290" y="6485545"/>
            <a:ext cx="2494051" cy="2504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1900"/>
              </a:lnSpc>
              <a:spcBef>
                <a:spcPts val="600"/>
              </a:spcBef>
              <a:spcAft>
                <a:spcPts val="600"/>
              </a:spcAft>
            </a:pPr>
            <a:r>
              <a:rPr lang="es-ES" sz="1400" dirty="0">
                <a:effectLst/>
                <a:latin typeface="Tahoma" panose="020B0604030504040204" pitchFamily="34" charset="0"/>
                <a:ea typeface="Tahoma" panose="020B0604030504040204" pitchFamily="34" charset="0"/>
                <a:cs typeface="Tahoma" panose="020B0604030504040204" pitchFamily="34" charset="0"/>
              </a:rPr>
              <a:t>Promover, liderar y coordinar</a:t>
            </a:r>
            <a:r>
              <a:rPr lang="es-ES" sz="1400" b="0" dirty="0">
                <a:effectLst/>
                <a:latin typeface="Tahoma" panose="020B0604030504040204" pitchFamily="34" charset="0"/>
                <a:ea typeface="Tahoma" panose="020B0604030504040204" pitchFamily="34" charset="0"/>
                <a:cs typeface="Tahoma" panose="020B0604030504040204" pitchFamily="34" charset="0"/>
              </a:rPr>
              <a:t>, en colaboración con los agentes implicados, la investigación e innovación de TA en Castilla y León, con la finalidad de mejorar la salud de la ciudadanía mediante la traslación y transferencia de dichas terapias a la práctica clínica. </a:t>
            </a:r>
          </a:p>
        </p:txBody>
      </p:sp>
      <p:sp>
        <p:nvSpPr>
          <p:cNvPr id="12" name="CuadroTexto 11">
            <a:extLst>
              <a:ext uri="{FF2B5EF4-FFF2-40B4-BE49-F238E27FC236}">
                <a16:creationId xmlns:a16="http://schemas.microsoft.com/office/drawing/2014/main" id="{FA9DA1EC-BE3A-6BC4-1824-4B754D152673}"/>
              </a:ext>
            </a:extLst>
          </p:cNvPr>
          <p:cNvSpPr txBox="1"/>
          <p:nvPr/>
        </p:nvSpPr>
        <p:spPr>
          <a:xfrm>
            <a:off x="4827327" y="5671178"/>
            <a:ext cx="3350146" cy="3235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1900"/>
              </a:lnSpc>
              <a:spcBef>
                <a:spcPts val="600"/>
              </a:spcBef>
              <a:spcAft>
                <a:spcPts val="600"/>
              </a:spcAft>
            </a:pPr>
            <a:r>
              <a:rPr lang="es-ES" sz="1400" b="0" dirty="0">
                <a:effectLst/>
                <a:latin typeface="Tahoma" panose="020B0604030504040204" pitchFamily="34" charset="0"/>
                <a:ea typeface="Tahoma" panose="020B0604030504040204" pitchFamily="34" charset="0"/>
                <a:cs typeface="Tahoma" panose="020B0604030504040204" pitchFamily="34" charset="0"/>
              </a:rPr>
              <a:t>Posicionar a Castilla y León como un </a:t>
            </a:r>
            <a:r>
              <a:rPr lang="es-ES" sz="1400" dirty="0">
                <a:effectLst/>
                <a:latin typeface="Tahoma" panose="020B0604030504040204" pitchFamily="34" charset="0"/>
                <a:ea typeface="Tahoma" panose="020B0604030504040204" pitchFamily="34" charset="0"/>
                <a:cs typeface="Tahoma" panose="020B0604030504040204" pitchFamily="34" charset="0"/>
              </a:rPr>
              <a:t>referente nacional e internacional en TA </a:t>
            </a:r>
            <a:r>
              <a:rPr lang="es-ES" sz="1400" b="0" dirty="0">
                <a:effectLst/>
                <a:latin typeface="Tahoma" panose="020B0604030504040204" pitchFamily="34" charset="0"/>
                <a:ea typeface="Tahoma" panose="020B0604030504040204" pitchFamily="34" charset="0"/>
                <a:cs typeface="Tahoma" panose="020B0604030504040204" pitchFamily="34" charset="0"/>
              </a:rPr>
              <a:t>mediante la promoción de la investigación de excelencia, el fortalecimiento de las capacidades existentes, la atracción de talento y la colaboración público-privada. Se pretende </a:t>
            </a:r>
            <a:r>
              <a:rPr lang="es-ES" sz="1400" dirty="0">
                <a:effectLst/>
                <a:latin typeface="Tahoma" panose="020B0604030504040204" pitchFamily="34" charset="0"/>
                <a:ea typeface="Tahoma" panose="020B0604030504040204" pitchFamily="34" charset="0"/>
                <a:cs typeface="Tahoma" panose="020B0604030504040204" pitchFamily="34" charset="0"/>
              </a:rPr>
              <a:t>favorecer así el</a:t>
            </a:r>
            <a:r>
              <a:rPr lang="es-ES" sz="1400" b="0" dirty="0">
                <a:effectLst/>
                <a:latin typeface="Tahoma" panose="020B0604030504040204" pitchFamily="34" charset="0"/>
                <a:ea typeface="Tahoma" panose="020B0604030504040204" pitchFamily="34" charset="0"/>
                <a:cs typeface="Tahoma" panose="020B0604030504040204" pitchFamily="34" charset="0"/>
              </a:rPr>
              <a:t> </a:t>
            </a:r>
            <a:r>
              <a:rPr lang="es-ES" sz="1400" dirty="0">
                <a:effectLst/>
                <a:latin typeface="Tahoma" panose="020B0604030504040204" pitchFamily="34" charset="0"/>
                <a:ea typeface="Tahoma" panose="020B0604030504040204" pitchFamily="34" charset="0"/>
                <a:cs typeface="Tahoma" panose="020B0604030504040204" pitchFamily="34" charset="0"/>
              </a:rPr>
              <a:t>escalado y la transferencia </a:t>
            </a:r>
            <a:r>
              <a:rPr lang="es-ES" sz="1400" b="0" dirty="0">
                <a:effectLst/>
                <a:latin typeface="Tahoma" panose="020B0604030504040204" pitchFamily="34" charset="0"/>
                <a:ea typeface="Tahoma" panose="020B0604030504040204" pitchFamily="34" charset="0"/>
                <a:cs typeface="Tahoma" panose="020B0604030504040204" pitchFamily="34" charset="0"/>
              </a:rPr>
              <a:t>de resultados en el sistema público de salud de Castilla y León, contribuyendo al</a:t>
            </a:r>
            <a:r>
              <a:rPr lang="es-ES" sz="1400" dirty="0">
                <a:effectLst/>
                <a:latin typeface="Tahoma" panose="020B0604030504040204" pitchFamily="34" charset="0"/>
                <a:ea typeface="Tahoma" panose="020B0604030504040204" pitchFamily="34" charset="0"/>
                <a:cs typeface="Tahoma" panose="020B0604030504040204" pitchFamily="34" charset="0"/>
              </a:rPr>
              <a:t> progreso científico y socioeconómico </a:t>
            </a:r>
            <a:r>
              <a:rPr lang="es-ES" sz="1400" b="0" dirty="0">
                <a:effectLst/>
                <a:latin typeface="Tahoma" panose="020B0604030504040204" pitchFamily="34" charset="0"/>
                <a:ea typeface="Tahoma" panose="020B0604030504040204" pitchFamily="34" charset="0"/>
                <a:cs typeface="Tahoma" panose="020B0604030504040204" pitchFamily="34" charset="0"/>
              </a:rPr>
              <a:t>de nuestra Comunidad Autónoma.</a:t>
            </a:r>
          </a:p>
        </p:txBody>
      </p:sp>
      <p:sp>
        <p:nvSpPr>
          <p:cNvPr id="13" name="CuadroTexto 12">
            <a:extLst>
              <a:ext uri="{FF2B5EF4-FFF2-40B4-BE49-F238E27FC236}">
                <a16:creationId xmlns:a16="http://schemas.microsoft.com/office/drawing/2014/main" id="{7F534E96-9C76-DFD9-7F8D-0252AF489352}"/>
              </a:ext>
            </a:extLst>
          </p:cNvPr>
          <p:cNvSpPr txBox="1"/>
          <p:nvPr/>
        </p:nvSpPr>
        <p:spPr>
          <a:xfrm>
            <a:off x="9148045" y="6291452"/>
            <a:ext cx="3153629" cy="3120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lvl="0" indent="-171450">
              <a:lnSpc>
                <a:spcPts val="19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Tahoma" panose="020B0604030504040204" pitchFamily="34" charset="0"/>
                <a:cs typeface="Tahoma" panose="020B0604030504040204" pitchFamily="34" charset="0"/>
              </a:rPr>
              <a:t>Excelencia</a:t>
            </a:r>
            <a:r>
              <a:rPr lang="es-ES" sz="1400" b="0" dirty="0">
                <a:effectLst/>
                <a:latin typeface="Tahoma" panose="020B0604030504040204" pitchFamily="34" charset="0"/>
                <a:ea typeface="Tahoma" panose="020B0604030504040204" pitchFamily="34" charset="0"/>
                <a:cs typeface="Tahoma" panose="020B0604030504040204" pitchFamily="34" charset="0"/>
              </a:rPr>
              <a:t> en el desarrollo de la investigación e innovación</a:t>
            </a:r>
            <a:r>
              <a:rPr lang="es-ES" sz="1400" b="0" dirty="0">
                <a:latin typeface="Tahoma" panose="020B0604030504040204" pitchFamily="34" charset="0"/>
                <a:ea typeface="Tahoma" panose="020B0604030504040204" pitchFamily="34" charset="0"/>
                <a:cs typeface="Tahoma" panose="020B0604030504040204" pitchFamily="34" charset="0"/>
              </a:rPr>
              <a:t> en TA</a:t>
            </a:r>
            <a:r>
              <a:rPr lang="es-ES" sz="1400" b="0" dirty="0">
                <a:effectLst/>
                <a:latin typeface="Tahoma" panose="020B0604030504040204" pitchFamily="34" charset="0"/>
                <a:ea typeface="Tahoma" panose="020B0604030504040204" pitchFamily="34" charset="0"/>
                <a:cs typeface="Tahoma" panose="020B0604030504040204" pitchFamily="34" charset="0"/>
              </a:rPr>
              <a:t>.</a:t>
            </a:r>
          </a:p>
          <a:p>
            <a:pPr marL="171450" lvl="0" indent="-171450">
              <a:lnSpc>
                <a:spcPts val="19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Tahoma" panose="020B0604030504040204" pitchFamily="34" charset="0"/>
                <a:cs typeface="Tahoma" panose="020B0604030504040204" pitchFamily="34" charset="0"/>
              </a:rPr>
              <a:t>Equidad</a:t>
            </a:r>
            <a:r>
              <a:rPr lang="es-ES" sz="1400" b="0" dirty="0">
                <a:effectLst/>
                <a:latin typeface="Tahoma" panose="020B0604030504040204" pitchFamily="34" charset="0"/>
                <a:ea typeface="Tahoma" panose="020B0604030504040204" pitchFamily="34" charset="0"/>
                <a:cs typeface="Tahoma" panose="020B0604030504040204" pitchFamily="34" charset="0"/>
              </a:rPr>
              <a:t> territorial.</a:t>
            </a:r>
          </a:p>
          <a:p>
            <a:pPr marL="171450" lvl="0" indent="-171450">
              <a:lnSpc>
                <a:spcPts val="19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Tahoma" panose="020B0604030504040204" pitchFamily="34" charset="0"/>
                <a:cs typeface="Tahoma" panose="020B0604030504040204" pitchFamily="34" charset="0"/>
              </a:rPr>
              <a:t>Coordinación</a:t>
            </a:r>
            <a:r>
              <a:rPr lang="es-ES" sz="1400" b="0" dirty="0">
                <a:effectLst/>
                <a:latin typeface="Tahoma" panose="020B0604030504040204" pitchFamily="34" charset="0"/>
                <a:ea typeface="Tahoma" panose="020B0604030504040204" pitchFamily="34" charset="0"/>
                <a:cs typeface="Tahoma" panose="020B0604030504040204" pitchFamily="34" charset="0"/>
              </a:rPr>
              <a:t> y </a:t>
            </a:r>
            <a:r>
              <a:rPr lang="es-ES" sz="1400" dirty="0">
                <a:effectLst/>
                <a:latin typeface="Tahoma" panose="020B0604030504040204" pitchFamily="34" charset="0"/>
                <a:ea typeface="Tahoma" panose="020B0604030504040204" pitchFamily="34" charset="0"/>
                <a:cs typeface="Tahoma" panose="020B0604030504040204" pitchFamily="34" charset="0"/>
              </a:rPr>
              <a:t>cooperación</a:t>
            </a:r>
            <a:r>
              <a:rPr lang="es-ES" sz="1400" b="0" dirty="0">
                <a:effectLst/>
                <a:latin typeface="Tahoma" panose="020B0604030504040204" pitchFamily="34" charset="0"/>
                <a:ea typeface="Tahoma" panose="020B0604030504040204" pitchFamily="34" charset="0"/>
                <a:cs typeface="Tahoma" panose="020B0604030504040204" pitchFamily="34" charset="0"/>
              </a:rPr>
              <a:t> multidisciplinar.</a:t>
            </a:r>
          </a:p>
          <a:p>
            <a:pPr marL="171450" lvl="0" indent="-171450">
              <a:lnSpc>
                <a:spcPts val="19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Tahoma" panose="020B0604030504040204" pitchFamily="34" charset="0"/>
                <a:cs typeface="Tahoma" panose="020B0604030504040204" pitchFamily="34" charset="0"/>
              </a:rPr>
              <a:t>Eficiencia</a:t>
            </a:r>
            <a:r>
              <a:rPr lang="es-ES" sz="1400" b="0" dirty="0">
                <a:effectLst/>
                <a:latin typeface="Tahoma" panose="020B0604030504040204" pitchFamily="34" charset="0"/>
                <a:ea typeface="Tahoma" panose="020B0604030504040204" pitchFamily="34" charset="0"/>
                <a:cs typeface="Tahoma" panose="020B0604030504040204" pitchFamily="34" charset="0"/>
              </a:rPr>
              <a:t> y </a:t>
            </a:r>
            <a:r>
              <a:rPr lang="es-ES" sz="1400" dirty="0">
                <a:effectLst/>
                <a:latin typeface="Tahoma" panose="020B0604030504040204" pitchFamily="34" charset="0"/>
                <a:ea typeface="Tahoma" panose="020B0604030504040204" pitchFamily="34" charset="0"/>
                <a:cs typeface="Tahoma" panose="020B0604030504040204" pitchFamily="34" charset="0"/>
              </a:rPr>
              <a:t>sostenibilidad</a:t>
            </a:r>
            <a:r>
              <a:rPr lang="es-ES" sz="1400" b="0" dirty="0">
                <a:effectLst/>
                <a:latin typeface="Tahoma" panose="020B0604030504040204" pitchFamily="34" charset="0"/>
                <a:ea typeface="Tahoma" panose="020B0604030504040204" pitchFamily="34" charset="0"/>
                <a:cs typeface="Tahoma" panose="020B0604030504040204" pitchFamily="34" charset="0"/>
              </a:rPr>
              <a:t> en la utilización de los recursos disponibles.</a:t>
            </a:r>
          </a:p>
          <a:p>
            <a:pPr marL="171450" lvl="0" indent="-171450">
              <a:lnSpc>
                <a:spcPts val="1900"/>
              </a:lnSpc>
              <a:spcBef>
                <a:spcPts val="600"/>
              </a:spcBef>
              <a:spcAft>
                <a:spcPts val="600"/>
              </a:spcAft>
              <a:buFont typeface="Arial" panose="020B0604020202020204" pitchFamily="34" charset="0"/>
              <a:buChar char="•"/>
            </a:pPr>
            <a:r>
              <a:rPr lang="es-ES" sz="1400" dirty="0">
                <a:effectLst/>
                <a:latin typeface="Tahoma" panose="020B0604030504040204" pitchFamily="34" charset="0"/>
                <a:ea typeface="Tahoma" panose="020B0604030504040204" pitchFamily="34" charset="0"/>
                <a:cs typeface="Tahoma" panose="020B0604030504040204" pitchFamily="34" charset="0"/>
              </a:rPr>
              <a:t>Apertura</a:t>
            </a:r>
            <a:r>
              <a:rPr lang="es-ES" sz="1400" b="0" dirty="0">
                <a:effectLst/>
                <a:latin typeface="Tahoma" panose="020B0604030504040204" pitchFamily="34" charset="0"/>
                <a:ea typeface="Tahoma" panose="020B0604030504040204" pitchFamily="34" charset="0"/>
                <a:cs typeface="Tahoma" panose="020B0604030504040204" pitchFamily="34" charset="0"/>
              </a:rPr>
              <a:t> de la investigación e innovación científica al entorno.</a:t>
            </a:r>
          </a:p>
        </p:txBody>
      </p:sp>
      <p:sp>
        <p:nvSpPr>
          <p:cNvPr id="14" name="Elipse 13">
            <a:extLst>
              <a:ext uri="{FF2B5EF4-FFF2-40B4-BE49-F238E27FC236}">
                <a16:creationId xmlns:a16="http://schemas.microsoft.com/office/drawing/2014/main" id="{B743D8CE-187E-E2E5-F056-A2CCC9C9AFC7}"/>
              </a:ext>
            </a:extLst>
          </p:cNvPr>
          <p:cNvSpPr/>
          <p:nvPr/>
        </p:nvSpPr>
        <p:spPr>
          <a:xfrm>
            <a:off x="9487181" y="3708471"/>
            <a:ext cx="2333223" cy="2354619"/>
          </a:xfrm>
          <a:prstGeom prst="ellipse">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i="0" u="none" strike="noStrike" cap="none" spc="0" normalizeH="0" baseline="0" dirty="0">
              <a:ln>
                <a:noFill/>
              </a:ln>
              <a:solidFill>
                <a:schemeClr val="accent1">
                  <a:lumMod val="50000"/>
                </a:schemeClr>
              </a:solidFill>
              <a:effectLst/>
              <a:uFillTx/>
              <a:latin typeface="+mn-lt"/>
              <a:ea typeface="+mn-ea"/>
              <a:cs typeface="+mn-cs"/>
              <a:sym typeface="Helvetica Neue Medium"/>
            </a:endParaRPr>
          </a:p>
        </p:txBody>
      </p:sp>
      <p:sp>
        <p:nvSpPr>
          <p:cNvPr id="15" name="Elipse 14">
            <a:extLst>
              <a:ext uri="{FF2B5EF4-FFF2-40B4-BE49-F238E27FC236}">
                <a16:creationId xmlns:a16="http://schemas.microsoft.com/office/drawing/2014/main" id="{15433F1E-3980-E3A1-D31C-E3BA52788A0C}"/>
              </a:ext>
            </a:extLst>
          </p:cNvPr>
          <p:cNvSpPr/>
          <p:nvPr/>
        </p:nvSpPr>
        <p:spPr>
          <a:xfrm>
            <a:off x="695885" y="4299111"/>
            <a:ext cx="2034862" cy="1910792"/>
          </a:xfrm>
          <a:prstGeom prst="ellipse">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i="0" u="none" strike="noStrike" cap="none" spc="0" normalizeH="0" baseline="0" dirty="0">
              <a:ln>
                <a:noFill/>
              </a:ln>
              <a:solidFill>
                <a:schemeClr val="accent1">
                  <a:lumMod val="50000"/>
                </a:schemeClr>
              </a:solidFill>
              <a:effectLst/>
              <a:uFillTx/>
              <a:latin typeface="+mn-lt"/>
              <a:ea typeface="+mn-ea"/>
              <a:cs typeface="+mn-cs"/>
              <a:sym typeface="Helvetica Neue Medium"/>
            </a:endParaRPr>
          </a:p>
        </p:txBody>
      </p:sp>
      <p:sp>
        <p:nvSpPr>
          <p:cNvPr id="16" name="Elipse 15">
            <a:extLst>
              <a:ext uri="{FF2B5EF4-FFF2-40B4-BE49-F238E27FC236}">
                <a16:creationId xmlns:a16="http://schemas.microsoft.com/office/drawing/2014/main" id="{7959DCF1-7E49-31C6-D6F3-569CB1DC3447}"/>
              </a:ext>
            </a:extLst>
          </p:cNvPr>
          <p:cNvSpPr/>
          <p:nvPr/>
        </p:nvSpPr>
        <p:spPr>
          <a:xfrm>
            <a:off x="5328578" y="3178940"/>
            <a:ext cx="2333222" cy="2180416"/>
          </a:xfrm>
          <a:prstGeom prst="ellipse">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i="0" u="none" strike="noStrike" cap="none" spc="0" normalizeH="0" baseline="0" dirty="0">
              <a:ln>
                <a:noFill/>
              </a:ln>
              <a:solidFill>
                <a:schemeClr val="accent1">
                  <a:lumMod val="50000"/>
                </a:schemeClr>
              </a:solidFill>
              <a:effectLst/>
              <a:uFillTx/>
              <a:latin typeface="+mn-lt"/>
              <a:ea typeface="+mn-ea"/>
              <a:cs typeface="+mn-cs"/>
              <a:sym typeface="Helvetica Neue Medium"/>
            </a:endParaRPr>
          </a:p>
        </p:txBody>
      </p:sp>
      <p:sp>
        <p:nvSpPr>
          <p:cNvPr id="18" name="Forma libre: forma 17">
            <a:extLst>
              <a:ext uri="{FF2B5EF4-FFF2-40B4-BE49-F238E27FC236}">
                <a16:creationId xmlns:a16="http://schemas.microsoft.com/office/drawing/2014/main" id="{63378E8D-F899-0F60-1D24-A7E61CBF98F1}"/>
              </a:ext>
            </a:extLst>
          </p:cNvPr>
          <p:cNvSpPr/>
          <p:nvPr/>
        </p:nvSpPr>
        <p:spPr>
          <a:xfrm>
            <a:off x="-218941" y="2207512"/>
            <a:ext cx="16253138" cy="6480012"/>
          </a:xfrm>
          <a:custGeom>
            <a:avLst/>
            <a:gdLst>
              <a:gd name="connsiteX0" fmla="*/ 0 w 16253138"/>
              <a:gd name="connsiteY0" fmla="*/ 0 h 6480012"/>
              <a:gd name="connsiteX1" fmla="*/ 13703121 w 16253138"/>
              <a:gd name="connsiteY1" fmla="*/ 6413679 h 6480012"/>
              <a:gd name="connsiteX2" fmla="*/ 15338738 w 16253138"/>
              <a:gd name="connsiteY2" fmla="*/ 3232597 h 6480012"/>
              <a:gd name="connsiteX3" fmla="*/ 12801600 w 16253138"/>
              <a:gd name="connsiteY3" fmla="*/ 1468192 h 6480012"/>
              <a:gd name="connsiteX4" fmla="*/ 15119797 w 16253138"/>
              <a:gd name="connsiteY4" fmla="*/ 592428 h 6480012"/>
              <a:gd name="connsiteX5" fmla="*/ 16253138 w 16253138"/>
              <a:gd name="connsiteY5" fmla="*/ 978794 h 6480012"/>
              <a:gd name="connsiteX6" fmla="*/ 16253138 w 16253138"/>
              <a:gd name="connsiteY6" fmla="*/ 978794 h 648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3138" h="6480012">
                <a:moveTo>
                  <a:pt x="0" y="0"/>
                </a:moveTo>
                <a:cubicBezTo>
                  <a:pt x="5573332" y="2937456"/>
                  <a:pt x="11146665" y="5874913"/>
                  <a:pt x="13703121" y="6413679"/>
                </a:cubicBezTo>
                <a:cubicBezTo>
                  <a:pt x="16259577" y="6952445"/>
                  <a:pt x="15488991" y="4056845"/>
                  <a:pt x="15338738" y="3232597"/>
                </a:cubicBezTo>
                <a:cubicBezTo>
                  <a:pt x="15188485" y="2408349"/>
                  <a:pt x="12838090" y="1908220"/>
                  <a:pt x="12801600" y="1468192"/>
                </a:cubicBezTo>
                <a:cubicBezTo>
                  <a:pt x="12765110" y="1028164"/>
                  <a:pt x="14544541" y="673994"/>
                  <a:pt x="15119797" y="592428"/>
                </a:cubicBezTo>
                <a:cubicBezTo>
                  <a:pt x="15695053" y="510862"/>
                  <a:pt x="16253138" y="978794"/>
                  <a:pt x="16253138" y="978794"/>
                </a:cubicBezTo>
                <a:lnTo>
                  <a:pt x="16253138" y="978794"/>
                </a:ln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endParaRPr>
          </a:p>
        </p:txBody>
      </p:sp>
      <p:sp>
        <p:nvSpPr>
          <p:cNvPr id="2" name="Marcador de número de diapositiva 1">
            <a:extLst>
              <a:ext uri="{FF2B5EF4-FFF2-40B4-BE49-F238E27FC236}">
                <a16:creationId xmlns:a16="http://schemas.microsoft.com/office/drawing/2014/main" id="{C4B1A4AB-32FF-E258-2041-B3F5B5653C0D}"/>
              </a:ext>
            </a:extLst>
          </p:cNvPr>
          <p:cNvSpPr>
            <a:spLocks noGrp="1"/>
          </p:cNvSpPr>
          <p:nvPr>
            <p:ph type="sldNum" sz="quarter" idx="2"/>
          </p:nvPr>
        </p:nvSpPr>
        <p:spPr/>
        <p:txBody>
          <a:bodyPr/>
          <a:lstStyle/>
          <a:p>
            <a:fld id="{86CB4B4D-7CA3-9044-876B-883B54F8677D}" type="slidenum">
              <a:rPr lang="es-ES" smtClean="0"/>
              <a:t>7</a:t>
            </a:fld>
            <a:endParaRPr lang="es-ES" dirty="0"/>
          </a:p>
        </p:txBody>
      </p:sp>
      <p:sp>
        <p:nvSpPr>
          <p:cNvPr id="19" name="CuadroTexto 18">
            <a:extLst>
              <a:ext uri="{FF2B5EF4-FFF2-40B4-BE49-F238E27FC236}">
                <a16:creationId xmlns:a16="http://schemas.microsoft.com/office/drawing/2014/main" id="{40729482-D672-EC83-C9E1-6530F43948AD}"/>
              </a:ext>
            </a:extLst>
          </p:cNvPr>
          <p:cNvSpPr txBox="1"/>
          <p:nvPr/>
        </p:nvSpPr>
        <p:spPr>
          <a:xfrm>
            <a:off x="425003" y="2077649"/>
            <a:ext cx="11876671"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600"/>
              </a:spcBef>
            </a:pPr>
            <a:r>
              <a:rPr lang="es-ES" sz="1400" dirty="0">
                <a:latin typeface="Tahoma" panose="020B0604030504040204" pitchFamily="34" charset="0"/>
                <a:ea typeface="Tahoma" panose="020B0604030504040204" pitchFamily="34" charset="0"/>
                <a:cs typeface="Tahoma" panose="020B0604030504040204" pitchFamily="34" charset="0"/>
              </a:rPr>
              <a:t>La misión y la visión de EIITACYL definen el propósito esencial del instrumento de planificación y el horizonte hacia el cual se dirigen sus acciones.</a:t>
            </a:r>
          </a:p>
          <a:p>
            <a:pPr algn="ctr">
              <a:lnSpc>
                <a:spcPct val="100000"/>
              </a:lnSpc>
              <a:spcBef>
                <a:spcPts val="600"/>
              </a:spcBef>
            </a:pPr>
            <a:r>
              <a:rPr lang="es-ES" sz="1400" dirty="0">
                <a:latin typeface="Tahoma" panose="020B0604030504040204" pitchFamily="34" charset="0"/>
                <a:ea typeface="Tahoma" panose="020B0604030504040204" pitchFamily="34" charset="0"/>
                <a:cs typeface="Tahoma" panose="020B0604030504040204" pitchFamily="34" charset="0"/>
              </a:rPr>
              <a:t>Los principios rectores y valores constituyen el marco ético, operativo y de gobernanza que guía su desarrollo. </a:t>
            </a:r>
          </a:p>
        </p:txBody>
      </p:sp>
    </p:spTree>
    <p:extLst>
      <p:ext uri="{BB962C8B-B14F-4D97-AF65-F5344CB8AC3E}">
        <p14:creationId xmlns:p14="http://schemas.microsoft.com/office/powerpoint/2010/main" val="13340133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3418C-0BAF-D3DA-C65C-7D6BFB9D686C}"/>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5DE298E2-B02A-09FC-A0CB-EF90BBD77C16}"/>
              </a:ext>
            </a:extLst>
          </p:cNvPr>
          <p:cNvPicPr>
            <a:picLocks noChangeAspect="1"/>
          </p:cNvPicPr>
          <p:nvPr/>
        </p:nvPicPr>
        <p:blipFill>
          <a:blip r:embed="rId2"/>
          <a:srcRect r="5968"/>
          <a:stretch>
            <a:fillRect/>
          </a:stretch>
        </p:blipFill>
        <p:spPr>
          <a:xfrm>
            <a:off x="0" y="-27670"/>
            <a:ext cx="13004800" cy="9781270"/>
          </a:xfrm>
          <a:prstGeom prst="rect">
            <a:avLst/>
          </a:prstGeom>
          <a:ln w="12700">
            <a:miter lim="400000"/>
          </a:ln>
        </p:spPr>
      </p:pic>
      <p:sp>
        <p:nvSpPr>
          <p:cNvPr id="2" name="CuadroTexto 1">
            <a:extLst>
              <a:ext uri="{FF2B5EF4-FFF2-40B4-BE49-F238E27FC236}">
                <a16:creationId xmlns:a16="http://schemas.microsoft.com/office/drawing/2014/main" id="{928BEF36-C2C8-6A80-53F1-C51E7B2E7F2E}"/>
              </a:ext>
            </a:extLst>
          </p:cNvPr>
          <p:cNvSpPr txBox="1"/>
          <p:nvPr/>
        </p:nvSpPr>
        <p:spPr>
          <a:xfrm>
            <a:off x="526720" y="1028236"/>
            <a:ext cx="934181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De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dónde</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partimos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26" name="CuadroTexto 25">
            <a:extLst>
              <a:ext uri="{FF2B5EF4-FFF2-40B4-BE49-F238E27FC236}">
                <a16:creationId xmlns:a16="http://schemas.microsoft.com/office/drawing/2014/main" id="{5D984EAB-E46F-D383-8C2C-7784CEFF22AB}"/>
              </a:ext>
            </a:extLst>
          </p:cNvPr>
          <p:cNvSpPr txBox="1"/>
          <p:nvPr/>
        </p:nvSpPr>
        <p:spPr>
          <a:xfrm>
            <a:off x="3095532" y="1589504"/>
            <a:ext cx="481584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0000"/>
              </a:lnSpc>
              <a:spcBef>
                <a:spcPts val="0"/>
              </a:spcBef>
            </a:pPr>
            <a:r>
              <a:rPr lang="es-ES" sz="3600" dirty="0">
                <a:solidFill>
                  <a:srgbClr val="C00000"/>
                </a:solidFill>
                <a:latin typeface="Tahoma" panose="020B0604030504040204" pitchFamily="34" charset="0"/>
                <a:ea typeface="Tahoma" panose="020B0604030504040204" pitchFamily="34" charset="0"/>
                <a:cs typeface="Tahoma" panose="020B0604030504040204" pitchFamily="34" charset="0"/>
              </a:rPr>
              <a:t>El C</a:t>
            </a:r>
            <a:r>
              <a:rPr kumimoji="0" lang="es-ES" sz="3600" strike="noStrike" cap="none" spc="0" normalizeH="0" baseline="0" dirty="0">
                <a:ln>
                  <a:noFill/>
                </a:ln>
                <a:solidFill>
                  <a:srgbClr val="C00000"/>
                </a:solidFill>
                <a:effectLst/>
                <a:uFillTx/>
                <a:latin typeface="Tahoma" panose="020B0604030504040204" pitchFamily="34" charset="0"/>
                <a:ea typeface="Tahoma" panose="020B0604030504040204" pitchFamily="34" charset="0"/>
                <a:cs typeface="Tahoma" panose="020B0604030504040204" pitchFamily="34" charset="0"/>
                <a:sym typeface="Helvetica Neue"/>
              </a:rPr>
              <a:t>entro en Red</a:t>
            </a:r>
          </a:p>
        </p:txBody>
      </p:sp>
      <p:sp>
        <p:nvSpPr>
          <p:cNvPr id="3" name="Marcador de número de diapositiva 2">
            <a:extLst>
              <a:ext uri="{FF2B5EF4-FFF2-40B4-BE49-F238E27FC236}">
                <a16:creationId xmlns:a16="http://schemas.microsoft.com/office/drawing/2014/main" id="{1D2F0BF8-6999-5709-C290-E1C924E2A264}"/>
              </a:ext>
            </a:extLst>
          </p:cNvPr>
          <p:cNvSpPr>
            <a:spLocks noGrp="1"/>
          </p:cNvSpPr>
          <p:nvPr>
            <p:ph type="sldNum" sz="quarter" idx="2"/>
          </p:nvPr>
        </p:nvSpPr>
        <p:spPr>
          <a:xfrm>
            <a:off x="7654219" y="10417936"/>
            <a:ext cx="297892" cy="287479"/>
          </a:xfrm>
        </p:spPr>
        <p:txBody>
          <a:bodyPr/>
          <a:lstStyle/>
          <a:p>
            <a:fld id="{86CB4B4D-7CA3-9044-876B-883B54F8677D}" type="slidenum">
              <a:rPr lang="es-ES" smtClean="0"/>
              <a:t>8</a:t>
            </a:fld>
            <a:endParaRPr lang="es-ES"/>
          </a:p>
        </p:txBody>
      </p:sp>
      <p:sp>
        <p:nvSpPr>
          <p:cNvPr id="27" name="CuadroTexto 26">
            <a:extLst>
              <a:ext uri="{FF2B5EF4-FFF2-40B4-BE49-F238E27FC236}">
                <a16:creationId xmlns:a16="http://schemas.microsoft.com/office/drawing/2014/main" id="{0340373E-2B9A-CFA3-096A-9CF3217571CC}"/>
              </a:ext>
            </a:extLst>
          </p:cNvPr>
          <p:cNvSpPr txBox="1"/>
          <p:nvPr/>
        </p:nvSpPr>
        <p:spPr>
          <a:xfrm>
            <a:off x="701382" y="2501297"/>
            <a:ext cx="11662335" cy="2456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buNone/>
            </a:pPr>
            <a:r>
              <a:rPr lang="es-ES" sz="1400" dirty="0">
                <a:latin typeface="Tahoma" panose="020B0604030504040204" pitchFamily="34" charset="0"/>
                <a:ea typeface="Tahoma" panose="020B0604030504040204" pitchFamily="34" charset="0"/>
                <a:cs typeface="Tahoma" panose="020B0604030504040204" pitchFamily="34" charset="0"/>
              </a:rPr>
              <a:t>El Centro en Red de Medicina Regenerativa y Terapia Celular de Castilla y León se creó en 2007 mediante un convenio entre la Consejería de Sanidad, el Instituto de Salud Carlos III (ISCIII) y la Fundación Instituto de Estudios de Ciencias de la Salud de Castilla y León (IECSCYL). </a:t>
            </a:r>
          </a:p>
          <a:p>
            <a:pPr algn="just">
              <a:lnSpc>
                <a:spcPts val="1800"/>
              </a:lnSpc>
              <a:spcBef>
                <a:spcPts val="600"/>
              </a:spcBef>
              <a:spcAft>
                <a:spcPts val="600"/>
              </a:spcAft>
              <a:buNone/>
            </a:pPr>
            <a:r>
              <a:rPr lang="es-ES" sz="1400" dirty="0">
                <a:latin typeface="Tahoma" panose="020B0604030504040204" pitchFamily="34" charset="0"/>
                <a:ea typeface="Tahoma" panose="020B0604030504040204" pitchFamily="34" charset="0"/>
                <a:cs typeface="Tahoma" panose="020B0604030504040204" pitchFamily="34" charset="0"/>
              </a:rPr>
              <a:t>Su objetivo principal es investigar el potencial terapéutico de las células madre, promoviendo la interacción entre la investigación básica y la práctica clínica, y fomentando un enfoque traslacional que permita trasladar los avances científicos al ámbito asistencial. Desde su origen, el centro se ha consolidado como un referente en el estudio de terapias avanzadas en la comunidad autónoma.</a:t>
            </a:r>
          </a:p>
          <a:p>
            <a:pPr algn="just">
              <a:lnSpc>
                <a:spcPts val="1800"/>
              </a:lnSpc>
              <a:spcBef>
                <a:spcPts val="600"/>
              </a:spcBef>
              <a:spcAft>
                <a:spcPts val="600"/>
              </a:spcAft>
              <a:buNone/>
            </a:pPr>
            <a:r>
              <a:rPr lang="es-ES" sz="1400" dirty="0">
                <a:latin typeface="Tahoma" panose="020B0604030504040204" pitchFamily="34" charset="0"/>
                <a:ea typeface="Tahoma" panose="020B0604030504040204" pitchFamily="34" charset="0"/>
                <a:cs typeface="Tahoma" panose="020B0604030504040204" pitchFamily="34" charset="0"/>
              </a:rPr>
              <a:t>A lo largo de los años, el Centro en Red ha mantenido su actividad científica mediante sucesivos convenios de colaboración, el último de ellos firmado en 2020 con una vigencia de cinco años. En este acuerdo participan diversas instituciones públicas y académicas, entre ellas la Consejería de Sanidad, la Gerencia Regional de Salud (GRS), la Fundación IECSCYL, la Universidad de Salamanca (USAL), la Fundación Investigación Clínica Universidad de Salamanca (FICUS), la Universidad de Valladolid (UVA) y su Fundación General. </a:t>
            </a:r>
          </a:p>
        </p:txBody>
      </p:sp>
      <p:sp>
        <p:nvSpPr>
          <p:cNvPr id="31" name="Marcador de número de diapositiva 1">
            <a:extLst>
              <a:ext uri="{FF2B5EF4-FFF2-40B4-BE49-F238E27FC236}">
                <a16:creationId xmlns:a16="http://schemas.microsoft.com/office/drawing/2014/main" id="{48E1CB7E-082D-51DF-CE40-4AB469582E44}"/>
              </a:ext>
            </a:extLst>
          </p:cNvPr>
          <p:cNvSpPr txBox="1">
            <a:spLocks/>
          </p:cNvSpPr>
          <p:nvPr/>
        </p:nvSpPr>
        <p:spPr>
          <a:xfrm>
            <a:off x="6405110" y="9313142"/>
            <a:ext cx="297892" cy="287479"/>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s-ES" smtClean="0"/>
              <a:pPr/>
              <a:t>8</a:t>
            </a:fld>
            <a:endParaRPr lang="es-ES" dirty="0"/>
          </a:p>
        </p:txBody>
      </p:sp>
      <p:grpSp>
        <p:nvGrpSpPr>
          <p:cNvPr id="4" name="Grupo 3">
            <a:extLst>
              <a:ext uri="{FF2B5EF4-FFF2-40B4-BE49-F238E27FC236}">
                <a16:creationId xmlns:a16="http://schemas.microsoft.com/office/drawing/2014/main" id="{6C9B6D08-4A7A-1CBF-8DD0-20DC8CACC4B2}"/>
              </a:ext>
            </a:extLst>
          </p:cNvPr>
          <p:cNvGrpSpPr/>
          <p:nvPr/>
        </p:nvGrpSpPr>
        <p:grpSpPr>
          <a:xfrm>
            <a:off x="1586753" y="5123628"/>
            <a:ext cx="8596648" cy="3601736"/>
            <a:chOff x="1306111" y="1519161"/>
            <a:chExt cx="10363997" cy="4280847"/>
          </a:xfrm>
        </p:grpSpPr>
        <p:sp>
          <p:nvSpPr>
            <p:cNvPr id="5" name="Google Shape;1427;p45">
              <a:extLst>
                <a:ext uri="{FF2B5EF4-FFF2-40B4-BE49-F238E27FC236}">
                  <a16:creationId xmlns:a16="http://schemas.microsoft.com/office/drawing/2014/main" id="{11BF3923-219B-04D2-FE5B-4EB1F579F1FC}"/>
                </a:ext>
              </a:extLst>
            </p:cNvPr>
            <p:cNvSpPr/>
            <p:nvPr/>
          </p:nvSpPr>
          <p:spPr>
            <a:xfrm>
              <a:off x="7261879" y="2522548"/>
              <a:ext cx="610455" cy="2249173"/>
            </a:xfrm>
            <a:custGeom>
              <a:avLst/>
              <a:gdLst/>
              <a:ahLst/>
              <a:cxnLst/>
              <a:rect l="l" t="t" r="r" b="b"/>
              <a:pathLst>
                <a:path w="23658" h="87166" extrusionOk="0">
                  <a:moveTo>
                    <a:pt x="23658" y="38326"/>
                  </a:moveTo>
                  <a:lnTo>
                    <a:pt x="18086" y="38326"/>
                  </a:lnTo>
                  <a:cubicBezTo>
                    <a:pt x="16836" y="23551"/>
                    <a:pt x="10525" y="10192"/>
                    <a:pt x="893" y="0"/>
                  </a:cubicBezTo>
                  <a:lnTo>
                    <a:pt x="0" y="953"/>
                  </a:lnTo>
                  <a:cubicBezTo>
                    <a:pt x="9370" y="10906"/>
                    <a:pt x="15526" y="23932"/>
                    <a:pt x="16764" y="38326"/>
                  </a:cubicBezTo>
                  <a:lnTo>
                    <a:pt x="11275" y="38326"/>
                  </a:lnTo>
                  <a:lnTo>
                    <a:pt x="16859" y="48006"/>
                  </a:lnTo>
                  <a:cubicBezTo>
                    <a:pt x="15859" y="62687"/>
                    <a:pt x="9775" y="75998"/>
                    <a:pt x="345" y="86166"/>
                  </a:cubicBezTo>
                  <a:lnTo>
                    <a:pt x="1203" y="87166"/>
                  </a:lnTo>
                  <a:cubicBezTo>
                    <a:pt x="10942" y="76700"/>
                    <a:pt x="17217" y="62972"/>
                    <a:pt x="18181" y="47816"/>
                  </a:cubicBezTo>
                  <a:close/>
                </a:path>
              </a:pathLst>
            </a:custGeom>
            <a:solidFill>
              <a:srgbClr val="99DAFF"/>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6" name="Google Shape;1429;p45">
              <a:extLst>
                <a:ext uri="{FF2B5EF4-FFF2-40B4-BE49-F238E27FC236}">
                  <a16:creationId xmlns:a16="http://schemas.microsoft.com/office/drawing/2014/main" id="{2751DABC-1F77-2F16-1912-62B856CF43B1}"/>
                </a:ext>
              </a:extLst>
            </p:cNvPr>
            <p:cNvSpPr/>
            <p:nvPr/>
          </p:nvSpPr>
          <p:spPr>
            <a:xfrm>
              <a:off x="5039868" y="4746070"/>
              <a:ext cx="2252862" cy="687272"/>
            </a:xfrm>
            <a:custGeom>
              <a:avLst/>
              <a:gdLst/>
              <a:ahLst/>
              <a:cxnLst/>
              <a:rect l="l" t="t" r="r" b="b"/>
              <a:pathLst>
                <a:path w="87309" h="26635" extrusionOk="0">
                  <a:moveTo>
                    <a:pt x="87309" y="1001"/>
                  </a:moveTo>
                  <a:lnTo>
                    <a:pt x="86451" y="1"/>
                  </a:lnTo>
                  <a:cubicBezTo>
                    <a:pt x="76176" y="11085"/>
                    <a:pt x="61936" y="18443"/>
                    <a:pt x="46018" y="19801"/>
                  </a:cubicBezTo>
                  <a:lnTo>
                    <a:pt x="46018" y="14252"/>
                  </a:lnTo>
                  <a:lnTo>
                    <a:pt x="36267" y="19884"/>
                  </a:lnTo>
                  <a:cubicBezTo>
                    <a:pt x="22872" y="18943"/>
                    <a:pt x="10644" y="13776"/>
                    <a:pt x="893" y="5704"/>
                  </a:cubicBezTo>
                  <a:lnTo>
                    <a:pt x="0" y="6656"/>
                  </a:lnTo>
                  <a:cubicBezTo>
                    <a:pt x="10073" y="15026"/>
                    <a:pt x="22753" y="20348"/>
                    <a:pt x="36624" y="21218"/>
                  </a:cubicBezTo>
                  <a:lnTo>
                    <a:pt x="46018" y="26635"/>
                  </a:lnTo>
                  <a:lnTo>
                    <a:pt x="46018" y="21122"/>
                  </a:lnTo>
                  <a:cubicBezTo>
                    <a:pt x="62270" y="19753"/>
                    <a:pt x="76807" y="12276"/>
                    <a:pt x="87309" y="1001"/>
                  </a:cubicBezTo>
                  <a:close/>
                </a:path>
              </a:pathLst>
            </a:custGeom>
            <a:solidFill>
              <a:srgbClr val="7030A0"/>
            </a:solidFill>
            <a:ln>
              <a:noFill/>
            </a:ln>
          </p:spPr>
          <p:txBody>
            <a:bodyPr spcFirstLastPara="1" wrap="square" lIns="121900" tIns="121900" rIns="121900" bIns="121900" anchor="ctr" anchorCtr="0">
              <a:noAutofit/>
            </a:bodyPr>
            <a:lstStyle/>
            <a:p>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7" name="Google Shape;1430;p45">
              <a:extLst>
                <a:ext uri="{FF2B5EF4-FFF2-40B4-BE49-F238E27FC236}">
                  <a16:creationId xmlns:a16="http://schemas.microsoft.com/office/drawing/2014/main" id="{2FAC1637-5FEF-32FF-34BE-58F0CEFABA46}"/>
                </a:ext>
              </a:extLst>
            </p:cNvPr>
            <p:cNvSpPr/>
            <p:nvPr/>
          </p:nvSpPr>
          <p:spPr>
            <a:xfrm rot="3399334">
              <a:off x="5832162" y="4022881"/>
              <a:ext cx="2120131" cy="1434124"/>
            </a:xfrm>
            <a:custGeom>
              <a:avLst/>
              <a:gdLst/>
              <a:ahLst/>
              <a:cxnLst/>
              <a:rect l="l" t="t" r="r" b="b"/>
              <a:pathLst>
                <a:path w="82165" h="55579" extrusionOk="0">
                  <a:moveTo>
                    <a:pt x="54376" y="0"/>
                  </a:moveTo>
                  <a:cubicBezTo>
                    <a:pt x="41291" y="0"/>
                    <a:pt x="30325" y="9049"/>
                    <a:pt x="27372" y="21217"/>
                  </a:cubicBezTo>
                  <a:cubicBezTo>
                    <a:pt x="26265" y="24777"/>
                    <a:pt x="22967" y="27372"/>
                    <a:pt x="19038" y="27372"/>
                  </a:cubicBezTo>
                  <a:cubicBezTo>
                    <a:pt x="16240" y="27372"/>
                    <a:pt x="13764" y="26051"/>
                    <a:pt x="12168" y="24003"/>
                  </a:cubicBezTo>
                  <a:cubicBezTo>
                    <a:pt x="10966" y="22265"/>
                    <a:pt x="8954" y="21122"/>
                    <a:pt x="6679" y="21122"/>
                  </a:cubicBezTo>
                  <a:cubicBezTo>
                    <a:pt x="2988" y="21122"/>
                    <a:pt x="0" y="24110"/>
                    <a:pt x="0" y="27801"/>
                  </a:cubicBezTo>
                  <a:cubicBezTo>
                    <a:pt x="0" y="31480"/>
                    <a:pt x="2988" y="34469"/>
                    <a:pt x="6679" y="34469"/>
                  </a:cubicBezTo>
                  <a:cubicBezTo>
                    <a:pt x="8954" y="34469"/>
                    <a:pt x="10966" y="33326"/>
                    <a:pt x="12168" y="31587"/>
                  </a:cubicBezTo>
                  <a:cubicBezTo>
                    <a:pt x="13764" y="29539"/>
                    <a:pt x="16240" y="28218"/>
                    <a:pt x="19038" y="28206"/>
                  </a:cubicBezTo>
                  <a:cubicBezTo>
                    <a:pt x="22955" y="28206"/>
                    <a:pt x="26265" y="30801"/>
                    <a:pt x="27372" y="34361"/>
                  </a:cubicBezTo>
                  <a:cubicBezTo>
                    <a:pt x="30325" y="46542"/>
                    <a:pt x="41291" y="55578"/>
                    <a:pt x="54376" y="55578"/>
                  </a:cubicBezTo>
                  <a:cubicBezTo>
                    <a:pt x="54383" y="55578"/>
                    <a:pt x="54391" y="55578"/>
                    <a:pt x="54398" y="55578"/>
                  </a:cubicBezTo>
                  <a:cubicBezTo>
                    <a:pt x="69735" y="55578"/>
                    <a:pt x="82165" y="43141"/>
                    <a:pt x="82165" y="27801"/>
                  </a:cubicBezTo>
                  <a:cubicBezTo>
                    <a:pt x="82165" y="12442"/>
                    <a:pt x="69723" y="0"/>
                    <a:pt x="54376" y="0"/>
                  </a:cubicBezTo>
                  <a:close/>
                </a:path>
              </a:pathLst>
            </a:custGeom>
            <a:solidFill>
              <a:srgbClr val="7030A0"/>
            </a:solidFill>
            <a:ln>
              <a:noFill/>
            </a:ln>
          </p:spPr>
          <p:txBody>
            <a:bodyPr spcFirstLastPara="1" wrap="square" lIns="121900" tIns="121900" rIns="121900" bIns="121900" anchor="ctr" anchorCtr="0">
              <a:noAutofit/>
            </a:bodyPr>
            <a:lstStyle/>
            <a:p>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Google Shape;1431;p45">
              <a:extLst>
                <a:ext uri="{FF2B5EF4-FFF2-40B4-BE49-F238E27FC236}">
                  <a16:creationId xmlns:a16="http://schemas.microsoft.com/office/drawing/2014/main" id="{E1CC1943-A0A2-48AB-5779-879FA101F5B1}"/>
                </a:ext>
              </a:extLst>
            </p:cNvPr>
            <p:cNvSpPr/>
            <p:nvPr/>
          </p:nvSpPr>
          <p:spPr>
            <a:xfrm>
              <a:off x="5839013" y="4655131"/>
              <a:ext cx="224592" cy="224592"/>
            </a:xfrm>
            <a:custGeom>
              <a:avLst/>
              <a:gdLst/>
              <a:ahLst/>
              <a:cxnLst/>
              <a:rect l="l" t="t" r="r" b="b"/>
              <a:pathLst>
                <a:path w="8704" h="8704" extrusionOk="0">
                  <a:moveTo>
                    <a:pt x="8704" y="4346"/>
                  </a:moveTo>
                  <a:cubicBezTo>
                    <a:pt x="8704" y="6751"/>
                    <a:pt x="6751" y="8704"/>
                    <a:pt x="4346" y="8704"/>
                  </a:cubicBezTo>
                  <a:cubicBezTo>
                    <a:pt x="1941" y="8704"/>
                    <a:pt x="0" y="6751"/>
                    <a:pt x="0" y="4346"/>
                  </a:cubicBezTo>
                  <a:cubicBezTo>
                    <a:pt x="0" y="1941"/>
                    <a:pt x="1941" y="0"/>
                    <a:pt x="4346" y="0"/>
                  </a:cubicBezTo>
                  <a:cubicBezTo>
                    <a:pt x="6751" y="0"/>
                    <a:pt x="8704" y="1941"/>
                    <a:pt x="8704" y="4346"/>
                  </a:cubicBezTo>
                  <a:close/>
                </a:path>
              </a:pathLst>
            </a:custGeom>
            <a:solidFill>
              <a:srgbClr val="FFFFFF"/>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9" name="Google Shape;1434;p45">
              <a:extLst>
                <a:ext uri="{FF2B5EF4-FFF2-40B4-BE49-F238E27FC236}">
                  <a16:creationId xmlns:a16="http://schemas.microsoft.com/office/drawing/2014/main" id="{CCBBB613-3E4B-0C4B-5A96-82FB16989EB9}"/>
                </a:ext>
              </a:extLst>
            </p:cNvPr>
            <p:cNvSpPr txBox="1"/>
            <p:nvPr/>
          </p:nvSpPr>
          <p:spPr>
            <a:xfrm flipH="1">
              <a:off x="8151579" y="4321535"/>
              <a:ext cx="3133215" cy="908400"/>
            </a:xfrm>
            <a:prstGeom prst="rect">
              <a:avLst/>
            </a:prstGeom>
            <a:noFill/>
            <a:ln>
              <a:noFill/>
            </a:ln>
          </p:spPr>
          <p:txBody>
            <a:bodyPr spcFirstLastPara="1" wrap="square" lIns="121900" tIns="121900" rIns="121900" bIns="121900" anchor="ctr" anchorCtr="0">
              <a:noAutofit/>
            </a:bodyPr>
            <a:lstStyle/>
            <a:p>
              <a:r>
                <a:rPr lang="es-ES" sz="1200" dirty="0">
                  <a:effectLst/>
                  <a:latin typeface="Tahoma" panose="020B0604030504040204" pitchFamily="34" charset="0"/>
                  <a:ea typeface="Tahoma" panose="020B0604030504040204" pitchFamily="34" charset="0"/>
                  <a:cs typeface="Tahoma" panose="020B0604030504040204" pitchFamily="34" charset="0"/>
                </a:rPr>
                <a:t>Instituto Universitario de </a:t>
              </a:r>
              <a:r>
                <a:rPr lang="es-ES" sz="1200" dirty="0" err="1">
                  <a:effectLst/>
                  <a:latin typeface="Tahoma" panose="020B0604030504040204" pitchFamily="34" charset="0"/>
                  <a:ea typeface="Tahoma" panose="020B0604030504040204" pitchFamily="34" charset="0"/>
                  <a:cs typeface="Tahoma" panose="020B0604030504040204" pitchFamily="34" charset="0"/>
                </a:rPr>
                <a:t>Oftalmobiología</a:t>
              </a:r>
              <a:r>
                <a:rPr lang="es-ES" sz="1200" dirty="0">
                  <a:effectLst/>
                  <a:latin typeface="Tahoma" panose="020B0604030504040204" pitchFamily="34" charset="0"/>
                  <a:ea typeface="Tahoma" panose="020B0604030504040204" pitchFamily="34" charset="0"/>
                  <a:cs typeface="Tahoma" panose="020B0604030504040204" pitchFamily="34" charset="0"/>
                </a:rPr>
                <a:t> Aplicada (IOBA)</a:t>
              </a:r>
            </a:p>
            <a:p>
              <a:pPr>
                <a:spcBef>
                  <a:spcPts val="600"/>
                </a:spcBef>
              </a:pPr>
              <a:r>
                <a:rPr lang="es-ES" sz="1200" dirty="0">
                  <a:effectLst/>
                  <a:latin typeface="Tahoma" panose="020B0604030504040204" pitchFamily="34" charset="0"/>
                  <a:ea typeface="Tahoma" panose="020B0604030504040204" pitchFamily="34" charset="0"/>
                  <a:cs typeface="Tahoma" panose="020B0604030504040204" pitchFamily="34" charset="0"/>
                </a:rPr>
                <a:t>Instituto de Biomedicina y Genética Molecular (</a:t>
              </a:r>
              <a:r>
                <a:rPr lang="en" sz="1200" dirty="0">
                  <a:latin typeface="Tahoma" panose="020B0604030504040204" pitchFamily="34" charset="0"/>
                  <a:ea typeface="Tahoma" panose="020B0604030504040204" pitchFamily="34" charset="0"/>
                  <a:cs typeface="Tahoma" panose="020B0604030504040204" pitchFamily="34" charset="0"/>
                  <a:sym typeface="Roboto"/>
                </a:rPr>
                <a:t>IBGM)</a:t>
              </a:r>
            </a:p>
            <a:p>
              <a:pPr>
                <a:spcBef>
                  <a:spcPts val="600"/>
                </a:spcBef>
              </a:pPr>
              <a:r>
                <a:rPr lang="es-ES" sz="1200" dirty="0">
                  <a:effectLst/>
                  <a:latin typeface="Tahoma" panose="020B0604030504040204" pitchFamily="34" charset="0"/>
                  <a:ea typeface="Tahoma" panose="020B0604030504040204" pitchFamily="34" charset="0"/>
                  <a:cs typeface="Tahoma" panose="020B0604030504040204" pitchFamily="34" charset="0"/>
                </a:rPr>
                <a:t>Grupo de Materiales avanzados y </a:t>
              </a:r>
              <a:r>
                <a:rPr lang="es-ES" sz="1200" dirty="0" err="1">
                  <a:effectLst/>
                  <a:latin typeface="Tahoma" panose="020B0604030504040204" pitchFamily="34" charset="0"/>
                  <a:ea typeface="Tahoma" panose="020B0604030504040204" pitchFamily="34" charset="0"/>
                  <a:cs typeface="Tahoma" panose="020B0604030504040204" pitchFamily="34" charset="0"/>
                </a:rPr>
                <a:t>Nanobiotecnología</a:t>
              </a:r>
              <a:r>
                <a:rPr lang="es-ES" sz="1200" dirty="0">
                  <a:effectLst/>
                  <a:latin typeface="Tahoma" panose="020B0604030504040204" pitchFamily="34" charset="0"/>
                  <a:ea typeface="Tahoma" panose="020B0604030504040204" pitchFamily="34" charset="0"/>
                  <a:cs typeface="Tahoma" panose="020B0604030504040204" pitchFamily="34" charset="0"/>
                </a:rPr>
                <a:t> </a:t>
              </a:r>
              <a:r>
                <a:rPr lang="en" sz="1200" dirty="0">
                  <a:latin typeface="Tahoma" panose="020B0604030504040204" pitchFamily="34" charset="0"/>
                  <a:ea typeface="Tahoma" panose="020B0604030504040204" pitchFamily="34" charset="0"/>
                  <a:cs typeface="Tahoma" panose="020B0604030504040204" pitchFamily="34" charset="0"/>
                  <a:sym typeface="Roboto"/>
                </a:rPr>
                <a:t>BIOFORGE</a:t>
              </a:r>
              <a:endParaRPr sz="1200" dirty="0">
                <a:latin typeface="Tahoma" panose="020B0604030504040204" pitchFamily="34" charset="0"/>
                <a:ea typeface="Tahoma" panose="020B0604030504040204" pitchFamily="34" charset="0"/>
                <a:cs typeface="Tahoma" panose="020B0604030504040204" pitchFamily="34" charset="0"/>
                <a:sym typeface="Roboto"/>
              </a:endParaRPr>
            </a:p>
          </p:txBody>
        </p:sp>
        <p:grpSp>
          <p:nvGrpSpPr>
            <p:cNvPr id="11" name="Google Shape;1440;p45">
              <a:extLst>
                <a:ext uri="{FF2B5EF4-FFF2-40B4-BE49-F238E27FC236}">
                  <a16:creationId xmlns:a16="http://schemas.microsoft.com/office/drawing/2014/main" id="{FC590595-6E34-447B-AFF8-0248292D4758}"/>
                </a:ext>
              </a:extLst>
            </p:cNvPr>
            <p:cNvGrpSpPr/>
            <p:nvPr/>
          </p:nvGrpSpPr>
          <p:grpSpPr>
            <a:xfrm>
              <a:off x="1598387" y="2375071"/>
              <a:ext cx="4538096" cy="2767361"/>
              <a:chOff x="1198790" y="1781303"/>
              <a:chExt cx="3403572" cy="2075521"/>
            </a:xfrm>
          </p:grpSpPr>
          <p:sp>
            <p:nvSpPr>
              <p:cNvPr id="22" name="Google Shape;1441;p45">
                <a:extLst>
                  <a:ext uri="{FF2B5EF4-FFF2-40B4-BE49-F238E27FC236}">
                    <a16:creationId xmlns:a16="http://schemas.microsoft.com/office/drawing/2014/main" id="{97AE231A-6FFF-680B-11B0-95DA3540DF48}"/>
                  </a:ext>
                </a:extLst>
              </p:cNvPr>
              <p:cNvSpPr/>
              <p:nvPr/>
            </p:nvSpPr>
            <p:spPr>
              <a:xfrm>
                <a:off x="3229160" y="1781303"/>
                <a:ext cx="577885" cy="1906937"/>
              </a:xfrm>
              <a:custGeom>
                <a:avLst/>
                <a:gdLst/>
                <a:ahLst/>
                <a:cxnLst/>
                <a:rect l="l" t="t" r="r" b="b"/>
                <a:pathLst>
                  <a:path w="29861" h="98537" extrusionOk="0">
                    <a:moveTo>
                      <a:pt x="6882" y="54769"/>
                    </a:moveTo>
                    <a:lnTo>
                      <a:pt x="12383" y="54769"/>
                    </a:lnTo>
                    <a:lnTo>
                      <a:pt x="6811" y="45101"/>
                    </a:lnTo>
                    <a:cubicBezTo>
                      <a:pt x="8037" y="27289"/>
                      <a:pt x="16776" y="11514"/>
                      <a:pt x="29861" y="905"/>
                    </a:cubicBezTo>
                    <a:lnTo>
                      <a:pt x="28920" y="0"/>
                    </a:lnTo>
                    <a:cubicBezTo>
                      <a:pt x="15562" y="10871"/>
                      <a:pt x="6680" y="27039"/>
                      <a:pt x="5489" y="45268"/>
                    </a:cubicBezTo>
                    <a:lnTo>
                      <a:pt x="0" y="54769"/>
                    </a:lnTo>
                    <a:lnTo>
                      <a:pt x="5572" y="54769"/>
                    </a:lnTo>
                    <a:cubicBezTo>
                      <a:pt x="7025" y="72331"/>
                      <a:pt x="15621" y="87892"/>
                      <a:pt x="28456" y="98536"/>
                    </a:cubicBezTo>
                    <a:lnTo>
                      <a:pt x="29349" y="97584"/>
                    </a:lnTo>
                    <a:cubicBezTo>
                      <a:pt x="16776" y="87178"/>
                      <a:pt x="8335" y="71962"/>
                      <a:pt x="6882" y="54769"/>
                    </a:cubicBezTo>
                    <a:close/>
                  </a:path>
                </a:pathLst>
              </a:custGeom>
              <a:solidFill>
                <a:srgbClr val="FFC000"/>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23" name="Google Shape;1442;p45">
                <a:extLst>
                  <a:ext uri="{FF2B5EF4-FFF2-40B4-BE49-F238E27FC236}">
                    <a16:creationId xmlns:a16="http://schemas.microsoft.com/office/drawing/2014/main" id="{4AE7B780-5208-960F-5E00-15AC478280A9}"/>
                  </a:ext>
                </a:extLst>
              </p:cNvPr>
              <p:cNvSpPr/>
              <p:nvPr/>
            </p:nvSpPr>
            <p:spPr>
              <a:xfrm rot="3502816">
                <a:off x="3269623" y="2524085"/>
                <a:ext cx="1075593" cy="1589885"/>
              </a:xfrm>
              <a:custGeom>
                <a:avLst/>
                <a:gdLst/>
                <a:ahLst/>
                <a:cxnLst/>
                <a:rect l="l" t="t" r="r" b="b"/>
                <a:pathLst>
                  <a:path w="55579" h="82154" extrusionOk="0">
                    <a:moveTo>
                      <a:pt x="27790" y="0"/>
                    </a:moveTo>
                    <a:cubicBezTo>
                      <a:pt x="24099" y="0"/>
                      <a:pt x="21110" y="2989"/>
                      <a:pt x="21110" y="6680"/>
                    </a:cubicBezTo>
                    <a:cubicBezTo>
                      <a:pt x="21110" y="8954"/>
                      <a:pt x="22253" y="10954"/>
                      <a:pt x="23992" y="12169"/>
                    </a:cubicBezTo>
                    <a:cubicBezTo>
                      <a:pt x="26052" y="13764"/>
                      <a:pt x="27373" y="16240"/>
                      <a:pt x="27373" y="19038"/>
                    </a:cubicBezTo>
                    <a:cubicBezTo>
                      <a:pt x="27373" y="22956"/>
                      <a:pt x="24789" y="26266"/>
                      <a:pt x="21229" y="27373"/>
                    </a:cubicBezTo>
                    <a:cubicBezTo>
                      <a:pt x="9049" y="30314"/>
                      <a:pt x="1" y="41279"/>
                      <a:pt x="1" y="54376"/>
                    </a:cubicBezTo>
                    <a:cubicBezTo>
                      <a:pt x="1" y="69711"/>
                      <a:pt x="12443" y="82153"/>
                      <a:pt x="27790" y="82153"/>
                    </a:cubicBezTo>
                    <a:cubicBezTo>
                      <a:pt x="27797" y="82153"/>
                      <a:pt x="27804" y="82153"/>
                      <a:pt x="27812" y="82153"/>
                    </a:cubicBezTo>
                    <a:cubicBezTo>
                      <a:pt x="43149" y="82153"/>
                      <a:pt x="55579" y="69716"/>
                      <a:pt x="55579" y="54376"/>
                    </a:cubicBezTo>
                    <a:cubicBezTo>
                      <a:pt x="55579" y="41291"/>
                      <a:pt x="46542" y="30326"/>
                      <a:pt x="34362" y="27373"/>
                    </a:cubicBezTo>
                    <a:cubicBezTo>
                      <a:pt x="30802" y="26266"/>
                      <a:pt x="28218" y="22956"/>
                      <a:pt x="28218" y="19038"/>
                    </a:cubicBezTo>
                    <a:cubicBezTo>
                      <a:pt x="28218" y="16240"/>
                      <a:pt x="29540" y="13764"/>
                      <a:pt x="31576" y="12169"/>
                    </a:cubicBezTo>
                    <a:cubicBezTo>
                      <a:pt x="33326" y="10954"/>
                      <a:pt x="34469" y="8954"/>
                      <a:pt x="34469" y="6680"/>
                    </a:cubicBezTo>
                    <a:cubicBezTo>
                      <a:pt x="34469" y="2989"/>
                      <a:pt x="31469" y="0"/>
                      <a:pt x="27790" y="0"/>
                    </a:cubicBezTo>
                    <a:close/>
                  </a:path>
                </a:pathLst>
              </a:custGeom>
              <a:solidFill>
                <a:srgbClr val="FFC000"/>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24" name="Google Shape;1443;p45">
                <a:extLst>
                  <a:ext uri="{FF2B5EF4-FFF2-40B4-BE49-F238E27FC236}">
                    <a16:creationId xmlns:a16="http://schemas.microsoft.com/office/drawing/2014/main" id="{4221DD61-CCDC-F3AC-9134-CF8EA20E1072}"/>
                  </a:ext>
                </a:extLst>
              </p:cNvPr>
              <p:cNvSpPr/>
              <p:nvPr/>
            </p:nvSpPr>
            <p:spPr>
              <a:xfrm>
                <a:off x="3674131" y="2570077"/>
                <a:ext cx="168676" cy="168444"/>
              </a:xfrm>
              <a:custGeom>
                <a:avLst/>
                <a:gdLst/>
                <a:ahLst/>
                <a:cxnLst/>
                <a:rect l="l" t="t" r="r" b="b"/>
                <a:pathLst>
                  <a:path w="8716" h="8704" extrusionOk="0">
                    <a:moveTo>
                      <a:pt x="8716" y="4346"/>
                    </a:moveTo>
                    <a:cubicBezTo>
                      <a:pt x="8716" y="6751"/>
                      <a:pt x="6763" y="8704"/>
                      <a:pt x="4358" y="8704"/>
                    </a:cubicBezTo>
                    <a:cubicBezTo>
                      <a:pt x="1953" y="8704"/>
                      <a:pt x="0" y="6751"/>
                      <a:pt x="0" y="4346"/>
                    </a:cubicBezTo>
                    <a:cubicBezTo>
                      <a:pt x="0" y="1941"/>
                      <a:pt x="1953" y="0"/>
                      <a:pt x="4358" y="0"/>
                    </a:cubicBezTo>
                    <a:cubicBezTo>
                      <a:pt x="6763" y="0"/>
                      <a:pt x="8716" y="1941"/>
                      <a:pt x="8716" y="4346"/>
                    </a:cubicBezTo>
                    <a:close/>
                  </a:path>
                </a:pathLst>
              </a:custGeom>
              <a:solidFill>
                <a:srgbClr val="FFFFFF"/>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25" name="Google Shape;1446;p45">
                <a:extLst>
                  <a:ext uri="{FF2B5EF4-FFF2-40B4-BE49-F238E27FC236}">
                    <a16:creationId xmlns:a16="http://schemas.microsoft.com/office/drawing/2014/main" id="{16594977-F47C-C6BB-652F-5E1E4216ABB1}"/>
                  </a:ext>
                </a:extLst>
              </p:cNvPr>
              <p:cNvSpPr txBox="1"/>
              <p:nvPr/>
            </p:nvSpPr>
            <p:spPr>
              <a:xfrm flipH="1">
                <a:off x="1198790" y="2978377"/>
                <a:ext cx="1755000" cy="681300"/>
              </a:xfrm>
              <a:prstGeom prst="rect">
                <a:avLst/>
              </a:prstGeom>
              <a:noFill/>
              <a:ln>
                <a:noFill/>
              </a:ln>
            </p:spPr>
            <p:txBody>
              <a:bodyPr spcFirstLastPara="1" wrap="square" lIns="121900" tIns="121900" rIns="121900" bIns="121900" anchor="ctr" anchorCtr="0">
                <a:noAutofit/>
              </a:bodyPr>
              <a:lstStyle/>
              <a:p>
                <a:pPr algn="r"/>
                <a:r>
                  <a:rPr lang="en" sz="1200" dirty="0">
                    <a:latin typeface="Tahoma" panose="020B0604030504040204" pitchFamily="34" charset="0"/>
                    <a:ea typeface="Tahoma" panose="020B0604030504040204" pitchFamily="34" charset="0"/>
                    <a:cs typeface="Tahoma" panose="020B0604030504040204" pitchFamily="34" charset="0"/>
                    <a:sym typeface="Roboto"/>
                  </a:rPr>
                  <a:t>Centro de Investigación del Cáncer (CIC)</a:t>
                </a:r>
                <a:endParaRPr sz="1200" dirty="0">
                  <a:latin typeface="Tahoma" panose="020B0604030504040204" pitchFamily="34" charset="0"/>
                  <a:ea typeface="Tahoma" panose="020B0604030504040204" pitchFamily="34" charset="0"/>
                  <a:cs typeface="Tahoma" panose="020B0604030504040204" pitchFamily="34" charset="0"/>
                  <a:sym typeface="Roboto"/>
                </a:endParaRPr>
              </a:p>
            </p:txBody>
          </p:sp>
        </p:grpSp>
        <p:sp>
          <p:nvSpPr>
            <p:cNvPr id="12" name="Google Shape;1452;p45">
              <a:extLst>
                <a:ext uri="{FF2B5EF4-FFF2-40B4-BE49-F238E27FC236}">
                  <a16:creationId xmlns:a16="http://schemas.microsoft.com/office/drawing/2014/main" id="{7FC62384-9760-5637-F95F-DCA31274DD75}"/>
                </a:ext>
              </a:extLst>
            </p:cNvPr>
            <p:cNvSpPr/>
            <p:nvPr/>
          </p:nvSpPr>
          <p:spPr>
            <a:xfrm>
              <a:off x="5051842" y="1866577"/>
              <a:ext cx="2232892" cy="680511"/>
            </a:xfrm>
            <a:custGeom>
              <a:avLst/>
              <a:gdLst/>
              <a:ahLst/>
              <a:cxnLst/>
              <a:rect l="l" t="t" r="r" b="b"/>
              <a:pathLst>
                <a:path w="86535" h="26373" extrusionOk="0">
                  <a:moveTo>
                    <a:pt x="44423" y="5549"/>
                  </a:moveTo>
                  <a:lnTo>
                    <a:pt x="34826" y="1"/>
                  </a:lnTo>
                  <a:lnTo>
                    <a:pt x="34826" y="5632"/>
                  </a:lnTo>
                  <a:cubicBezTo>
                    <a:pt x="21694" y="6728"/>
                    <a:pt x="9668" y="11823"/>
                    <a:pt x="0" y="19705"/>
                  </a:cubicBezTo>
                  <a:lnTo>
                    <a:pt x="941" y="20610"/>
                  </a:lnTo>
                  <a:cubicBezTo>
                    <a:pt x="10371" y="12978"/>
                    <a:pt x="22063" y="8025"/>
                    <a:pt x="34826" y="6942"/>
                  </a:cubicBezTo>
                  <a:lnTo>
                    <a:pt x="34826" y="12395"/>
                  </a:lnTo>
                  <a:lnTo>
                    <a:pt x="44423" y="6859"/>
                  </a:lnTo>
                  <a:cubicBezTo>
                    <a:pt x="60615" y="7942"/>
                    <a:pt x="75153" y="15229"/>
                    <a:pt x="85642" y="26373"/>
                  </a:cubicBezTo>
                  <a:lnTo>
                    <a:pt x="86535" y="25420"/>
                  </a:lnTo>
                  <a:cubicBezTo>
                    <a:pt x="75808" y="14062"/>
                    <a:pt x="60972" y="6632"/>
                    <a:pt x="44423" y="5549"/>
                  </a:cubicBezTo>
                  <a:close/>
                </a:path>
              </a:pathLst>
            </a:custGeom>
            <a:solidFill>
              <a:srgbClr val="FF0000"/>
            </a:solidFill>
            <a:ln>
              <a:noFill/>
            </a:ln>
          </p:spPr>
          <p:txBody>
            <a:bodyPr spcFirstLastPara="1" wrap="square" lIns="121900" tIns="121900" rIns="121900" bIns="121900" anchor="ctr" anchorCtr="0">
              <a:noAutofit/>
            </a:bodyPr>
            <a:lstStyle/>
            <a:p>
              <a:endParaRPr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Google Shape;1453;p45">
              <a:extLst>
                <a:ext uri="{FF2B5EF4-FFF2-40B4-BE49-F238E27FC236}">
                  <a16:creationId xmlns:a16="http://schemas.microsoft.com/office/drawing/2014/main" id="{27BE5346-3F8F-6086-958B-8A7C608CB6F4}"/>
                </a:ext>
              </a:extLst>
            </p:cNvPr>
            <p:cNvSpPr/>
            <p:nvPr/>
          </p:nvSpPr>
          <p:spPr>
            <a:xfrm rot="3155427">
              <a:off x="4275878" y="1878723"/>
              <a:ext cx="2119847" cy="1434124"/>
            </a:xfrm>
            <a:custGeom>
              <a:avLst/>
              <a:gdLst/>
              <a:ahLst/>
              <a:cxnLst/>
              <a:rect l="l" t="t" r="r" b="b"/>
              <a:pathLst>
                <a:path w="82154" h="55579" extrusionOk="0">
                  <a:moveTo>
                    <a:pt x="27790" y="0"/>
                  </a:moveTo>
                  <a:cubicBezTo>
                    <a:pt x="12443" y="0"/>
                    <a:pt x="1" y="12442"/>
                    <a:pt x="1" y="27790"/>
                  </a:cubicBezTo>
                  <a:cubicBezTo>
                    <a:pt x="1" y="43137"/>
                    <a:pt x="12443" y="55579"/>
                    <a:pt x="27790" y="55579"/>
                  </a:cubicBezTo>
                  <a:cubicBezTo>
                    <a:pt x="40875" y="55579"/>
                    <a:pt x="51829" y="46542"/>
                    <a:pt x="54793" y="34362"/>
                  </a:cubicBezTo>
                  <a:cubicBezTo>
                    <a:pt x="55889" y="30802"/>
                    <a:pt x="59199" y="28218"/>
                    <a:pt x="63116" y="28218"/>
                  </a:cubicBezTo>
                  <a:cubicBezTo>
                    <a:pt x="65914" y="28218"/>
                    <a:pt x="68402" y="29540"/>
                    <a:pt x="69997" y="31576"/>
                  </a:cubicBezTo>
                  <a:cubicBezTo>
                    <a:pt x="71200" y="33326"/>
                    <a:pt x="73212" y="34457"/>
                    <a:pt x="75486" y="34457"/>
                  </a:cubicBezTo>
                  <a:cubicBezTo>
                    <a:pt x="79165" y="34457"/>
                    <a:pt x="82154" y="31469"/>
                    <a:pt x="82154" y="27790"/>
                  </a:cubicBezTo>
                  <a:cubicBezTo>
                    <a:pt x="82154" y="24099"/>
                    <a:pt x="79165" y="21110"/>
                    <a:pt x="75486" y="21110"/>
                  </a:cubicBezTo>
                  <a:cubicBezTo>
                    <a:pt x="73212" y="21110"/>
                    <a:pt x="71200" y="22253"/>
                    <a:pt x="69997" y="23991"/>
                  </a:cubicBezTo>
                  <a:cubicBezTo>
                    <a:pt x="68402" y="26051"/>
                    <a:pt x="65926" y="27373"/>
                    <a:pt x="63116" y="27373"/>
                  </a:cubicBezTo>
                  <a:cubicBezTo>
                    <a:pt x="59199" y="27373"/>
                    <a:pt x="55900" y="24789"/>
                    <a:pt x="54793" y="21229"/>
                  </a:cubicBezTo>
                  <a:cubicBezTo>
                    <a:pt x="51840" y="9049"/>
                    <a:pt x="40875" y="0"/>
                    <a:pt x="27790" y="0"/>
                  </a:cubicBezTo>
                  <a:close/>
                </a:path>
              </a:pathLst>
            </a:custGeom>
            <a:solidFill>
              <a:srgbClr val="FF0000"/>
            </a:solidFill>
            <a:ln>
              <a:noFill/>
            </a:ln>
          </p:spPr>
          <p:txBody>
            <a:bodyPr spcFirstLastPara="1" wrap="square" lIns="121900" tIns="121900" rIns="121900" bIns="121900" anchor="ctr" anchorCtr="0">
              <a:noAutofit/>
            </a:bodyPr>
            <a:lstStyle/>
            <a:p>
              <a:endParaRPr sz="1600">
                <a:latin typeface="Tahoma" panose="020B0604030504040204" pitchFamily="34" charset="0"/>
                <a:ea typeface="Tahoma" panose="020B0604030504040204" pitchFamily="34" charset="0"/>
                <a:cs typeface="Tahoma" panose="020B0604030504040204" pitchFamily="34" charset="0"/>
              </a:endParaRPr>
            </a:p>
          </p:txBody>
        </p:sp>
        <p:sp>
          <p:nvSpPr>
            <p:cNvPr id="14" name="Google Shape;1455;p45">
              <a:extLst>
                <a:ext uri="{FF2B5EF4-FFF2-40B4-BE49-F238E27FC236}">
                  <a16:creationId xmlns:a16="http://schemas.microsoft.com/office/drawing/2014/main" id="{3BECD55B-9B12-4718-1C65-8EFA455DCCDF}"/>
                </a:ext>
              </a:extLst>
            </p:cNvPr>
            <p:cNvSpPr/>
            <p:nvPr/>
          </p:nvSpPr>
          <p:spPr>
            <a:xfrm>
              <a:off x="6132422" y="2465081"/>
              <a:ext cx="224928" cy="224928"/>
            </a:xfrm>
            <a:custGeom>
              <a:avLst/>
              <a:gdLst/>
              <a:ahLst/>
              <a:cxnLst/>
              <a:rect l="l" t="t" r="r" b="b"/>
              <a:pathLst>
                <a:path w="8717" h="8717" extrusionOk="0">
                  <a:moveTo>
                    <a:pt x="8716" y="4359"/>
                  </a:moveTo>
                  <a:cubicBezTo>
                    <a:pt x="8716" y="6764"/>
                    <a:pt x="6763" y="8716"/>
                    <a:pt x="4358" y="8716"/>
                  </a:cubicBezTo>
                  <a:cubicBezTo>
                    <a:pt x="1953" y="8716"/>
                    <a:pt x="1" y="6764"/>
                    <a:pt x="1" y="4359"/>
                  </a:cubicBezTo>
                  <a:cubicBezTo>
                    <a:pt x="1" y="1953"/>
                    <a:pt x="1953" y="1"/>
                    <a:pt x="4358" y="1"/>
                  </a:cubicBezTo>
                  <a:cubicBezTo>
                    <a:pt x="6763" y="1"/>
                    <a:pt x="8716" y="1953"/>
                    <a:pt x="8716" y="4359"/>
                  </a:cubicBezTo>
                  <a:close/>
                </a:path>
              </a:pathLst>
            </a:custGeom>
            <a:solidFill>
              <a:srgbClr val="FFFFFF"/>
            </a:solidFill>
            <a:ln>
              <a:noFill/>
            </a:ln>
          </p:spPr>
          <p:txBody>
            <a:bodyPr spcFirstLastPara="1" wrap="square" lIns="121900" tIns="121900" rIns="121900" bIns="121900" anchor="ctr" anchorCtr="0">
              <a:noAutofit/>
            </a:bodyPr>
            <a:lstStyle/>
            <a:p>
              <a:endParaRPr sz="1200">
                <a:latin typeface="Tahoma" panose="020B0604030504040204" pitchFamily="34" charset="0"/>
                <a:ea typeface="Tahoma" panose="020B0604030504040204" pitchFamily="34" charset="0"/>
                <a:cs typeface="Tahoma" panose="020B0604030504040204" pitchFamily="34" charset="0"/>
              </a:endParaRPr>
            </a:p>
          </p:txBody>
        </p:sp>
        <p:sp>
          <p:nvSpPr>
            <p:cNvPr id="15" name="Google Shape;1456;p45">
              <a:extLst>
                <a:ext uri="{FF2B5EF4-FFF2-40B4-BE49-F238E27FC236}">
                  <a16:creationId xmlns:a16="http://schemas.microsoft.com/office/drawing/2014/main" id="{7C886654-F773-5297-7CD2-D54B85D57FDD}"/>
                </a:ext>
              </a:extLst>
            </p:cNvPr>
            <p:cNvSpPr txBox="1"/>
            <p:nvPr/>
          </p:nvSpPr>
          <p:spPr>
            <a:xfrm flipH="1">
              <a:off x="1306111" y="1702701"/>
              <a:ext cx="2929826" cy="708588"/>
            </a:xfrm>
            <a:prstGeom prst="rect">
              <a:avLst/>
            </a:prstGeom>
            <a:noFill/>
            <a:ln>
              <a:noFill/>
            </a:ln>
          </p:spPr>
          <p:txBody>
            <a:bodyPr spcFirstLastPara="1" wrap="square" lIns="121900" tIns="121900" rIns="121900" bIns="121900" anchor="ctr" anchorCtr="0">
              <a:noAutofit/>
            </a:bodyPr>
            <a:lstStyle/>
            <a:p>
              <a:pPr algn="r"/>
              <a:r>
                <a:rPr lang="en" sz="1200" dirty="0">
                  <a:latin typeface="Tahoma" panose="020B0604030504040204" pitchFamily="34" charset="0"/>
                  <a:ea typeface="Tahoma" panose="020B0604030504040204" pitchFamily="34" charset="0"/>
                  <a:cs typeface="Tahoma" panose="020B0604030504040204" pitchFamily="34" charset="0"/>
                  <a:sym typeface="Fira Sans Extra Condensed Medium"/>
                </a:rPr>
                <a:t>Instituto de Neurociencias de Castilla y León (INCYL)</a:t>
              </a:r>
              <a:endParaRPr sz="1200" dirty="0">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16" name="Google Shape;1465;p45">
              <a:extLst>
                <a:ext uri="{FF2B5EF4-FFF2-40B4-BE49-F238E27FC236}">
                  <a16:creationId xmlns:a16="http://schemas.microsoft.com/office/drawing/2014/main" id="{973A600E-B93E-C9F0-4BEC-38349E7EAA5C}"/>
                </a:ext>
              </a:extLst>
            </p:cNvPr>
            <p:cNvSpPr/>
            <p:nvPr/>
          </p:nvSpPr>
          <p:spPr>
            <a:xfrm rot="3027392">
              <a:off x="6414556" y="1750032"/>
              <a:ext cx="1434125" cy="2119847"/>
            </a:xfrm>
            <a:custGeom>
              <a:avLst/>
              <a:gdLst/>
              <a:ahLst/>
              <a:cxnLst/>
              <a:rect l="l" t="t" r="r" b="b"/>
              <a:pathLst>
                <a:path w="55579" h="82154" extrusionOk="0">
                  <a:moveTo>
                    <a:pt x="27790" y="0"/>
                  </a:moveTo>
                  <a:cubicBezTo>
                    <a:pt x="12443" y="0"/>
                    <a:pt x="1" y="12442"/>
                    <a:pt x="1" y="27790"/>
                  </a:cubicBezTo>
                  <a:cubicBezTo>
                    <a:pt x="1" y="40874"/>
                    <a:pt x="9038" y="51828"/>
                    <a:pt x="21218" y="54793"/>
                  </a:cubicBezTo>
                  <a:cubicBezTo>
                    <a:pt x="24778" y="55888"/>
                    <a:pt x="27361" y="59198"/>
                    <a:pt x="27361" y="63115"/>
                  </a:cubicBezTo>
                  <a:cubicBezTo>
                    <a:pt x="27361" y="65913"/>
                    <a:pt x="26040" y="68402"/>
                    <a:pt x="23992" y="69997"/>
                  </a:cubicBezTo>
                  <a:cubicBezTo>
                    <a:pt x="22253" y="71200"/>
                    <a:pt x="21110" y="73212"/>
                    <a:pt x="21110" y="75486"/>
                  </a:cubicBezTo>
                  <a:cubicBezTo>
                    <a:pt x="21110" y="79165"/>
                    <a:pt x="24099" y="82153"/>
                    <a:pt x="27790" y="82153"/>
                  </a:cubicBezTo>
                  <a:cubicBezTo>
                    <a:pt x="31469" y="82153"/>
                    <a:pt x="34457" y="79165"/>
                    <a:pt x="34457" y="75486"/>
                  </a:cubicBezTo>
                  <a:cubicBezTo>
                    <a:pt x="34457" y="73212"/>
                    <a:pt x="33314" y="71200"/>
                    <a:pt x="31576" y="69997"/>
                  </a:cubicBezTo>
                  <a:cubicBezTo>
                    <a:pt x="29528" y="68402"/>
                    <a:pt x="28207" y="65925"/>
                    <a:pt x="28207" y="63115"/>
                  </a:cubicBezTo>
                  <a:cubicBezTo>
                    <a:pt x="28207" y="59198"/>
                    <a:pt x="30790" y="55900"/>
                    <a:pt x="34350" y="54793"/>
                  </a:cubicBezTo>
                  <a:cubicBezTo>
                    <a:pt x="46530" y="51840"/>
                    <a:pt x="55579" y="40874"/>
                    <a:pt x="55579" y="27790"/>
                  </a:cubicBezTo>
                  <a:cubicBezTo>
                    <a:pt x="55579" y="12442"/>
                    <a:pt x="43137" y="0"/>
                    <a:pt x="27790" y="0"/>
                  </a:cubicBezTo>
                  <a:close/>
                </a:path>
              </a:pathLst>
            </a:custGeom>
            <a:solidFill>
              <a:srgbClr val="99DAFF"/>
            </a:solidFill>
            <a:ln>
              <a:noFill/>
            </a:ln>
          </p:spPr>
          <p:txBody>
            <a:bodyPr spcFirstLastPara="1" wrap="square" lIns="121900" tIns="121900" rIns="121900" bIns="121900" anchor="ctr" anchorCtr="0">
              <a:noAutofit/>
            </a:bodyPr>
            <a:lstStyle/>
            <a:p>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17" name="Google Shape;1469;p45">
              <a:extLst>
                <a:ext uri="{FF2B5EF4-FFF2-40B4-BE49-F238E27FC236}">
                  <a16:creationId xmlns:a16="http://schemas.microsoft.com/office/drawing/2014/main" id="{8E4FA8C3-B98E-2641-740A-DE7F94491017}"/>
                </a:ext>
              </a:extLst>
            </p:cNvPr>
            <p:cNvSpPr txBox="1"/>
            <p:nvPr/>
          </p:nvSpPr>
          <p:spPr>
            <a:xfrm flipH="1">
              <a:off x="8273846" y="1519161"/>
              <a:ext cx="3396262" cy="1851431"/>
            </a:xfrm>
            <a:prstGeom prst="rect">
              <a:avLst/>
            </a:prstGeom>
            <a:noFill/>
            <a:ln>
              <a:noFill/>
            </a:ln>
          </p:spPr>
          <p:txBody>
            <a:bodyPr spcFirstLastPara="1" wrap="square" lIns="121900" tIns="121900" rIns="121900" bIns="121900" anchor="ctr" anchorCtr="0">
              <a:noAutofit/>
            </a:bodyPr>
            <a:lstStyle/>
            <a:p>
              <a:r>
                <a:rPr lang="en" sz="1200" dirty="0">
                  <a:latin typeface="Tahoma" panose="020B0604030504040204" pitchFamily="34" charset="0"/>
                  <a:ea typeface="Tahoma" panose="020B0604030504040204" pitchFamily="34" charset="0"/>
                  <a:cs typeface="Tahoma" panose="020B0604030504040204" pitchFamily="34" charset="0"/>
                  <a:sym typeface="Roboto"/>
                </a:rPr>
                <a:t>Grupo HUSAL-HEM</a:t>
              </a:r>
            </a:p>
            <a:p>
              <a:pPr>
                <a:spcBef>
                  <a:spcPts val="600"/>
                </a:spcBef>
              </a:pPr>
              <a:r>
                <a:rPr lang="es-ES" sz="1200" dirty="0">
                  <a:effectLst/>
                  <a:latin typeface="Tahoma" panose="020B0604030504040204" pitchFamily="34" charset="0"/>
                  <a:ea typeface="Tahoma" panose="020B0604030504040204" pitchFamily="34" charset="0"/>
                  <a:cs typeface="Tahoma" panose="020B0604030504040204" pitchFamily="34" charset="0"/>
                </a:rPr>
                <a:t>Grupo de Investigación en Terapias Regenerativa Osteoarticular de Castilla y León (</a:t>
              </a:r>
              <a:r>
                <a:rPr lang="en" sz="1200" dirty="0">
                  <a:latin typeface="Tahoma" panose="020B0604030504040204" pitchFamily="34" charset="0"/>
                  <a:ea typeface="Tahoma" panose="020B0604030504040204" pitchFamily="34" charset="0"/>
                  <a:cs typeface="Tahoma" panose="020B0604030504040204" pitchFamily="34" charset="0"/>
                  <a:sym typeface="Roboto"/>
                </a:rPr>
                <a:t>GITROACYL)</a:t>
              </a:r>
            </a:p>
            <a:p>
              <a:pPr>
                <a:spcBef>
                  <a:spcPts val="600"/>
                </a:spcBef>
              </a:pPr>
              <a:r>
                <a:rPr lang="es-ES" sz="1200" dirty="0">
                  <a:effectLst/>
                  <a:latin typeface="Tahoma" panose="020B0604030504040204" pitchFamily="34" charset="0"/>
                  <a:ea typeface="Tahoma" panose="020B0604030504040204" pitchFamily="34" charset="0"/>
                  <a:cs typeface="Tahoma" panose="020B0604030504040204" pitchFamily="34" charset="0"/>
                </a:rPr>
                <a:t>Instituto de Ciencias del Corazón (</a:t>
              </a:r>
              <a:r>
                <a:rPr lang="en" sz="1200" dirty="0">
                  <a:latin typeface="Tahoma" panose="020B0604030504040204" pitchFamily="34" charset="0"/>
                  <a:ea typeface="Tahoma" panose="020B0604030504040204" pitchFamily="34" charset="0"/>
                  <a:cs typeface="Tahoma" panose="020B0604030504040204" pitchFamily="34" charset="0"/>
                  <a:sym typeface="Roboto"/>
                </a:rPr>
                <a:t>ICICOR)</a:t>
              </a:r>
              <a:endParaRPr sz="1200" dirty="0">
                <a:latin typeface="Tahoma" panose="020B0604030504040204" pitchFamily="34" charset="0"/>
                <a:ea typeface="Tahoma" panose="020B0604030504040204" pitchFamily="34" charset="0"/>
                <a:cs typeface="Tahoma" panose="020B0604030504040204" pitchFamily="34" charset="0"/>
                <a:sym typeface="Roboto"/>
              </a:endParaRPr>
            </a:p>
          </p:txBody>
        </p:sp>
        <p:sp>
          <p:nvSpPr>
            <p:cNvPr id="18" name="CuadroTexto 17">
              <a:extLst>
                <a:ext uri="{FF2B5EF4-FFF2-40B4-BE49-F238E27FC236}">
                  <a16:creationId xmlns:a16="http://schemas.microsoft.com/office/drawing/2014/main" id="{08791D10-EB5A-B356-4B4D-9A9946127FAF}"/>
                </a:ext>
              </a:extLst>
            </p:cNvPr>
            <p:cNvSpPr txBox="1"/>
            <p:nvPr/>
          </p:nvSpPr>
          <p:spPr>
            <a:xfrm>
              <a:off x="7103339" y="2411289"/>
              <a:ext cx="713668" cy="380487"/>
            </a:xfrm>
            <a:prstGeom prst="rect">
              <a:avLst/>
            </a:prstGeom>
            <a:noFill/>
          </p:spPr>
          <p:txBody>
            <a:bodyPr wrap="none" rtlCol="0">
              <a:spAutoFit/>
            </a:bodyPr>
            <a:lstStyle/>
            <a:p>
              <a:r>
                <a:rPr lang="es-ES" sz="1400" b="1" dirty="0">
                  <a:solidFill>
                    <a:srgbClr val="002060"/>
                  </a:solidFill>
                  <a:latin typeface="Tahoma" panose="020B0604030504040204" pitchFamily="34" charset="0"/>
                  <a:ea typeface="Tahoma" panose="020B0604030504040204" pitchFamily="34" charset="0"/>
                  <a:cs typeface="Tahoma" panose="020B0604030504040204" pitchFamily="34" charset="0"/>
                </a:rPr>
                <a:t>GRS</a:t>
              </a:r>
            </a:p>
          </p:txBody>
        </p:sp>
        <p:sp>
          <p:nvSpPr>
            <p:cNvPr id="19" name="CuadroTexto 18">
              <a:extLst>
                <a:ext uri="{FF2B5EF4-FFF2-40B4-BE49-F238E27FC236}">
                  <a16:creationId xmlns:a16="http://schemas.microsoft.com/office/drawing/2014/main" id="{EB7B9E77-B1AE-5DD1-24C8-1A20786C0171}"/>
                </a:ext>
              </a:extLst>
            </p:cNvPr>
            <p:cNvSpPr txBox="1"/>
            <p:nvPr/>
          </p:nvSpPr>
          <p:spPr>
            <a:xfrm>
              <a:off x="6405672" y="4788358"/>
              <a:ext cx="1416739" cy="740519"/>
            </a:xfrm>
            <a:prstGeom prst="rect">
              <a:avLst/>
            </a:prstGeom>
            <a:noFill/>
          </p:spPr>
          <p:txBody>
            <a:bodyPr wrap="none" rtlCol="0">
              <a:spAutoFit/>
            </a:bodyPr>
            <a:lstStyle/>
            <a:p>
              <a:pPr algn="ctr">
                <a:spcBef>
                  <a:spcPts val="600"/>
                </a:spcBef>
              </a:pPr>
              <a:r>
                <a:rPr lang="es-ES" sz="1400" b="1" dirty="0">
                  <a:solidFill>
                    <a:schemeClr val="bg1"/>
                  </a:solidFill>
                  <a:latin typeface="Tahoma" panose="020B0604030504040204" pitchFamily="34" charset="0"/>
                  <a:ea typeface="Tahoma" panose="020B0604030504040204" pitchFamily="34" charset="0"/>
                  <a:cs typeface="Tahoma" panose="020B0604030504040204" pitchFamily="34" charset="0"/>
                </a:rPr>
                <a:t>Fundación</a:t>
              </a:r>
            </a:p>
            <a:p>
              <a:pPr algn="ctr">
                <a:spcBef>
                  <a:spcPts val="600"/>
                </a:spcBef>
              </a:pPr>
              <a:r>
                <a:rPr lang="es-ES" sz="1400" b="1" dirty="0" err="1">
                  <a:solidFill>
                    <a:schemeClr val="bg1"/>
                  </a:solidFill>
                  <a:latin typeface="Tahoma" panose="020B0604030504040204" pitchFamily="34" charset="0"/>
                  <a:ea typeface="Tahoma" panose="020B0604030504040204" pitchFamily="34" charset="0"/>
                  <a:cs typeface="Tahoma" panose="020B0604030504040204" pitchFamily="34" charset="0"/>
                </a:rPr>
                <a:t>UVa</a:t>
              </a:r>
              <a:endParaRPr lang="es-E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CuadroTexto 19">
              <a:extLst>
                <a:ext uri="{FF2B5EF4-FFF2-40B4-BE49-F238E27FC236}">
                  <a16:creationId xmlns:a16="http://schemas.microsoft.com/office/drawing/2014/main" id="{B73AE22E-5679-DAF1-C96D-152BF2BB4040}"/>
                </a:ext>
              </a:extLst>
            </p:cNvPr>
            <p:cNvSpPr txBox="1"/>
            <p:nvPr/>
          </p:nvSpPr>
          <p:spPr>
            <a:xfrm>
              <a:off x="4753460" y="2142061"/>
              <a:ext cx="835941" cy="380487"/>
            </a:xfrm>
            <a:prstGeom prst="rect">
              <a:avLst/>
            </a:prstGeom>
            <a:noFill/>
          </p:spPr>
          <p:txBody>
            <a:bodyPr wrap="none" rtlCol="0">
              <a:spAutoFit/>
            </a:bodyPr>
            <a:lstStyle/>
            <a:p>
              <a:r>
                <a:rPr lang="es-ES" sz="1400" b="1" dirty="0">
                  <a:solidFill>
                    <a:schemeClr val="bg1"/>
                  </a:solidFill>
                  <a:latin typeface="Tahoma" panose="020B0604030504040204" pitchFamily="34" charset="0"/>
                  <a:ea typeface="Tahoma" panose="020B0604030504040204" pitchFamily="34" charset="0"/>
                  <a:cs typeface="Tahoma" panose="020B0604030504040204" pitchFamily="34" charset="0"/>
                </a:rPr>
                <a:t>USAL</a:t>
              </a:r>
            </a:p>
          </p:txBody>
        </p:sp>
        <p:sp>
          <p:nvSpPr>
            <p:cNvPr id="21" name="CuadroTexto 20">
              <a:extLst>
                <a:ext uri="{FF2B5EF4-FFF2-40B4-BE49-F238E27FC236}">
                  <a16:creationId xmlns:a16="http://schemas.microsoft.com/office/drawing/2014/main" id="{E1A38D09-C307-46D5-9230-13C6AB4334EA}"/>
                </a:ext>
              </a:extLst>
            </p:cNvPr>
            <p:cNvSpPr txBox="1"/>
            <p:nvPr/>
          </p:nvSpPr>
          <p:spPr>
            <a:xfrm>
              <a:off x="4322852" y="4456138"/>
              <a:ext cx="943949" cy="380487"/>
            </a:xfrm>
            <a:prstGeom prst="rect">
              <a:avLst/>
            </a:prstGeom>
            <a:noFill/>
          </p:spPr>
          <p:txBody>
            <a:bodyPr wrap="none" rtlCol="0">
              <a:spAutoFit/>
            </a:bodyPr>
            <a:lstStyle/>
            <a:p>
              <a:r>
                <a:rPr lang="es-ES" sz="1400" b="1" dirty="0">
                  <a:solidFill>
                    <a:schemeClr val="bg1"/>
                  </a:solidFill>
                  <a:latin typeface="Tahoma" panose="020B0604030504040204" pitchFamily="34" charset="0"/>
                  <a:ea typeface="Tahoma" panose="020B0604030504040204" pitchFamily="34" charset="0"/>
                  <a:cs typeface="Tahoma" panose="020B0604030504040204" pitchFamily="34" charset="0"/>
                </a:rPr>
                <a:t>FICUS</a:t>
              </a:r>
            </a:p>
          </p:txBody>
        </p:sp>
      </p:grpSp>
      <p:sp>
        <p:nvSpPr>
          <p:cNvPr id="29" name="CuadroTexto 28">
            <a:extLst>
              <a:ext uri="{FF2B5EF4-FFF2-40B4-BE49-F238E27FC236}">
                <a16:creationId xmlns:a16="http://schemas.microsoft.com/office/drawing/2014/main" id="{BC87E40E-FE45-798C-5E2D-BD1A98D60B09}"/>
              </a:ext>
            </a:extLst>
          </p:cNvPr>
          <p:cNvSpPr txBox="1"/>
          <p:nvPr/>
        </p:nvSpPr>
        <p:spPr>
          <a:xfrm>
            <a:off x="10563041" y="6804391"/>
            <a:ext cx="233573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733930" rtl="0" fontAlgn="auto" latinLnBrk="0" hangingPunct="0">
              <a:lnSpc>
                <a:spcPct val="100000"/>
              </a:lnSpc>
              <a:spcBef>
                <a:spcPts val="0"/>
              </a:spcBef>
              <a:spcAft>
                <a:spcPts val="0"/>
              </a:spcAft>
              <a:buClrTx/>
              <a:buSzTx/>
              <a:buFontTx/>
              <a:buNone/>
              <a:tabLst/>
            </a:pPr>
            <a:r>
              <a:rPr kumimoji="0" lang="es-ES" sz="1200" b="0" i="0" u="none" strike="noStrike" cap="none" spc="0" normalizeH="0" baseline="0" dirty="0">
                <a:ln>
                  <a:noFill/>
                </a:ln>
                <a:solidFill>
                  <a:schemeClr val="bg1">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Figura 3. Grupos de investigación vinculados al Centro en Red</a:t>
            </a:r>
          </a:p>
        </p:txBody>
      </p:sp>
    </p:spTree>
    <p:extLst>
      <p:ext uri="{BB962C8B-B14F-4D97-AF65-F5344CB8AC3E}">
        <p14:creationId xmlns:p14="http://schemas.microsoft.com/office/powerpoint/2010/main" val="34423113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98B95-AC29-33C6-FFEF-5B4F64A269CC}"/>
            </a:ext>
          </a:extLst>
        </p:cNvPr>
        <p:cNvGrpSpPr/>
        <p:nvPr/>
      </p:nvGrpSpPr>
      <p:grpSpPr>
        <a:xfrm>
          <a:off x="0" y="0"/>
          <a:ext cx="0" cy="0"/>
          <a:chOff x="0" y="0"/>
          <a:chExt cx="0" cy="0"/>
        </a:xfrm>
      </p:grpSpPr>
      <p:pic>
        <p:nvPicPr>
          <p:cNvPr id="173" name="diapositiva.jpg" descr="diapositiva.jpg">
            <a:extLst>
              <a:ext uri="{FF2B5EF4-FFF2-40B4-BE49-F238E27FC236}">
                <a16:creationId xmlns:a16="http://schemas.microsoft.com/office/drawing/2014/main" id="{42836E29-9231-6110-A304-D7D3D72E64CA}"/>
              </a:ext>
            </a:extLst>
          </p:cNvPr>
          <p:cNvPicPr>
            <a:picLocks noChangeAspect="1"/>
          </p:cNvPicPr>
          <p:nvPr/>
        </p:nvPicPr>
        <p:blipFill>
          <a:blip r:embed="rId3"/>
          <a:srcRect r="5968"/>
          <a:stretch>
            <a:fillRect/>
          </a:stretch>
        </p:blipFill>
        <p:spPr>
          <a:xfrm>
            <a:off x="0" y="-13835"/>
            <a:ext cx="13004800" cy="9781270"/>
          </a:xfrm>
          <a:prstGeom prst="rect">
            <a:avLst/>
          </a:prstGeom>
          <a:ln w="12700">
            <a:miter lim="400000"/>
          </a:ln>
        </p:spPr>
      </p:pic>
      <p:sp>
        <p:nvSpPr>
          <p:cNvPr id="15" name="Elipse 14">
            <a:extLst>
              <a:ext uri="{FF2B5EF4-FFF2-40B4-BE49-F238E27FC236}">
                <a16:creationId xmlns:a16="http://schemas.microsoft.com/office/drawing/2014/main" id="{766BB0D0-DF35-97AB-9F3B-831DA3458509}"/>
              </a:ext>
            </a:extLst>
          </p:cNvPr>
          <p:cNvSpPr/>
          <p:nvPr/>
        </p:nvSpPr>
        <p:spPr>
          <a:xfrm>
            <a:off x="4927064" y="5418603"/>
            <a:ext cx="2532104" cy="2514349"/>
          </a:xfrm>
          <a:prstGeom prst="ellipse">
            <a:avLst/>
          </a:prstGeom>
          <a:solidFill>
            <a:srgbClr val="FFCC9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Elipse 13">
            <a:extLst>
              <a:ext uri="{FF2B5EF4-FFF2-40B4-BE49-F238E27FC236}">
                <a16:creationId xmlns:a16="http://schemas.microsoft.com/office/drawing/2014/main" id="{C1686E35-465B-D2A4-DAC7-F6C4493645D6}"/>
              </a:ext>
            </a:extLst>
          </p:cNvPr>
          <p:cNvSpPr/>
          <p:nvPr/>
        </p:nvSpPr>
        <p:spPr>
          <a:xfrm>
            <a:off x="6279612" y="3316413"/>
            <a:ext cx="2532104" cy="2514349"/>
          </a:xfrm>
          <a:prstGeom prst="ellipse">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Tahoma" panose="020B0604030504040204" pitchFamily="34" charset="0"/>
              <a:cs typeface="Tahoma" panose="020B0604030504040204" pitchFamily="34" charset="0"/>
              <a:sym typeface="Helvetica Neue Medium"/>
            </a:endParaRPr>
          </a:p>
        </p:txBody>
      </p:sp>
      <p:sp>
        <p:nvSpPr>
          <p:cNvPr id="11" name="Elipse 10">
            <a:extLst>
              <a:ext uri="{FF2B5EF4-FFF2-40B4-BE49-F238E27FC236}">
                <a16:creationId xmlns:a16="http://schemas.microsoft.com/office/drawing/2014/main" id="{2279D6A6-51E1-FB3D-1EB2-DABA925194E7}"/>
              </a:ext>
            </a:extLst>
          </p:cNvPr>
          <p:cNvSpPr/>
          <p:nvPr/>
        </p:nvSpPr>
        <p:spPr>
          <a:xfrm>
            <a:off x="3635269" y="3261765"/>
            <a:ext cx="2532104" cy="2514349"/>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Tahoma" panose="020B0604030504040204" pitchFamily="34" charset="0"/>
              <a:cs typeface="Tahoma" panose="020B0604030504040204" pitchFamily="34" charset="0"/>
              <a:sym typeface="Helvetica Neue Medium"/>
            </a:endParaRPr>
          </a:p>
        </p:txBody>
      </p:sp>
      <p:sp>
        <p:nvSpPr>
          <p:cNvPr id="4" name="CuadroTexto 3">
            <a:extLst>
              <a:ext uri="{FF2B5EF4-FFF2-40B4-BE49-F238E27FC236}">
                <a16:creationId xmlns:a16="http://schemas.microsoft.com/office/drawing/2014/main" id="{71B07A09-A6DF-1B26-9DAD-A90E08D98A9A}"/>
              </a:ext>
            </a:extLst>
          </p:cNvPr>
          <p:cNvSpPr txBox="1"/>
          <p:nvPr/>
        </p:nvSpPr>
        <p:spPr>
          <a:xfrm>
            <a:off x="348779" y="810733"/>
            <a:ext cx="1178311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kern="1200" dirty="0">
                <a:solidFill>
                  <a:srgbClr val="C00000"/>
                </a:solidFill>
                <a:latin typeface="+mj-lt"/>
                <a:ea typeface="+mj-ea"/>
                <a:cs typeface="+mj-cs"/>
              </a:rPr>
              <a:t>¿</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En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qué</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ha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consistido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el</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análisis</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de </a:t>
            </a:r>
            <a:r>
              <a:rPr lang="en-US" sz="4000" kern="1200" dirty="0" err="1">
                <a:solidFill>
                  <a:srgbClr val="C00000"/>
                </a:solidFill>
                <a:latin typeface="Tahoma" panose="020B0604030504040204" pitchFamily="34" charset="0"/>
                <a:ea typeface="Tahoma" panose="020B0604030504040204" pitchFamily="34" charset="0"/>
                <a:cs typeface="Tahoma" panose="020B0604030504040204" pitchFamily="34" charset="0"/>
              </a:rPr>
              <a:t>contexto</a:t>
            </a:r>
            <a:r>
              <a:rPr lang="en-US" sz="4000"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s-ES" sz="3600" dirty="0">
              <a:solidFill>
                <a:srgbClr val="C00000"/>
              </a:solidFill>
            </a:endParaRPr>
          </a:p>
        </p:txBody>
      </p:sp>
      <p:sp>
        <p:nvSpPr>
          <p:cNvPr id="6" name="Elipse 5">
            <a:extLst>
              <a:ext uri="{FF2B5EF4-FFF2-40B4-BE49-F238E27FC236}">
                <a16:creationId xmlns:a16="http://schemas.microsoft.com/office/drawing/2014/main" id="{5CAE4F21-6D0B-6481-12A0-FB80E46D154E}"/>
              </a:ext>
            </a:extLst>
          </p:cNvPr>
          <p:cNvSpPr/>
          <p:nvPr/>
        </p:nvSpPr>
        <p:spPr>
          <a:xfrm>
            <a:off x="3731294" y="4186543"/>
            <a:ext cx="2261286" cy="533777"/>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Normativa</a:t>
            </a:r>
          </a:p>
        </p:txBody>
      </p:sp>
      <p:sp>
        <p:nvSpPr>
          <p:cNvPr id="7" name="Elipse 6">
            <a:extLst>
              <a:ext uri="{FF2B5EF4-FFF2-40B4-BE49-F238E27FC236}">
                <a16:creationId xmlns:a16="http://schemas.microsoft.com/office/drawing/2014/main" id="{F1842768-B6EC-34DF-1D60-A603D2A70627}"/>
              </a:ext>
            </a:extLst>
          </p:cNvPr>
          <p:cNvSpPr/>
          <p:nvPr/>
        </p:nvSpPr>
        <p:spPr>
          <a:xfrm>
            <a:off x="6481248" y="4048208"/>
            <a:ext cx="2261286" cy="923290"/>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Contexto externo</a:t>
            </a:r>
          </a:p>
        </p:txBody>
      </p:sp>
      <p:sp>
        <p:nvSpPr>
          <p:cNvPr id="8" name="Elipse 7">
            <a:extLst>
              <a:ext uri="{FF2B5EF4-FFF2-40B4-BE49-F238E27FC236}">
                <a16:creationId xmlns:a16="http://schemas.microsoft.com/office/drawing/2014/main" id="{E1B9C3D7-8C53-0567-56CB-37F746E2030B}"/>
              </a:ext>
            </a:extLst>
          </p:cNvPr>
          <p:cNvSpPr/>
          <p:nvPr/>
        </p:nvSpPr>
        <p:spPr>
          <a:xfrm>
            <a:off x="5062473" y="6331082"/>
            <a:ext cx="2261286" cy="923290"/>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Contexto interno</a:t>
            </a:r>
          </a:p>
        </p:txBody>
      </p:sp>
      <p:sp>
        <p:nvSpPr>
          <p:cNvPr id="9" name="Elipse 8">
            <a:extLst>
              <a:ext uri="{FF2B5EF4-FFF2-40B4-BE49-F238E27FC236}">
                <a16:creationId xmlns:a16="http://schemas.microsoft.com/office/drawing/2014/main" id="{6C29C104-0A8C-FD7C-F63A-F3E8D542AE53}"/>
              </a:ext>
            </a:extLst>
          </p:cNvPr>
          <p:cNvSpPr/>
          <p:nvPr/>
        </p:nvSpPr>
        <p:spPr>
          <a:xfrm>
            <a:off x="5743124" y="4694229"/>
            <a:ext cx="1816443" cy="1579692"/>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Tahoma" panose="020B0604030504040204" pitchFamily="34" charset="0"/>
              <a:cs typeface="Tahoma" panose="020B0604030504040204" pitchFamily="34" charset="0"/>
              <a:sym typeface="Helvetica Neue Medium"/>
            </a:endParaRPr>
          </a:p>
        </p:txBody>
      </p:sp>
      <p:sp>
        <p:nvSpPr>
          <p:cNvPr id="10" name="Elipse 9">
            <a:extLst>
              <a:ext uri="{FF2B5EF4-FFF2-40B4-BE49-F238E27FC236}">
                <a16:creationId xmlns:a16="http://schemas.microsoft.com/office/drawing/2014/main" id="{953BF2BF-DA65-BEDB-1B12-5BE2FA91EF07}"/>
              </a:ext>
            </a:extLst>
          </p:cNvPr>
          <p:cNvSpPr/>
          <p:nvPr/>
        </p:nvSpPr>
        <p:spPr>
          <a:xfrm>
            <a:off x="5895524" y="4846629"/>
            <a:ext cx="1816443" cy="1579692"/>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Tahoma" panose="020B0604030504040204" pitchFamily="34" charset="0"/>
              <a:cs typeface="Tahoma" panose="020B0604030504040204" pitchFamily="34" charset="0"/>
              <a:sym typeface="Helvetica Neue Medium"/>
            </a:endParaRPr>
          </a:p>
        </p:txBody>
      </p:sp>
      <p:sp>
        <p:nvSpPr>
          <p:cNvPr id="16" name="Elipse 15">
            <a:extLst>
              <a:ext uri="{FF2B5EF4-FFF2-40B4-BE49-F238E27FC236}">
                <a16:creationId xmlns:a16="http://schemas.microsoft.com/office/drawing/2014/main" id="{81388611-4434-ABD7-CBF7-E1EE2EAA85B8}"/>
              </a:ext>
            </a:extLst>
          </p:cNvPr>
          <p:cNvSpPr/>
          <p:nvPr/>
        </p:nvSpPr>
        <p:spPr>
          <a:xfrm>
            <a:off x="5443987" y="4573007"/>
            <a:ext cx="1703689" cy="1579693"/>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200" b="0" i="0" u="none" strike="noStrike" cap="none" spc="0" normalizeH="0" baseline="0">
              <a:ln>
                <a:noFill/>
              </a:ln>
              <a:solidFill>
                <a:srgbClr val="FFFFFF"/>
              </a:solidFill>
              <a:effectLst/>
              <a:uFillTx/>
              <a:latin typeface="Helvetica Neue Medium"/>
              <a:ea typeface="Tahoma" panose="020B0604030504040204" pitchFamily="34" charset="0"/>
              <a:cs typeface="Tahoma" panose="020B0604030504040204" pitchFamily="34" charset="0"/>
              <a:sym typeface="Helvetica Neue Medium"/>
            </a:endParaRPr>
          </a:p>
        </p:txBody>
      </p:sp>
      <p:sp>
        <p:nvSpPr>
          <p:cNvPr id="5" name="Elipse 4">
            <a:extLst>
              <a:ext uri="{FF2B5EF4-FFF2-40B4-BE49-F238E27FC236}">
                <a16:creationId xmlns:a16="http://schemas.microsoft.com/office/drawing/2014/main" id="{47F262E7-4613-8C76-8E95-0274103AB986}"/>
              </a:ext>
            </a:extLst>
          </p:cNvPr>
          <p:cNvSpPr/>
          <p:nvPr/>
        </p:nvSpPr>
        <p:spPr>
          <a:xfrm>
            <a:off x="5137387" y="4849483"/>
            <a:ext cx="2261286" cy="923290"/>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Neue Medium"/>
              </a:rPr>
              <a:t>Análisis y diagnóstico</a:t>
            </a:r>
          </a:p>
        </p:txBody>
      </p:sp>
      <p:sp>
        <p:nvSpPr>
          <p:cNvPr id="36" name="CuadroTexto 35">
            <a:extLst>
              <a:ext uri="{FF2B5EF4-FFF2-40B4-BE49-F238E27FC236}">
                <a16:creationId xmlns:a16="http://schemas.microsoft.com/office/drawing/2014/main" id="{AA2CFF56-B173-E935-B3FF-8AA2E3A4A419}"/>
              </a:ext>
            </a:extLst>
          </p:cNvPr>
          <p:cNvSpPr txBox="1"/>
          <p:nvPr/>
        </p:nvSpPr>
        <p:spPr>
          <a:xfrm>
            <a:off x="103890" y="3531394"/>
            <a:ext cx="3134167" cy="2148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1800"/>
              </a:lnSpc>
              <a:spcBef>
                <a:spcPts val="600"/>
              </a:spcBef>
              <a:spcAft>
                <a:spcPts val="600"/>
              </a:spcAft>
            </a:pPr>
            <a:r>
              <a:rPr lang="es-ES" sz="1400" dirty="0">
                <a:latin typeface="Tahoma" panose="020B0604030504040204" pitchFamily="34" charset="0"/>
                <a:cs typeface="Tahoma" panose="020B0604030504040204" pitchFamily="34" charset="0"/>
              </a:rPr>
              <a:t>Investigación preclínica de medicamentos de terapias avanzadas</a:t>
            </a:r>
            <a:endParaRPr lang="es-ES" sz="1400" dirty="0">
              <a:latin typeface="Tahoma" panose="020B0604030504040204" pitchFamily="34" charset="0"/>
            </a:endParaRPr>
          </a:p>
          <a:p>
            <a:pPr>
              <a:lnSpc>
                <a:spcPts val="1800"/>
              </a:lnSpc>
              <a:spcBef>
                <a:spcPts val="600"/>
              </a:spcBef>
              <a:spcAft>
                <a:spcPts val="600"/>
              </a:spcAft>
            </a:pPr>
            <a:r>
              <a:rPr lang="es-ES" sz="1400" dirty="0">
                <a:latin typeface="Tahoma" panose="020B0604030504040204" pitchFamily="34" charset="0"/>
                <a:cs typeface="Tahoma" panose="020B0604030504040204" pitchFamily="34" charset="0"/>
              </a:rPr>
              <a:t>Investigación clínica de medicamentos de terapias avanzadas</a:t>
            </a:r>
            <a:endParaRPr lang="es-ES" sz="1400" dirty="0">
              <a:latin typeface="Tahoma" panose="020B0604030504040204" pitchFamily="34" charset="0"/>
            </a:endParaRPr>
          </a:p>
          <a:p>
            <a:pPr>
              <a:lnSpc>
                <a:spcPts val="1800"/>
              </a:lnSpc>
              <a:spcBef>
                <a:spcPts val="600"/>
              </a:spcBef>
              <a:spcAft>
                <a:spcPts val="600"/>
              </a:spcAft>
            </a:pPr>
            <a:r>
              <a:rPr lang="es-ES" sz="1400" dirty="0">
                <a:latin typeface="Tahoma" panose="020B0604030504040204" pitchFamily="34" charset="0"/>
                <a:cs typeface="Tahoma" panose="020B0604030504040204" pitchFamily="34" charset="0"/>
              </a:rPr>
              <a:t>Legislación autonómica de Castilla y León</a:t>
            </a:r>
          </a:p>
          <a:p>
            <a:pPr>
              <a:lnSpc>
                <a:spcPts val="1800"/>
              </a:lnSpc>
              <a:spcBef>
                <a:spcPts val="600"/>
              </a:spcBef>
              <a:spcAft>
                <a:spcPts val="600"/>
              </a:spcAft>
              <a:buNone/>
            </a:pPr>
            <a:endParaRPr lang="es-ES" sz="1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9" name="CuadroTexto 38">
            <a:extLst>
              <a:ext uri="{FF2B5EF4-FFF2-40B4-BE49-F238E27FC236}">
                <a16:creationId xmlns:a16="http://schemas.microsoft.com/office/drawing/2014/main" id="{0A4C5B1A-0C52-1F04-3942-DC8A6E725CAE}"/>
              </a:ext>
            </a:extLst>
          </p:cNvPr>
          <p:cNvSpPr txBox="1"/>
          <p:nvPr/>
        </p:nvSpPr>
        <p:spPr>
          <a:xfrm>
            <a:off x="10041773" y="3093827"/>
            <a:ext cx="1883873" cy="480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Bef>
                <a:spcPts val="600"/>
              </a:spcBef>
            </a:pPr>
            <a:r>
              <a:rPr lang="es-ES" sz="1400" b="0" dirty="0">
                <a:solidFill>
                  <a:schemeClr val="tx1"/>
                </a:solidFill>
                <a:latin typeface="Tahoma" panose="020B0604030504040204" pitchFamily="34" charset="0"/>
                <a:ea typeface="Arial Unicode MS"/>
                <a:cs typeface="Arial" panose="020B0604020202020204" pitchFamily="34" charset="0"/>
              </a:rPr>
              <a:t>Programa Horizonte Europa (2021-2027)</a:t>
            </a:r>
          </a:p>
        </p:txBody>
      </p:sp>
      <p:sp>
        <p:nvSpPr>
          <p:cNvPr id="40" name="CuadroTexto 39">
            <a:extLst>
              <a:ext uri="{FF2B5EF4-FFF2-40B4-BE49-F238E27FC236}">
                <a16:creationId xmlns:a16="http://schemas.microsoft.com/office/drawing/2014/main" id="{9B59827E-CDAC-9A9A-125C-60EE181BD20C}"/>
              </a:ext>
            </a:extLst>
          </p:cNvPr>
          <p:cNvSpPr txBox="1"/>
          <p:nvPr/>
        </p:nvSpPr>
        <p:spPr>
          <a:xfrm>
            <a:off x="10028893" y="3810344"/>
            <a:ext cx="2369596" cy="22980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6" indent="0" algn="just">
              <a:lnSpc>
                <a:spcPts val="14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Plan de Abordaje de TA en SNS</a:t>
            </a:r>
          </a:p>
          <a:p>
            <a:pPr lvl="6" indent="0" algn="just">
              <a:lnSpc>
                <a:spcPts val="14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Red </a:t>
            </a: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TERAV y Red </a:t>
            </a: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TERAV+</a:t>
            </a:r>
          </a:p>
          <a:p>
            <a:pPr lvl="6" indent="0">
              <a:lnSpc>
                <a:spcPts val="14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PERTE para la Salud de Vanguardia</a:t>
            </a:r>
            <a:endPar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endParaRPr>
          </a:p>
          <a:p>
            <a:pPr lvl="6" indent="0" algn="just">
              <a:lnSpc>
                <a:spcPts val="14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Consorcio CERTERA</a:t>
            </a:r>
          </a:p>
          <a:p>
            <a:pPr lvl="6" indent="0" algn="just">
              <a:lnSpc>
                <a:spcPts val="1400"/>
              </a:lnSpc>
              <a:spcBef>
                <a:spcPts val="600"/>
              </a:spcBef>
              <a:spcAft>
                <a:spcPts val="600"/>
              </a:spcAft>
            </a:pPr>
            <a:r>
              <a:rPr lang="es-ES" sz="1400" b="0" dirty="0" err="1">
                <a:solidFill>
                  <a:schemeClr val="tx1"/>
                </a:solidFill>
                <a:latin typeface="Tahoma" panose="020B0604030504040204" pitchFamily="34" charset="0"/>
                <a:ea typeface="Tahoma" panose="020B0604030504040204" pitchFamily="34" charset="0"/>
                <a:cs typeface="Arial" panose="020B0604020202020204" pitchFamily="34" charset="0"/>
              </a:rPr>
              <a:t>Terafront</a:t>
            </a: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 </a:t>
            </a:r>
            <a:r>
              <a:rPr lang="es-ES" sz="1400" b="0" dirty="0" err="1">
                <a:solidFill>
                  <a:schemeClr val="tx1"/>
                </a:solidFill>
                <a:latin typeface="Tahoma" panose="020B0604030504040204" pitchFamily="34" charset="0"/>
                <a:ea typeface="Tahoma" panose="020B0604030504040204" pitchFamily="34" charset="0"/>
                <a:cs typeface="Arial" panose="020B0604020202020204" pitchFamily="34" charset="0"/>
              </a:rPr>
              <a:t>Farmatech</a:t>
            </a:r>
            <a:endPar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endParaRPr>
          </a:p>
          <a:p>
            <a:pPr algn="just">
              <a:lnSpc>
                <a:spcPts val="1400"/>
              </a:lnSpc>
              <a:spcBef>
                <a:spcPts val="600"/>
              </a:spcBef>
              <a:spcAft>
                <a:spcPts val="600"/>
              </a:spcAft>
            </a:pPr>
            <a:endParaRPr lang="es-ES" sz="1400" dirty="0"/>
          </a:p>
        </p:txBody>
      </p:sp>
      <p:sp>
        <p:nvSpPr>
          <p:cNvPr id="41" name="CuadroTexto 40">
            <a:extLst>
              <a:ext uri="{FF2B5EF4-FFF2-40B4-BE49-F238E27FC236}">
                <a16:creationId xmlns:a16="http://schemas.microsoft.com/office/drawing/2014/main" id="{68171A6A-BA0C-8F85-899D-3187A5CD9F35}"/>
              </a:ext>
            </a:extLst>
          </p:cNvPr>
          <p:cNvSpPr txBox="1"/>
          <p:nvPr/>
        </p:nvSpPr>
        <p:spPr>
          <a:xfrm>
            <a:off x="9109699" y="6534332"/>
            <a:ext cx="672838" cy="302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CCAA</a:t>
            </a:r>
          </a:p>
        </p:txBody>
      </p:sp>
      <p:sp>
        <p:nvSpPr>
          <p:cNvPr id="43" name="CuadroTexto 42">
            <a:extLst>
              <a:ext uri="{FF2B5EF4-FFF2-40B4-BE49-F238E27FC236}">
                <a16:creationId xmlns:a16="http://schemas.microsoft.com/office/drawing/2014/main" id="{BD590757-6ED8-F48C-C3CD-02141C49241E}"/>
              </a:ext>
            </a:extLst>
          </p:cNvPr>
          <p:cNvSpPr txBox="1"/>
          <p:nvPr/>
        </p:nvSpPr>
        <p:spPr>
          <a:xfrm>
            <a:off x="9107388" y="4256311"/>
            <a:ext cx="816855" cy="302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España</a:t>
            </a:r>
            <a:endPar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2E27ABB5-6899-6198-69B5-B736DCDD1F15}"/>
              </a:ext>
            </a:extLst>
          </p:cNvPr>
          <p:cNvSpPr txBox="1"/>
          <p:nvPr/>
        </p:nvSpPr>
        <p:spPr>
          <a:xfrm>
            <a:off x="9089251" y="3096101"/>
            <a:ext cx="1226806" cy="538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0"/>
              </a:spcBef>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Unión </a:t>
            </a:r>
          </a:p>
          <a:p>
            <a:pPr algn="just">
              <a:lnSpc>
                <a:spcPct val="100000"/>
              </a:lnSpc>
              <a:spcBef>
                <a:spcPts val="0"/>
              </a:spcBef>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Europea</a:t>
            </a:r>
          </a:p>
        </p:txBody>
      </p:sp>
      <p:sp>
        <p:nvSpPr>
          <p:cNvPr id="47" name="CuadroTexto 46">
            <a:extLst>
              <a:ext uri="{FF2B5EF4-FFF2-40B4-BE49-F238E27FC236}">
                <a16:creationId xmlns:a16="http://schemas.microsoft.com/office/drawing/2014/main" id="{216487A5-584C-510F-E5B8-27411031EA01}"/>
              </a:ext>
            </a:extLst>
          </p:cNvPr>
          <p:cNvSpPr txBox="1"/>
          <p:nvPr/>
        </p:nvSpPr>
        <p:spPr>
          <a:xfrm>
            <a:off x="9978158" y="6122655"/>
            <a:ext cx="2446986" cy="1297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Planes estratégicos</a:t>
            </a:r>
          </a:p>
          <a:p>
            <a:pPr algn="just">
              <a:lnSpc>
                <a:spcPts val="18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Redes de colaboración</a:t>
            </a:r>
          </a:p>
          <a:p>
            <a:pPr>
              <a:lnSpc>
                <a:spcPts val="18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Centros especializados en producción de </a:t>
            </a:r>
            <a:r>
              <a:rPr lang="es-ES" sz="1400" b="0" dirty="0" err="1">
                <a:solidFill>
                  <a:schemeClr val="tx1"/>
                </a:solidFill>
                <a:latin typeface="Tahoma" panose="020B0604030504040204" pitchFamily="34" charset="0"/>
                <a:ea typeface="Tahoma" panose="020B0604030504040204" pitchFamily="34" charset="0"/>
                <a:cs typeface="Arial" panose="020B0604020202020204" pitchFamily="34" charset="0"/>
              </a:rPr>
              <a:t>ATMPs</a:t>
            </a:r>
            <a:endPar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00C81439-B30C-992A-4162-9B3586B584BA}"/>
              </a:ext>
            </a:extLst>
          </p:cNvPr>
          <p:cNvSpPr txBox="1"/>
          <p:nvPr/>
        </p:nvSpPr>
        <p:spPr>
          <a:xfrm>
            <a:off x="124477" y="5771917"/>
            <a:ext cx="3838247" cy="29953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Estrategias autonómicas con repercusión en </a:t>
            </a:r>
            <a:r>
              <a:rPr lang="es-ES" sz="1400" dirty="0" err="1">
                <a:solidFill>
                  <a:schemeClr val="tx1"/>
                </a:solidFill>
                <a:latin typeface="Tahoma" panose="020B0604030504040204" pitchFamily="34" charset="0"/>
                <a:ea typeface="Tahoma" panose="020B0604030504040204" pitchFamily="34" charset="0"/>
                <a:cs typeface="Arial" panose="020B0604020202020204" pitchFamily="34" charset="0"/>
              </a:rPr>
              <a:t>I+i</a:t>
            </a: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 en TA</a:t>
            </a:r>
          </a:p>
          <a:p>
            <a:pPr>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Actividad del Centro el Red</a:t>
            </a: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 </a:t>
            </a:r>
          </a:p>
          <a:p>
            <a:pPr>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Investigación realizada </a:t>
            </a: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en centros sanitarios de la GRS</a:t>
            </a:r>
          </a:p>
          <a:p>
            <a:pPr>
              <a:lnSpc>
                <a:spcPts val="1800"/>
              </a:lnSpc>
              <a:spcBef>
                <a:spcPts val="600"/>
              </a:spcBef>
              <a:spcAft>
                <a:spcPts val="600"/>
              </a:spcAft>
            </a:pPr>
            <a:r>
              <a:rPr lang="es-ES" sz="1400" b="0" dirty="0">
                <a:solidFill>
                  <a:schemeClr val="tx1"/>
                </a:solidFill>
                <a:latin typeface="Tahoma" panose="020B0604030504040204" pitchFamily="34" charset="0"/>
                <a:ea typeface="Tahoma" panose="020B0604030504040204" pitchFamily="34" charset="0"/>
                <a:cs typeface="Arial" panose="020B0604020202020204" pitchFamily="34" charset="0"/>
              </a:rPr>
              <a:t>Investigación realizada </a:t>
            </a: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por grupos de investigación e institutos pertenecientes a las universidades públicas</a:t>
            </a:r>
          </a:p>
          <a:p>
            <a:pPr>
              <a:lnSpc>
                <a:spcPts val="1800"/>
              </a:lnSpc>
              <a:spcBef>
                <a:spcPts val="600"/>
              </a:spcBef>
              <a:spcAft>
                <a:spcPts val="600"/>
              </a:spcAft>
            </a:pPr>
            <a:r>
              <a:rPr lang="es-ES" sz="1400" dirty="0">
                <a:solidFill>
                  <a:schemeClr val="tx1"/>
                </a:solidFill>
                <a:latin typeface="Tahoma" panose="020B0604030504040204" pitchFamily="34" charset="0"/>
                <a:ea typeface="Tahoma" panose="020B0604030504040204" pitchFamily="34" charset="0"/>
                <a:cs typeface="Arial" panose="020B0604020202020204" pitchFamily="34" charset="0"/>
              </a:rPr>
              <a:t>Investigación e innovación en empresas privadas</a:t>
            </a:r>
          </a:p>
        </p:txBody>
      </p:sp>
      <p:cxnSp>
        <p:nvCxnSpPr>
          <p:cNvPr id="53" name="Conector recto 52">
            <a:extLst>
              <a:ext uri="{FF2B5EF4-FFF2-40B4-BE49-F238E27FC236}">
                <a16:creationId xmlns:a16="http://schemas.microsoft.com/office/drawing/2014/main" id="{5F131A8A-48BC-A782-272F-64431B3D7F98}"/>
              </a:ext>
            </a:extLst>
          </p:cNvPr>
          <p:cNvCxnSpPr>
            <a:cxnSpLocks/>
          </p:cNvCxnSpPr>
          <p:nvPr/>
        </p:nvCxnSpPr>
        <p:spPr>
          <a:xfrm>
            <a:off x="9917946" y="3093827"/>
            <a:ext cx="0" cy="476488"/>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5" name="Conector recto 54">
            <a:extLst>
              <a:ext uri="{FF2B5EF4-FFF2-40B4-BE49-F238E27FC236}">
                <a16:creationId xmlns:a16="http://schemas.microsoft.com/office/drawing/2014/main" id="{B595AF3C-BA1D-87EB-D9B0-E41730A6684A}"/>
              </a:ext>
            </a:extLst>
          </p:cNvPr>
          <p:cNvCxnSpPr>
            <a:cxnSpLocks/>
          </p:cNvCxnSpPr>
          <p:nvPr/>
        </p:nvCxnSpPr>
        <p:spPr>
          <a:xfrm>
            <a:off x="9924243" y="3850574"/>
            <a:ext cx="0" cy="194026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8" name="Conector recto 57">
            <a:extLst>
              <a:ext uri="{FF2B5EF4-FFF2-40B4-BE49-F238E27FC236}">
                <a16:creationId xmlns:a16="http://schemas.microsoft.com/office/drawing/2014/main" id="{F6C477BC-B775-5B97-3E25-03FDD88FFA66}"/>
              </a:ext>
            </a:extLst>
          </p:cNvPr>
          <p:cNvCxnSpPr>
            <a:cxnSpLocks/>
          </p:cNvCxnSpPr>
          <p:nvPr/>
        </p:nvCxnSpPr>
        <p:spPr>
          <a:xfrm>
            <a:off x="9930825" y="6122655"/>
            <a:ext cx="0" cy="1297343"/>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1" name="Conector recto 60">
            <a:extLst>
              <a:ext uri="{FF2B5EF4-FFF2-40B4-BE49-F238E27FC236}">
                <a16:creationId xmlns:a16="http://schemas.microsoft.com/office/drawing/2014/main" id="{CE997A62-248A-905E-146E-13BAA43A724E}"/>
              </a:ext>
            </a:extLst>
          </p:cNvPr>
          <p:cNvCxnSpPr>
            <a:cxnSpLocks/>
          </p:cNvCxnSpPr>
          <p:nvPr/>
        </p:nvCxnSpPr>
        <p:spPr>
          <a:xfrm>
            <a:off x="8965426" y="3132464"/>
            <a:ext cx="54643" cy="3742832"/>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3" name="Conector recto 62">
            <a:extLst>
              <a:ext uri="{FF2B5EF4-FFF2-40B4-BE49-F238E27FC236}">
                <a16:creationId xmlns:a16="http://schemas.microsoft.com/office/drawing/2014/main" id="{A0F1DCFF-FDF7-9E18-C902-35C8CB64C69E}"/>
              </a:ext>
            </a:extLst>
          </p:cNvPr>
          <p:cNvCxnSpPr>
            <a:cxnSpLocks/>
          </p:cNvCxnSpPr>
          <p:nvPr/>
        </p:nvCxnSpPr>
        <p:spPr>
          <a:xfrm>
            <a:off x="3272710" y="3495089"/>
            <a:ext cx="4989" cy="1816039"/>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9" name="Conector recto 128">
            <a:extLst>
              <a:ext uri="{FF2B5EF4-FFF2-40B4-BE49-F238E27FC236}">
                <a16:creationId xmlns:a16="http://schemas.microsoft.com/office/drawing/2014/main" id="{71BA8C01-B2F1-F7E0-EF98-96308BCF9D81}"/>
              </a:ext>
            </a:extLst>
          </p:cNvPr>
          <p:cNvCxnSpPr>
            <a:cxnSpLocks/>
          </p:cNvCxnSpPr>
          <p:nvPr/>
        </p:nvCxnSpPr>
        <p:spPr>
          <a:xfrm flipH="1">
            <a:off x="4059956" y="5713560"/>
            <a:ext cx="1004" cy="3053729"/>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2" name="Conector recto 131">
            <a:extLst>
              <a:ext uri="{FF2B5EF4-FFF2-40B4-BE49-F238E27FC236}">
                <a16:creationId xmlns:a16="http://schemas.microsoft.com/office/drawing/2014/main" id="{CA978783-9A0D-B26D-3BE8-CE925BEADE40}"/>
              </a:ext>
            </a:extLst>
          </p:cNvPr>
          <p:cNvCxnSpPr/>
          <p:nvPr/>
        </p:nvCxnSpPr>
        <p:spPr>
          <a:xfrm>
            <a:off x="8522271" y="4476106"/>
            <a:ext cx="443155"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3" name="Conector recto 132">
            <a:extLst>
              <a:ext uri="{FF2B5EF4-FFF2-40B4-BE49-F238E27FC236}">
                <a16:creationId xmlns:a16="http://schemas.microsoft.com/office/drawing/2014/main" id="{AA0E3607-53D4-00F2-694F-D419854A4B30}"/>
              </a:ext>
            </a:extLst>
          </p:cNvPr>
          <p:cNvCxnSpPr>
            <a:cxnSpLocks/>
          </p:cNvCxnSpPr>
          <p:nvPr/>
        </p:nvCxnSpPr>
        <p:spPr>
          <a:xfrm>
            <a:off x="3277699" y="4501381"/>
            <a:ext cx="709515"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5" name="Conector recto 134">
            <a:extLst>
              <a:ext uri="{FF2B5EF4-FFF2-40B4-BE49-F238E27FC236}">
                <a16:creationId xmlns:a16="http://schemas.microsoft.com/office/drawing/2014/main" id="{21B2F6C7-E0CB-C255-EF93-63C9E51659B9}"/>
              </a:ext>
            </a:extLst>
          </p:cNvPr>
          <p:cNvCxnSpPr>
            <a:cxnSpLocks/>
          </p:cNvCxnSpPr>
          <p:nvPr/>
        </p:nvCxnSpPr>
        <p:spPr>
          <a:xfrm>
            <a:off x="4059956" y="6792727"/>
            <a:ext cx="1207652" cy="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 name="Marcador de número de diapositiva 1">
            <a:extLst>
              <a:ext uri="{FF2B5EF4-FFF2-40B4-BE49-F238E27FC236}">
                <a16:creationId xmlns:a16="http://schemas.microsoft.com/office/drawing/2014/main" id="{46F1083B-8F65-0559-7F89-63CDA5D6E5C9}"/>
              </a:ext>
            </a:extLst>
          </p:cNvPr>
          <p:cNvSpPr>
            <a:spLocks noGrp="1"/>
          </p:cNvSpPr>
          <p:nvPr>
            <p:ph type="sldNum" sz="quarter" idx="2"/>
          </p:nvPr>
        </p:nvSpPr>
        <p:spPr>
          <a:xfrm>
            <a:off x="6353454" y="9309269"/>
            <a:ext cx="297892" cy="287479"/>
          </a:xfrm>
        </p:spPr>
        <p:txBody>
          <a:bodyPr/>
          <a:lstStyle/>
          <a:p>
            <a:fld id="{86CB4B4D-7CA3-9044-876B-883B54F8677D}" type="slidenum">
              <a:rPr lang="es-ES" smtClean="0"/>
              <a:t>9</a:t>
            </a:fld>
            <a:endParaRPr lang="es-ES" dirty="0"/>
          </a:p>
        </p:txBody>
      </p:sp>
      <p:sp>
        <p:nvSpPr>
          <p:cNvPr id="29" name="CuadroTexto 28">
            <a:extLst>
              <a:ext uri="{FF2B5EF4-FFF2-40B4-BE49-F238E27FC236}">
                <a16:creationId xmlns:a16="http://schemas.microsoft.com/office/drawing/2014/main" id="{9139981E-EEA8-CA0A-99CA-6A8B14A0C25A}"/>
              </a:ext>
            </a:extLst>
          </p:cNvPr>
          <p:cNvSpPr txBox="1"/>
          <p:nvPr/>
        </p:nvSpPr>
        <p:spPr>
          <a:xfrm>
            <a:off x="425992" y="1677660"/>
            <a:ext cx="11972497"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800"/>
              </a:lnSpc>
              <a:spcBef>
                <a:spcPts val="600"/>
              </a:spcBef>
            </a:pPr>
            <a:r>
              <a:rPr lang="es-ES" sz="1600" b="0" i="0" u="none" strike="noStrike" baseline="0" dirty="0">
                <a:solidFill>
                  <a:srgbClr val="000000"/>
                </a:solidFill>
                <a:latin typeface="Tahoma" panose="020B0604030504040204" pitchFamily="34" charset="0"/>
              </a:rPr>
              <a:t>El análisis de contexto ha permitido comprender el entorno en el que se implementarán las acciones y las condiciones que pueden influir en el éxito de la Estrategia. Este análisis abarca el marco normativo, el contexto externo y el contexto interno. El contexto externo incluye tanto el ámbito de la Unión Europea como el nacional, mientras que el contexto interno se centra en la situación específica de Castilla y León</a:t>
            </a:r>
            <a:r>
              <a:rPr lang="es-ES" sz="1400" b="0" i="0" u="none" strike="noStrike" baseline="0" dirty="0">
                <a:solidFill>
                  <a:srgbClr val="000000"/>
                </a:solidFill>
                <a:latin typeface="Tahoma" panose="020B0604030504040204" pitchFamily="34" charset="0"/>
              </a:rPr>
              <a:t>. </a:t>
            </a:r>
            <a:endParaRPr lang="es-ES" sz="1400" dirty="0"/>
          </a:p>
        </p:txBody>
      </p:sp>
    </p:spTree>
    <p:extLst>
      <p:ext uri="{BB962C8B-B14F-4D97-AF65-F5344CB8AC3E}">
        <p14:creationId xmlns:p14="http://schemas.microsoft.com/office/powerpoint/2010/main" val="379313501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1319</TotalTime>
  <Words>7122</Words>
  <Application>Microsoft Office PowerPoint</Application>
  <PresentationFormat>Personalizado</PresentationFormat>
  <Paragraphs>541</Paragraphs>
  <Slides>24</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Helvetica Neue</vt:lpstr>
      <vt:lpstr>Helvetica Neue Medium</vt:lpstr>
      <vt:lpstr>Roboto</vt:lpstr>
      <vt:lpstr>Tahoma</vt:lpstr>
      <vt:lpstr>21_BasicWhite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Isabel García Herrero</dc:creator>
  <cp:lastModifiedBy>Pedro Ángel Redondo Cardeña</cp:lastModifiedBy>
  <cp:revision>55</cp:revision>
  <cp:lastPrinted>2025-10-30T12:50:27Z</cp:lastPrinted>
  <dcterms:modified xsi:type="dcterms:W3CDTF">2025-11-11T13:18:49Z</dcterms:modified>
</cp:coreProperties>
</file>