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2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98" y="-90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>
            <a:extLst>
              <a:ext uri="{FF2B5EF4-FFF2-40B4-BE49-F238E27FC236}">
                <a16:creationId xmlns:a16="http://schemas.microsoft.com/office/drawing/2014/main" id="{2BCF2705-A935-EDAB-C6CE-9273ECEE1042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1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83" tIns="49493" rIns="98983" bIns="49493" numCol="1" anchor="t" anchorCtr="0" compatLnSpc="1">
            <a:prstTxWarp prst="textNoShape">
              <a:avLst/>
            </a:prstTxWarp>
          </a:bodyPr>
          <a:lstStyle>
            <a:lvl1pPr defTabSz="950291" eaLnBrk="1" hangingPunct="1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>
            <a:extLst>
              <a:ext uri="{FF2B5EF4-FFF2-40B4-BE49-F238E27FC236}">
                <a16:creationId xmlns:a16="http://schemas.microsoft.com/office/drawing/2014/main" id="{01D0AB57-9BAF-29EB-C0C4-090A1D81E36C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4021139" y="1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83" tIns="49493" rIns="98983" bIns="49493" numCol="1" anchor="t" anchorCtr="0" compatLnSpc="1">
            <a:prstTxWarp prst="textNoShape">
              <a:avLst/>
            </a:prstTxWarp>
          </a:bodyPr>
          <a:lstStyle>
            <a:lvl1pPr algn="r" defTabSz="950291" eaLnBrk="1" hangingPunct="1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12693C5A-15B0-4AF6-8798-EC046EF6579A}" type="datetimeFigureOut">
              <a:rPr lang="en-US"/>
              <a:pPr>
                <a:defRPr/>
              </a:pPr>
              <a:t>3/22/2023</a:t>
            </a:fld>
            <a:endParaRPr lang="en-US"/>
          </a:p>
        </p:txBody>
      </p:sp>
      <p:sp>
        <p:nvSpPr>
          <p:cNvPr id="4" name="3 Marcador de imagen de diapositiva">
            <a:extLst>
              <a:ext uri="{FF2B5EF4-FFF2-40B4-BE49-F238E27FC236}">
                <a16:creationId xmlns:a16="http://schemas.microsoft.com/office/drawing/2014/main" id="{8C5AB14C-C90D-F2F0-52ED-10A6CB49063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0045" tIns="50023" rIns="100045" bIns="50023" rtlCol="0" anchor="ctr"/>
          <a:lstStyle/>
          <a:p>
            <a:pPr lvl="0"/>
            <a:endParaRPr lang="en-US" noProof="0"/>
          </a:p>
        </p:txBody>
      </p:sp>
      <p:sp>
        <p:nvSpPr>
          <p:cNvPr id="5" name="4 Marcador de notas">
            <a:extLst>
              <a:ext uri="{FF2B5EF4-FFF2-40B4-BE49-F238E27FC236}">
                <a16:creationId xmlns:a16="http://schemas.microsoft.com/office/drawing/2014/main" id="{A7E1D74B-E82E-46D7-ACE5-FA44D827A0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709613" y="4859338"/>
            <a:ext cx="568007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83" tIns="49493" rIns="98983" bIns="49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n-US" noProof="0"/>
          </a:p>
        </p:txBody>
      </p:sp>
      <p:sp>
        <p:nvSpPr>
          <p:cNvPr id="6" name="5 Marcador de pie de página">
            <a:extLst>
              <a:ext uri="{FF2B5EF4-FFF2-40B4-BE49-F238E27FC236}">
                <a16:creationId xmlns:a16="http://schemas.microsoft.com/office/drawing/2014/main" id="{25DE9000-503E-F164-B5B7-B1D0482293F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0" y="9721851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83" tIns="49493" rIns="98983" bIns="49493" numCol="1" anchor="b" anchorCtr="0" compatLnSpc="1">
            <a:prstTxWarp prst="textNoShape">
              <a:avLst/>
            </a:prstTxWarp>
          </a:bodyPr>
          <a:lstStyle>
            <a:lvl1pPr defTabSz="950291" eaLnBrk="1" hangingPunct="1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>
            <a:extLst>
              <a:ext uri="{FF2B5EF4-FFF2-40B4-BE49-F238E27FC236}">
                <a16:creationId xmlns:a16="http://schemas.microsoft.com/office/drawing/2014/main" id="{4CFC2107-BED2-A5DC-60F7-2C6C5BEC70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4021139" y="9721851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83" tIns="49493" rIns="98983" bIns="49493" numCol="1" anchor="b" anchorCtr="0" compatLnSpc="1">
            <a:prstTxWarp prst="textNoShape">
              <a:avLst/>
            </a:prstTxWarp>
          </a:bodyPr>
          <a:lstStyle>
            <a:lvl1pPr algn="r" defTabSz="947661" eaLnBrk="1" hangingPunct="1">
              <a:defRPr sz="1300">
                <a:latin typeface="Calibri" panose="020F0502020204030204" pitchFamily="34" charset="0"/>
              </a:defRPr>
            </a:lvl1pPr>
          </a:lstStyle>
          <a:p>
            <a:fld id="{1D1F8202-DE6E-474A-85BE-1E5AA21683FF}" type="slidenum">
              <a:rPr lang="en-US" altLang="es-ES"/>
              <a:pPr/>
              <a:t>‹Nº›</a:t>
            </a:fld>
            <a:endParaRPr lang="en-U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>
            <a:extLst>
              <a:ext uri="{FF2B5EF4-FFF2-40B4-BE49-F238E27FC236}">
                <a16:creationId xmlns:a16="http://schemas.microsoft.com/office/drawing/2014/main" id="{7F0F217D-6033-0DC1-8DA5-70E1ED88C9C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>
            <a:extLst>
              <a:ext uri="{FF2B5EF4-FFF2-40B4-BE49-F238E27FC236}">
                <a16:creationId xmlns:a16="http://schemas.microsoft.com/office/drawing/2014/main" id="{98F736E7-6E14-F26C-0F8E-EFA57F7987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altLang="es-ES"/>
          </a:p>
        </p:txBody>
      </p:sp>
      <p:sp>
        <p:nvSpPr>
          <p:cNvPr id="4100" name="3 Marcador de número de diapositiva">
            <a:extLst>
              <a:ext uri="{FF2B5EF4-FFF2-40B4-BE49-F238E27FC236}">
                <a16:creationId xmlns:a16="http://schemas.microsoft.com/office/drawing/2014/main" id="{BE136316-0584-9BB1-DF62-EECBCD84D8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1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1938" indent="-290489" defTabSz="94131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76242" indent="-231757" defTabSz="94131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2454" indent="-231757" defTabSz="94131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25491" indent="-231757" defTabSz="94131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82653" indent="-231757" defTabSz="9413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9816" indent="-231757" defTabSz="9413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6978" indent="-231757" defTabSz="9413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4142" indent="-231757" defTabSz="9413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701254-FAE0-4A55-948B-7D23406A38E9}" type="slidenum">
              <a:rPr lang="en-US" altLang="es-ES" sz="1300"/>
              <a:pPr>
                <a:spcBef>
                  <a:spcPct val="0"/>
                </a:spcBef>
              </a:pPr>
              <a:t>1</a:t>
            </a:fld>
            <a:endParaRPr lang="en-US" altLang="es-ES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Marcador de imagen de diapositiva">
            <a:extLst>
              <a:ext uri="{FF2B5EF4-FFF2-40B4-BE49-F238E27FC236}">
                <a16:creationId xmlns:a16="http://schemas.microsoft.com/office/drawing/2014/main" id="{14C01819-A3A7-94BB-11A1-45F48261560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2 Marcador de notas">
            <a:extLst>
              <a:ext uri="{FF2B5EF4-FFF2-40B4-BE49-F238E27FC236}">
                <a16:creationId xmlns:a16="http://schemas.microsoft.com/office/drawing/2014/main" id="{3E20441C-8C2D-8428-CDE4-47E6FA98D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/>
          </a:p>
        </p:txBody>
      </p:sp>
      <p:sp>
        <p:nvSpPr>
          <p:cNvPr id="6148" name="3 Marcador de número de diapositiva">
            <a:extLst>
              <a:ext uri="{FF2B5EF4-FFF2-40B4-BE49-F238E27FC236}">
                <a16:creationId xmlns:a16="http://schemas.microsoft.com/office/drawing/2014/main" id="{036DA4E0-0BF3-2E3D-FD5E-9E4ED789C2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1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1938" indent="-290489" defTabSz="94131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76242" indent="-231757" defTabSz="94131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2454" indent="-231757" defTabSz="94131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25491" indent="-231757" defTabSz="94131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82653" indent="-231757" defTabSz="9413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9816" indent="-231757" defTabSz="9413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6978" indent="-231757" defTabSz="9413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4142" indent="-231757" defTabSz="9413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0EF7543-5F73-46DC-89ED-5A26BD152692}" type="slidenum">
              <a:rPr lang="en-US" altLang="es-ES" sz="1300"/>
              <a:pPr>
                <a:spcBef>
                  <a:spcPct val="0"/>
                </a:spcBef>
              </a:pPr>
              <a:t>2</a:t>
            </a:fld>
            <a:endParaRPr lang="en-US" altLang="es-ES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4446F91B-CCD5-8C5D-FBDA-486B0A6FD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131D7-26C4-46FF-BEAE-1A6394DD2AE4}" type="datetimeFigureOut">
              <a:rPr lang="en-US"/>
              <a:pPr>
                <a:defRPr/>
              </a:pPr>
              <a:t>3/22/2023</a:t>
            </a:fld>
            <a:endParaRPr lang="en-U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7EF9F123-1021-3520-2531-EA638A5C2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9D25AB37-4865-4A3A-E526-E9257C888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E6310-6D44-451E-A804-00327E9082A2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58205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36C4966F-16DC-1ADB-3001-8A12EBB45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88F44-E4E2-42FD-9B70-E3960E4C2804}" type="datetimeFigureOut">
              <a:rPr lang="en-US"/>
              <a:pPr>
                <a:defRPr/>
              </a:pPr>
              <a:t>3/22/2023</a:t>
            </a:fld>
            <a:endParaRPr lang="en-U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ECD1E9D3-240A-D7C6-B183-2AC38577D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F28B9222-0617-C676-CE9F-698ABEC08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E2A3E-814A-4650-9AF4-00EB4079C19F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877914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4EA4AF39-11D0-1219-360D-78ED70DCD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002CB-C137-4887-BF24-83E0E7D2FA15}" type="datetimeFigureOut">
              <a:rPr lang="en-US"/>
              <a:pPr>
                <a:defRPr/>
              </a:pPr>
              <a:t>3/22/2023</a:t>
            </a:fld>
            <a:endParaRPr lang="en-U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2C0ECFA0-42E0-EC36-AE5A-D53E8E4BD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3F8E2332-2C04-881F-2AED-9730A00D7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8A8A5-E2CE-4142-A7EE-2824DFA50666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520804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AA803991-8224-0AA4-E9EF-7A8CC070E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599F7-4A88-43A5-ACEE-BA1EE2801F00}" type="datetimeFigureOut">
              <a:rPr lang="en-US"/>
              <a:pPr>
                <a:defRPr/>
              </a:pPr>
              <a:t>3/22/2023</a:t>
            </a:fld>
            <a:endParaRPr lang="en-U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80EBC8C4-DBA7-47CC-1697-27DBAC6FC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0250C807-CADF-DE28-3EAD-A2CB8B42C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C290A-44DC-4D28-A26A-A5CC7F572ACE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309976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D604B09C-AFFB-FC85-F145-F9FF7D38D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00169-BF11-44BB-A515-17701D775EAB}" type="datetimeFigureOut">
              <a:rPr lang="en-US"/>
              <a:pPr>
                <a:defRPr/>
              </a:pPr>
              <a:t>3/22/2023</a:t>
            </a:fld>
            <a:endParaRPr lang="en-U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F9985DE9-D2B5-5EDB-C7E8-ACC4931F1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5F1D406D-86BA-C6E3-4378-48BCD7D92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7B27D-5405-4C53-9380-1D719CE28338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630287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BF3C5E7E-31E6-8219-CDDB-980E067BB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9F747-D262-4C0E-BB89-3B3518949B16}" type="datetimeFigureOut">
              <a:rPr lang="en-US"/>
              <a:pPr>
                <a:defRPr/>
              </a:pPr>
              <a:t>3/22/2023</a:t>
            </a:fld>
            <a:endParaRPr lang="en-U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D610EF13-2B3C-4131-C911-A0E3AB533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84519CDB-5488-4731-D9FA-99BA56988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8DF97-6AF2-4EB5-909A-9CDAE918F0CF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263864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3 Marcador de fecha">
            <a:extLst>
              <a:ext uri="{FF2B5EF4-FFF2-40B4-BE49-F238E27FC236}">
                <a16:creationId xmlns:a16="http://schemas.microsoft.com/office/drawing/2014/main" id="{41BC2416-D346-C7A9-4B8E-D5EE21439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5C6DE-96D7-43CF-BCFE-CBD9AE2CA1E3}" type="datetimeFigureOut">
              <a:rPr lang="en-US"/>
              <a:pPr>
                <a:defRPr/>
              </a:pPr>
              <a:t>3/22/2023</a:t>
            </a:fld>
            <a:endParaRPr lang="en-US"/>
          </a:p>
        </p:txBody>
      </p:sp>
      <p:sp>
        <p:nvSpPr>
          <p:cNvPr id="8" name="4 Marcador de pie de página">
            <a:extLst>
              <a:ext uri="{FF2B5EF4-FFF2-40B4-BE49-F238E27FC236}">
                <a16:creationId xmlns:a16="http://schemas.microsoft.com/office/drawing/2014/main" id="{C393D0A7-2469-DC57-F6C1-91C44EDF3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Marcador de número de diapositiva">
            <a:extLst>
              <a:ext uri="{FF2B5EF4-FFF2-40B4-BE49-F238E27FC236}">
                <a16:creationId xmlns:a16="http://schemas.microsoft.com/office/drawing/2014/main" id="{C71AF2BC-8BA6-E312-213D-E31660B3A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A9683-2497-4545-9EED-6FF349AE6243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02666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3 Marcador de fecha">
            <a:extLst>
              <a:ext uri="{FF2B5EF4-FFF2-40B4-BE49-F238E27FC236}">
                <a16:creationId xmlns:a16="http://schemas.microsoft.com/office/drawing/2014/main" id="{D27A0592-6172-7E79-9140-B9E9A1E3E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A8EC1-8CB9-4DE5-826F-9473C4DBE5B8}" type="datetimeFigureOut">
              <a:rPr lang="en-US"/>
              <a:pPr>
                <a:defRPr/>
              </a:pPr>
              <a:t>3/22/2023</a:t>
            </a:fld>
            <a:endParaRPr lang="en-US"/>
          </a:p>
        </p:txBody>
      </p:sp>
      <p:sp>
        <p:nvSpPr>
          <p:cNvPr id="4" name="4 Marcador de pie de página">
            <a:extLst>
              <a:ext uri="{FF2B5EF4-FFF2-40B4-BE49-F238E27FC236}">
                <a16:creationId xmlns:a16="http://schemas.microsoft.com/office/drawing/2014/main" id="{F43E97AA-7894-B3EA-E8A3-0AB7B0975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Marcador de número de diapositiva">
            <a:extLst>
              <a:ext uri="{FF2B5EF4-FFF2-40B4-BE49-F238E27FC236}">
                <a16:creationId xmlns:a16="http://schemas.microsoft.com/office/drawing/2014/main" id="{7213A438-CCC5-D950-91FA-499DB5395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42A21-C1C9-4F03-B3DB-5B52368480DA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950027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>
            <a:extLst>
              <a:ext uri="{FF2B5EF4-FFF2-40B4-BE49-F238E27FC236}">
                <a16:creationId xmlns:a16="http://schemas.microsoft.com/office/drawing/2014/main" id="{F7C0F319-F488-BAAE-C521-547DD661D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A86F1-1084-41EB-9CDC-7FDE54066A1C}" type="datetimeFigureOut">
              <a:rPr lang="en-US"/>
              <a:pPr>
                <a:defRPr/>
              </a:pPr>
              <a:t>3/22/2023</a:t>
            </a:fld>
            <a:endParaRPr lang="en-US"/>
          </a:p>
        </p:txBody>
      </p:sp>
      <p:sp>
        <p:nvSpPr>
          <p:cNvPr id="3" name="4 Marcador de pie de página">
            <a:extLst>
              <a:ext uri="{FF2B5EF4-FFF2-40B4-BE49-F238E27FC236}">
                <a16:creationId xmlns:a16="http://schemas.microsoft.com/office/drawing/2014/main" id="{120127F3-09A5-1F59-6BE2-3FE3166CE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5 Marcador de número de diapositiva">
            <a:extLst>
              <a:ext uri="{FF2B5EF4-FFF2-40B4-BE49-F238E27FC236}">
                <a16:creationId xmlns:a16="http://schemas.microsoft.com/office/drawing/2014/main" id="{C0685FF0-30B4-F1EB-1BD5-A20F0F38B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1F4C1-491A-4D07-B442-B92980A5680F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560457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EB88D0D7-3CCC-17A2-0C34-42FC4B34B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7C63A-58A3-4705-9CAC-8A474B34B067}" type="datetimeFigureOut">
              <a:rPr lang="en-US"/>
              <a:pPr>
                <a:defRPr/>
              </a:pPr>
              <a:t>3/22/2023</a:t>
            </a:fld>
            <a:endParaRPr lang="en-U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BA79AEDA-24A5-0DC4-75A4-50591DB2D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4356FDE3-1643-BFF7-D7B9-73E661420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C3CF5-1B72-4A32-9C39-156B9963D7B4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69372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B8214A7F-5A44-046E-64D9-0FBCA2698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355FC-8FBA-4E6E-9114-4757F4EBBC98}" type="datetimeFigureOut">
              <a:rPr lang="en-US"/>
              <a:pPr>
                <a:defRPr/>
              </a:pPr>
              <a:t>3/22/2023</a:t>
            </a:fld>
            <a:endParaRPr lang="en-U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19B27FF3-D712-12E5-62E3-8CD0ECC2C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94AD317B-5515-CE2B-D9F1-38AABDABE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8C40E-BACD-4777-928A-7D52903BF7B9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509875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>
            <a:extLst>
              <a:ext uri="{FF2B5EF4-FFF2-40B4-BE49-F238E27FC236}">
                <a16:creationId xmlns:a16="http://schemas.microsoft.com/office/drawing/2014/main" id="{988FC8DB-8906-BD1F-C48D-67EF37CB29D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  <a:endParaRPr lang="en-US" altLang="es-ES"/>
          </a:p>
        </p:txBody>
      </p:sp>
      <p:sp>
        <p:nvSpPr>
          <p:cNvPr id="1027" name="2 Marcador de texto">
            <a:extLst>
              <a:ext uri="{FF2B5EF4-FFF2-40B4-BE49-F238E27FC236}">
                <a16:creationId xmlns:a16="http://schemas.microsoft.com/office/drawing/2014/main" id="{D57EE08C-5AC6-26C3-E171-F954B5C67D7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  <a:endParaRPr lang="en-US" altLang="es-ES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B23BA0E7-7A90-9888-0536-4122370E74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E9780B-E155-4E64-8024-59AA9302388A}" type="datetimeFigureOut">
              <a:rPr lang="en-US"/>
              <a:pPr>
                <a:defRPr/>
              </a:pPr>
              <a:t>3/22/2023</a:t>
            </a:fld>
            <a:endParaRPr lang="en-U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392FF080-FA82-619B-F8D4-E80EEEB9CE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7353ACF9-0C9B-83E0-C49D-44E6832BFC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48EE7EE-B998-4C59-B804-0A03F4F035BB}" type="slidenum">
              <a:rPr lang="en-US" altLang="es-ES"/>
              <a:pPr/>
              <a:t>‹Nº›</a:t>
            </a:fld>
            <a:endParaRPr lang="en-U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hyperlink" Target="mailto:ANGARCIAMA@SALUDCASTILLAYLEON.ES" TargetMode="External"/><Relationship Id="rId7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0EEA8172-AED6-9FEE-8B5E-682803807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7" y="836711"/>
            <a:ext cx="3978597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s-ES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DESTINATARIOS 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s-ES" altLang="es-ES" sz="1000" dirty="0">
                <a:latin typeface="Arial" panose="020B0604020202020204" pitchFamily="34" charset="0"/>
                <a:cs typeface="Arial" panose="020B0604020202020204" pitchFamily="34" charset="0"/>
              </a:rPr>
              <a:t>Técnicos especialistas en informática.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es-ES" alt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s-ES" altLang="es-ES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DURACIÓN: </a:t>
            </a:r>
            <a:r>
              <a:rPr lang="es-ES" altLang="es-ES" sz="1000" dirty="0">
                <a:latin typeface="Arial" panose="020B0604020202020204" pitchFamily="34" charset="0"/>
                <a:cs typeface="Arial" panose="020B0604020202020204" pitchFamily="34" charset="0"/>
              </a:rPr>
              <a:t>18 horas.</a:t>
            </a:r>
            <a:endParaRPr lang="en-US" altLang="es-ES" sz="1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s-ES" altLang="es-E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s-ES" alt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Persona de Contacto: </a:t>
            </a:r>
            <a:r>
              <a:rPr lang="es-ES" altLang="es-E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 de Formación y Evaluación de Especialidades Sanitarias.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s-ES" alt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ES" alt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Correo electrónico: </a:t>
            </a:r>
            <a:r>
              <a:rPr lang="es-ES" altLang="es-ES" sz="1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angarciama@saludcastillayleon.es</a:t>
            </a:r>
            <a:endParaRPr lang="es-ES" alt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s-ES" alt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s-ES" altLang="es-E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ES" alt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Teléfono:</a:t>
            </a:r>
            <a:r>
              <a:rPr lang="es-ES" altLang="es-ES" sz="1000" dirty="0">
                <a:latin typeface="Arial" panose="020B0604020202020204" pitchFamily="34" charset="0"/>
                <a:cs typeface="Arial" panose="020B0604020202020204" pitchFamily="34" charset="0"/>
              </a:rPr>
              <a:t> 983328000 Ext. 89315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s-ES" alt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s-ES" alt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s-ES" altLang="es-ES" sz="1100" b="1" i="1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B9975128-558C-639B-59E4-1E8A654C5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6783" y="636184"/>
            <a:ext cx="3683000" cy="10747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 ECLIPSE AVANZADO PARA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INFORMATICOS</a:t>
            </a:r>
            <a:endParaRPr lang="es-ES" altLang="es-ES" sz="1800" b="1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" name="Group 10">
            <a:extLst>
              <a:ext uri="{FF2B5EF4-FFF2-40B4-BE49-F238E27FC236}">
                <a16:creationId xmlns:a16="http://schemas.microsoft.com/office/drawing/2014/main" id="{A5AD0B87-280F-F474-7C02-4927D1375CB4}"/>
              </a:ext>
            </a:extLst>
          </p:cNvPr>
          <p:cNvGrpSpPr>
            <a:grpSpLocks/>
          </p:cNvGrpSpPr>
          <p:nvPr/>
        </p:nvGrpSpPr>
        <p:grpSpPr bwMode="auto">
          <a:xfrm>
            <a:off x="4302121" y="3092464"/>
            <a:ext cx="3692525" cy="1008062"/>
            <a:chOff x="8820" y="9839"/>
            <a:chExt cx="5815" cy="1588"/>
          </a:xfrm>
          <a:noFill/>
        </p:grpSpPr>
        <p:sp>
          <p:nvSpPr>
            <p:cNvPr id="1035" name="Text Box 11">
              <a:extLst>
                <a:ext uri="{FF2B5EF4-FFF2-40B4-BE49-F238E27FC236}">
                  <a16:creationId xmlns:a16="http://schemas.microsoft.com/office/drawing/2014/main" id="{D807CB10-7897-1DEC-A75B-F4BD100B18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20" y="9839"/>
              <a:ext cx="2586" cy="158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36" name="Text Box 12">
              <a:extLst>
                <a:ext uri="{FF2B5EF4-FFF2-40B4-BE49-F238E27FC236}">
                  <a16:creationId xmlns:a16="http://schemas.microsoft.com/office/drawing/2014/main" id="{32A3A70E-55F9-E148-40DD-9F147EA74E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60" y="9920"/>
              <a:ext cx="2575" cy="14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endParaRPr lang="en-US"/>
            </a:p>
          </p:txBody>
        </p:sp>
      </p:grpSp>
      <p:pic>
        <p:nvPicPr>
          <p:cNvPr id="3077" name="Picture 14" descr="sacyl">
            <a:extLst>
              <a:ext uri="{FF2B5EF4-FFF2-40B4-BE49-F238E27FC236}">
                <a16:creationId xmlns:a16="http://schemas.microsoft.com/office/drawing/2014/main" id="{A1EB3FCE-BDBC-5461-EA94-C7E57EA11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463" y="6075363"/>
            <a:ext cx="8763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23 CuadroTexto">
            <a:extLst>
              <a:ext uri="{FF2B5EF4-FFF2-40B4-BE49-F238E27FC236}">
                <a16:creationId xmlns:a16="http://schemas.microsoft.com/office/drawing/2014/main" id="{AFC17E6F-E7F2-5CC7-63C1-DF20E4F95857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4882284" y="4121497"/>
            <a:ext cx="3202410" cy="1023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es-ES" altLang="es-ES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LUGAR</a:t>
            </a:r>
            <a:r>
              <a:rPr lang="es-ES" altLang="es-ES" sz="1000" i="1" dirty="0">
                <a:latin typeface="Arial" panose="020B0604020202020204" pitchFamily="34" charset="0"/>
                <a:cs typeface="Arial" panose="020B0604020202020204" pitchFamily="34" charset="0"/>
              </a:rPr>
              <a:t>: Sala de informática Consejería de </a:t>
            </a:r>
            <a:r>
              <a:rPr lang="es-ES" altLang="es-ES" sz="1000" i="1">
                <a:latin typeface="Arial" panose="020B0604020202020204" pitchFamily="34" charset="0"/>
                <a:cs typeface="Arial" panose="020B0604020202020204" pitchFamily="34" charset="0"/>
              </a:rPr>
              <a:t>Sanidad y plataforma TEAMS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es-ES" altLang="es-ES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s-ES" altLang="es-ES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FECHA: </a:t>
            </a:r>
            <a:r>
              <a:rPr lang="es-ES" altLang="es-ES" sz="1000" dirty="0">
                <a:latin typeface="Arial" panose="020B0604020202020204" pitchFamily="34" charset="0"/>
                <a:cs typeface="Arial" panose="020B0604020202020204" pitchFamily="34" charset="0"/>
              </a:rPr>
              <a:t>23, 24, 30 y 31 de marzo de 2023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es-ES" alt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s-ES" sz="1050" i="1" dirty="0">
              <a:latin typeface="Arial" charset="0"/>
              <a:cs typeface="Arial" charset="0"/>
            </a:endParaRPr>
          </a:p>
        </p:txBody>
      </p:sp>
      <p:pic>
        <p:nvPicPr>
          <p:cNvPr id="3079" name="Picture 18">
            <a:extLst>
              <a:ext uri="{FF2B5EF4-FFF2-40B4-BE49-F238E27FC236}">
                <a16:creationId xmlns:a16="http://schemas.microsoft.com/office/drawing/2014/main" id="{5BC6F3CB-8432-2E27-BEBD-A85765126D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543675"/>
            <a:ext cx="3759200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13" descr="junta cyl">
            <a:extLst>
              <a:ext uri="{FF2B5EF4-FFF2-40B4-BE49-F238E27FC236}">
                <a16:creationId xmlns:a16="http://schemas.microsoft.com/office/drawing/2014/main" id="{15FB8555-BED1-CC83-7C70-96E1E132E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213" y="6045200"/>
            <a:ext cx="960437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3">
            <a:extLst>
              <a:ext uri="{FF2B5EF4-FFF2-40B4-BE49-F238E27FC236}">
                <a16:creationId xmlns:a16="http://schemas.microsoft.com/office/drawing/2014/main" id="{C56A3DAA-8814-B1D6-A4CD-533B0764A0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831" y="1868545"/>
            <a:ext cx="1201738" cy="1027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6FC4A03-B70B-0457-AE1B-16601D9C9C7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74806" y="0"/>
            <a:ext cx="588011" cy="685800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AA4E5AE7-A52E-2AFE-32A0-E8C51EA60CA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10121" y="6033961"/>
            <a:ext cx="477879" cy="47334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C15BF9F5-D5B0-7656-C60F-1D2D0852A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463" y="419101"/>
            <a:ext cx="4139505" cy="3924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ES" sz="1000" b="1" i="1" dirty="0">
                <a:latin typeface="Arial" panose="020B0604020202020204" pitchFamily="34" charset="0"/>
              </a:rPr>
              <a:t>Objetivo</a:t>
            </a:r>
            <a:r>
              <a:rPr lang="en-US" altLang="es-ES" sz="1000" b="1" i="1" dirty="0">
                <a:latin typeface="Arial" panose="020B0604020202020204" pitchFamily="34" charset="0"/>
              </a:rPr>
              <a:t> General: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ES" sz="1000" dirty="0">
                <a:latin typeface="Arial" panose="020B0604020202020204" pitchFamily="34" charset="0"/>
              </a:rPr>
              <a:t>Conocimiento global de ITIL v 4.0, prácticas de ITIL, implantación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ES" sz="1000" dirty="0">
                <a:latin typeface="Arial" panose="020B0604020202020204" pitchFamily="34" charset="0"/>
              </a:rPr>
              <a:t>en SACYL.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ES" sz="1000" dirty="0">
                <a:latin typeface="Arial" panose="020B0604020202020204" pitchFamily="34" charset="0"/>
              </a:rPr>
              <a:t>ECLIPSE, incidencias, peticiones, asignación de tareas, circuitos de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ES" sz="1000" dirty="0">
                <a:latin typeface="Arial" panose="020B0604020202020204" pitchFamily="34" charset="0"/>
              </a:rPr>
              <a:t>validación y autoservicio.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s-ES" altLang="es-ES" sz="10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n-US" altLang="es-ES" sz="1000" b="1" i="1" dirty="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s-ES" altLang="es-ES" sz="1000" b="1" i="1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ES" sz="1000" b="1" i="1" dirty="0">
                <a:latin typeface="Arial" panose="020B0604020202020204" pitchFamily="34" charset="0"/>
              </a:rPr>
              <a:t>Objetivos Específicos:</a:t>
            </a:r>
          </a:p>
          <a:p>
            <a:pPr lvl="0" algn="just">
              <a:spcAft>
                <a:spcPts val="600"/>
              </a:spcAft>
              <a:buNone/>
            </a:pP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Conocimientos de ITIL 4.0 y como están implantados en</a:t>
            </a:r>
          </a:p>
          <a:p>
            <a:pPr lvl="0" algn="just">
              <a:spcAft>
                <a:spcPts val="600"/>
              </a:spcAft>
              <a:buNone/>
            </a:pP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SACYL.</a:t>
            </a:r>
          </a:p>
          <a:p>
            <a:pPr lvl="0" algn="just">
              <a:spcAft>
                <a:spcPts val="600"/>
              </a:spcAft>
              <a:buNone/>
            </a:pPr>
            <a:endParaRPr 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None/>
              <a:defRPr/>
            </a:pPr>
            <a:endParaRPr lang="es-ES" alt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  <a:defRPr/>
            </a:pPr>
            <a:r>
              <a:rPr lang="es-ES" altLang="es-ES" sz="1000" b="1" i="1" dirty="0">
                <a:latin typeface="Arial" charset="0"/>
              </a:rPr>
              <a:t>Ponentes: </a:t>
            </a:r>
          </a:p>
          <a:p>
            <a:pPr algn="just">
              <a:buFont typeface="Arial" panose="020B0604020202020204" pitchFamily="34" charset="0"/>
              <a:buNone/>
              <a:defRPr/>
            </a:pPr>
            <a:r>
              <a:rPr lang="es-ES" altLang="es-ES" sz="1000" dirty="0">
                <a:latin typeface="Arial" panose="020B0604020202020204" pitchFamily="34" charset="0"/>
                <a:cs typeface="Arial" panose="020B0604020202020204" pitchFamily="34" charset="0"/>
              </a:rPr>
              <a:t>Carlos Alonso Gómez. Ingeniero en Informática.</a:t>
            </a:r>
          </a:p>
          <a:p>
            <a:pPr algn="just">
              <a:buFont typeface="Arial" panose="020B0604020202020204" pitchFamily="34" charset="0"/>
              <a:buNone/>
              <a:defRPr/>
            </a:pPr>
            <a:r>
              <a:rPr lang="es-ES" altLang="es-ES" sz="1000" dirty="0">
                <a:latin typeface="Arial" panose="020B0604020202020204" pitchFamily="34" charset="0"/>
                <a:cs typeface="Arial" panose="020B0604020202020204" pitchFamily="34" charset="0"/>
              </a:rPr>
              <a:t>Joaquín Romero Ureña. Diplomado en Informática.</a:t>
            </a:r>
          </a:p>
          <a:p>
            <a:pPr algn="just">
              <a:buFont typeface="Arial" panose="020B0604020202020204" pitchFamily="34" charset="0"/>
              <a:buNone/>
              <a:defRPr/>
            </a:pPr>
            <a:endParaRPr lang="es-ES" alt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None/>
              <a:defRPr/>
            </a:pPr>
            <a:endParaRPr lang="es-ES" alt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None/>
              <a:defRPr/>
            </a:pPr>
            <a:endParaRPr lang="es-ES" alt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None/>
              <a:defRPr/>
            </a:pPr>
            <a:endParaRPr lang="es-ES" alt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None/>
              <a:defRPr/>
            </a:pPr>
            <a:endParaRPr lang="es-ES" alt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3" name="8 Rectángulo">
            <a:extLst>
              <a:ext uri="{FF2B5EF4-FFF2-40B4-BE49-F238E27FC236}">
                <a16:creationId xmlns:a16="http://schemas.microsoft.com/office/drawing/2014/main" id="{D7BC7330-DAA6-8B39-448C-4F3A1F8FC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188913"/>
            <a:ext cx="4249737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es-ES" altLang="es-ES" sz="900" u="sng">
              <a:latin typeface="Arial" panose="020B0604020202020204" pitchFamily="34" charset="0"/>
            </a:endParaRPr>
          </a:p>
        </p:txBody>
      </p:sp>
      <p:pic>
        <p:nvPicPr>
          <p:cNvPr id="5124" name="Picture 8">
            <a:extLst>
              <a:ext uri="{FF2B5EF4-FFF2-40B4-BE49-F238E27FC236}">
                <a16:creationId xmlns:a16="http://schemas.microsoft.com/office/drawing/2014/main" id="{E70DCDFA-F0C0-7C39-5713-8B64A4AA8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36525"/>
            <a:ext cx="3605212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5" name="Text Box 2">
            <a:extLst>
              <a:ext uri="{FF2B5EF4-FFF2-40B4-BE49-F238E27FC236}">
                <a16:creationId xmlns:a16="http://schemas.microsoft.com/office/drawing/2014/main" id="{4837F588-AAC8-B3FA-8A94-D4837654A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2638" y="3681413"/>
            <a:ext cx="4300537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es-ES" altLang="es-ES" sz="900"/>
          </a:p>
        </p:txBody>
      </p:sp>
      <p:sp>
        <p:nvSpPr>
          <p:cNvPr id="3079" name="Text Box 2">
            <a:extLst>
              <a:ext uri="{FF2B5EF4-FFF2-40B4-BE49-F238E27FC236}">
                <a16:creationId xmlns:a16="http://schemas.microsoft.com/office/drawing/2014/main" id="{5892B2AE-5A15-F778-43E8-ABFB4F6E2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0071" y="419100"/>
            <a:ext cx="3673103" cy="6640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1450" indent="-171450">
              <a:defRPr/>
            </a:pPr>
            <a:endParaRPr 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" algn="just" eaLnBrk="1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s-ES" sz="1000" dirty="0"/>
          </a:p>
          <a:p>
            <a:pPr algn="just">
              <a:buFont typeface="Arial" charset="0"/>
              <a:buNone/>
              <a:defRPr/>
            </a:pPr>
            <a:endParaRPr lang="es-ES" sz="1000" dirty="0">
              <a:solidFill>
                <a:srgbClr val="000000"/>
              </a:solidFill>
              <a:latin typeface="Arial"/>
              <a:ea typeface="Times New Roman"/>
              <a:cs typeface="Calibri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ES" sz="1000" b="1" i="1" dirty="0">
                <a:latin typeface="Arial" charset="0"/>
              </a:rPr>
              <a:t>PROGRAMA: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s-ES" altLang="es-ES" sz="1000" b="1" i="1" dirty="0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ES" sz="1000" b="1" i="1" dirty="0">
                <a:latin typeface="Arial" charset="0"/>
              </a:rPr>
              <a:t>Horario : </a:t>
            </a:r>
            <a:r>
              <a:rPr lang="es-ES" altLang="es-ES" sz="1000" i="1" dirty="0">
                <a:latin typeface="Arial" charset="0"/>
              </a:rPr>
              <a:t>de 9h a 14h.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s-ES" altLang="es-ES" sz="1000" i="1" dirty="0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ES" sz="1000" b="1" i="1" dirty="0">
                <a:latin typeface="Arial" charset="0"/>
              </a:rPr>
              <a:t>Temas: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ITIL V 4.0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Principios Guía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Cuatro Dimensiones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Sistema de Valor de Servicio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Cadena de Valor de Servicio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Mejora Continua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Ejecución en SACYL de las prácticas ITIL.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Ejercicio alumnos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ECLIPSE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Buenas prácticas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Cuestionarios hardware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Cuestionarios en general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Tipos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Títulos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Plantillas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Errores conocidos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Notificaciones.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Dudas y preguntas.</a:t>
            </a:r>
          </a:p>
          <a:p>
            <a:pPr algn="just">
              <a:buFont typeface="Arial" charset="0"/>
              <a:buNone/>
              <a:defRPr/>
            </a:pPr>
            <a:endParaRPr lang="es-ES" altLang="es-ES" sz="10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buFont typeface="Arial" charset="0"/>
              <a:buNone/>
              <a:defRPr/>
            </a:pPr>
            <a:endParaRPr lang="es-ES" altLang="es-ES" sz="10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buFont typeface="Arial" charset="0"/>
              <a:buNone/>
              <a:defRPr/>
            </a:pPr>
            <a:endParaRPr lang="es-ES" altLang="es-ES" sz="1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3254</TotalTime>
  <Words>195</Words>
  <Application>Microsoft Office PowerPoint</Application>
  <PresentationFormat>Presentación en pantalla (4:3)</PresentationFormat>
  <Paragraphs>69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Company>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AlvaroRaixa</dc:creator>
  <cp:lastModifiedBy>Garcia Martinez, Ana-Marta</cp:lastModifiedBy>
  <cp:revision>725</cp:revision>
  <cp:lastPrinted>2023-03-15T16:11:47Z</cp:lastPrinted>
  <dcterms:created xsi:type="dcterms:W3CDTF">2010-02-05T19:15:55Z</dcterms:created>
  <dcterms:modified xsi:type="dcterms:W3CDTF">2023-03-22T09:32:19Z</dcterms:modified>
</cp:coreProperties>
</file>