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73881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López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 Juan López</a:t>
            </a:r>
          </a:p>
        </p:txBody>
      </p:sp>
      <p:sp>
        <p:nvSpPr>
          <p:cNvPr id="94" name="“Escribir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“Escribir una cita aquí” 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2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n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n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Unknown.jpeg" descr="Unknown.jpeg"/>
          <p:cNvPicPr>
            <a:picLocks noChangeAspect="1"/>
          </p:cNvPicPr>
          <p:nvPr/>
        </p:nvPicPr>
        <p:blipFill>
          <a:blip r:embed="rId2">
            <a:alphaModFix amt="36247"/>
            <a:extLst/>
          </a:blip>
          <a:stretch>
            <a:fillRect/>
          </a:stretch>
        </p:blipFill>
        <p:spPr>
          <a:xfrm>
            <a:off x="1733969" y="2620615"/>
            <a:ext cx="8875472" cy="596017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XI Jornada informativa para futuros médico internos residentes…"/>
          <p:cNvSpPr txBox="1">
            <a:spLocks noGrp="1"/>
          </p:cNvSpPr>
          <p:nvPr>
            <p:ph type="subTitle" sz="half" idx="1"/>
          </p:nvPr>
        </p:nvSpPr>
        <p:spPr>
          <a:xfrm>
            <a:off x="1775427" y="2982217"/>
            <a:ext cx="8792556" cy="3789166"/>
          </a:xfrm>
          <a:prstGeom prst="rect">
            <a:avLst/>
          </a:prstGeom>
        </p:spPr>
        <p:txBody>
          <a:bodyPr/>
          <a:lstStyle/>
          <a:p>
            <a:pPr defTabSz="368045">
              <a:defRPr sz="4410"/>
            </a:pPr>
            <a:r>
              <a:t>XI Jornada informativa para futuros médico internos residentes</a:t>
            </a:r>
          </a:p>
          <a:p>
            <a:pPr defTabSz="368045">
              <a:defRPr sz="2772"/>
            </a:pPr>
            <a:r>
              <a:t>Hospital Universitario Río Hortega y Gerencia de Atención Primaria de Valladolid Oeste</a:t>
            </a:r>
          </a:p>
          <a:p>
            <a:pPr defTabSz="368045">
              <a:defRPr sz="2772" b="1"/>
            </a:pPr>
            <a:r>
              <a:t>Servicio de Hematología y Hemoterapia</a:t>
            </a:r>
          </a:p>
        </p:txBody>
      </p:sp>
      <p:pic>
        <p:nvPicPr>
          <p:cNvPr id="121" name="LogoJunta.jpg" descr="LogoJunt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87285" y="970252"/>
            <a:ext cx="1434230" cy="856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Unknown.png" descr="Unknow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32745" y="703471"/>
            <a:ext cx="2771694" cy="1390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logo rio hortega color.jpg" descr="logo rio hortega color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5989" y="627248"/>
            <a:ext cx="2991025" cy="15426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LogoJunta.jpg" descr="LogoJunt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87285" y="970252"/>
            <a:ext cx="1434230" cy="856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745" y="703471"/>
            <a:ext cx="2771694" cy="1390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logo rio hortega color.jpg" descr="logo rio hortega colo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989" y="627248"/>
            <a:ext cx="2991025" cy="1542665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XI Jornada informativa para futuros médico internos residentes…"/>
          <p:cNvSpPr txBox="1">
            <a:spLocks noGrp="1"/>
          </p:cNvSpPr>
          <p:nvPr>
            <p:ph type="subTitle" sz="quarter" idx="1"/>
          </p:nvPr>
        </p:nvSpPr>
        <p:spPr>
          <a:xfrm>
            <a:off x="1086191" y="2724150"/>
            <a:ext cx="10464801" cy="11303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defTabSz="233679">
              <a:defRPr sz="2800"/>
            </a:pPr>
            <a:r>
              <a:t>XI Jornada informativa para futuros médico internos residentes</a:t>
            </a:r>
          </a:p>
          <a:p>
            <a:pPr defTabSz="233679">
              <a:defRPr sz="2000"/>
            </a:pPr>
            <a:r>
              <a:t>Hospital Universitario Río Hortega y Gerencia de Atención Primaria de Valladolid Oeste</a:t>
            </a:r>
          </a:p>
          <a:p>
            <a:pPr defTabSz="233679">
              <a:defRPr sz="1800" b="1"/>
            </a:pPr>
            <a:r>
              <a:t>Servicio de Hematología y Hemoterapia</a:t>
            </a:r>
          </a:p>
          <a:p>
            <a:pPr defTabSz="233679">
              <a:defRPr sz="1480"/>
            </a:pPr>
            <a:r>
              <a:t>Ser</a:t>
            </a:r>
          </a:p>
          <a:p>
            <a:pPr defTabSz="233679">
              <a:defRPr sz="1480"/>
            </a:pPr>
            <a:endParaRPr/>
          </a:p>
          <a:p>
            <a:pPr defTabSz="233679">
              <a:defRPr sz="1480"/>
            </a:pPr>
            <a:r>
              <a:t>Ser</a:t>
            </a:r>
          </a:p>
          <a:p>
            <a:pPr defTabSz="233679">
              <a:defRPr sz="1480"/>
            </a:pPr>
            <a:endParaRPr/>
          </a:p>
          <a:p>
            <a:pPr defTabSz="233679">
              <a:defRPr sz="1480"/>
            </a:pPr>
            <a:r>
              <a:t>Ser</a:t>
            </a:r>
          </a:p>
        </p:txBody>
      </p:sp>
      <p:pic>
        <p:nvPicPr>
          <p:cNvPr id="184" name="IMG-20180817-WA0007.jpg" descr="IMG-20180817-WA000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058105" y="-864528"/>
            <a:ext cx="14229979" cy="10672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LogoJunta.jpg" descr="LogoJunt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87285" y="970252"/>
            <a:ext cx="1434230" cy="856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745" y="703471"/>
            <a:ext cx="2771694" cy="1390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logo rio hortega color.jpg" descr="logo rio hortega colo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989" y="627248"/>
            <a:ext cx="2991025" cy="1542665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XI Jornada informativa para futuros médico internos residentes…"/>
          <p:cNvSpPr txBox="1">
            <a:spLocks noGrp="1"/>
          </p:cNvSpPr>
          <p:nvPr>
            <p:ph type="subTitle" sz="quarter" idx="1"/>
          </p:nvPr>
        </p:nvSpPr>
        <p:spPr>
          <a:xfrm>
            <a:off x="1086191" y="2724150"/>
            <a:ext cx="10464801" cy="11303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defTabSz="233679">
              <a:defRPr sz="2800"/>
            </a:pPr>
            <a:r>
              <a:t>XI Jornada informativa para futuros médico internos residentes</a:t>
            </a:r>
          </a:p>
          <a:p>
            <a:pPr defTabSz="233679">
              <a:defRPr sz="2000"/>
            </a:pPr>
            <a:r>
              <a:t>Hospital Universitario Río Hortega y Gerencia de Atención Primaria de Valladolid Oeste</a:t>
            </a:r>
          </a:p>
          <a:p>
            <a:pPr defTabSz="233679">
              <a:defRPr sz="1800" b="1"/>
            </a:pPr>
            <a:r>
              <a:t>Servicio de Hematología y Hemoterapia</a:t>
            </a:r>
          </a:p>
          <a:p>
            <a:pPr defTabSz="233679">
              <a:defRPr sz="1480"/>
            </a:pPr>
            <a:r>
              <a:t>Ser</a:t>
            </a:r>
          </a:p>
          <a:p>
            <a:pPr defTabSz="233679">
              <a:defRPr sz="1480"/>
            </a:pPr>
            <a:endParaRPr/>
          </a:p>
          <a:p>
            <a:pPr defTabSz="233679">
              <a:defRPr sz="1480"/>
            </a:pPr>
            <a:r>
              <a:t>Ser</a:t>
            </a:r>
          </a:p>
          <a:p>
            <a:pPr defTabSz="233679">
              <a:defRPr sz="1480"/>
            </a:pPr>
            <a:endParaRPr/>
          </a:p>
          <a:p>
            <a:pPr defTabSz="233679">
              <a:defRPr sz="1480"/>
            </a:pPr>
            <a:r>
              <a:t>Ser</a:t>
            </a:r>
          </a:p>
        </p:txBody>
      </p:sp>
      <p:pic>
        <p:nvPicPr>
          <p:cNvPr id="190" name="IMG-20180829-WA0009.jpg" descr="IMG-20180829-WA0009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LogoJunta.jpg" descr="LogoJunt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87285" y="970252"/>
            <a:ext cx="1434230" cy="856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745" y="703471"/>
            <a:ext cx="2771694" cy="1390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logo rio hortega color.jpg" descr="logo rio hortega colo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989" y="627248"/>
            <a:ext cx="2991025" cy="1542665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XI Jornada informativa para futuros médico internos residentes…"/>
          <p:cNvSpPr txBox="1">
            <a:spLocks noGrp="1"/>
          </p:cNvSpPr>
          <p:nvPr>
            <p:ph type="subTitle" sz="quarter" idx="1"/>
          </p:nvPr>
        </p:nvSpPr>
        <p:spPr>
          <a:xfrm>
            <a:off x="1086191" y="2724150"/>
            <a:ext cx="10464801" cy="11303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defTabSz="233679">
              <a:defRPr sz="2800"/>
            </a:pPr>
            <a:r>
              <a:t>XI Jornada informativa para futuros médico internos residentes</a:t>
            </a:r>
          </a:p>
          <a:p>
            <a:pPr defTabSz="233679">
              <a:defRPr sz="2000"/>
            </a:pPr>
            <a:r>
              <a:t>Hospital Universitario Río Hortega y Gerencia de Atención Primaria de Valladolid Oeste</a:t>
            </a:r>
          </a:p>
          <a:p>
            <a:pPr defTabSz="233679">
              <a:defRPr sz="1800" b="1"/>
            </a:pPr>
            <a:r>
              <a:t>Servicio de Hematología y Hemoterapia</a:t>
            </a:r>
          </a:p>
          <a:p>
            <a:pPr defTabSz="233679">
              <a:defRPr sz="1480"/>
            </a:pPr>
            <a:r>
              <a:t>Ser</a:t>
            </a:r>
          </a:p>
          <a:p>
            <a:pPr defTabSz="233679">
              <a:defRPr sz="1480"/>
            </a:pPr>
            <a:endParaRPr/>
          </a:p>
          <a:p>
            <a:pPr defTabSz="233679">
              <a:defRPr sz="1480"/>
            </a:pPr>
            <a:r>
              <a:t>Ser</a:t>
            </a:r>
          </a:p>
          <a:p>
            <a:pPr defTabSz="233679">
              <a:defRPr sz="1480"/>
            </a:pPr>
            <a:endParaRPr/>
          </a:p>
          <a:p>
            <a:pPr defTabSz="233679">
              <a:defRPr sz="1480"/>
            </a:pPr>
            <a:r>
              <a:t>Ser</a:t>
            </a:r>
          </a:p>
        </p:txBody>
      </p:sp>
      <p:pic>
        <p:nvPicPr>
          <p:cNvPr id="196" name="IMG-20181219-WA0004.jpg" descr="IMG-20181219-WA0004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385495" y="-3175163"/>
            <a:ext cx="15062306" cy="149775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LogoJunta.jpg" descr="LogoJunt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87285" y="970252"/>
            <a:ext cx="1434230" cy="856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745" y="703471"/>
            <a:ext cx="2771694" cy="1390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logo rio hortega color.jpg" descr="logo rio hortega colo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989" y="627248"/>
            <a:ext cx="2991025" cy="1542665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XI Jornada informativa para futuros médico internos residentes…"/>
          <p:cNvSpPr txBox="1">
            <a:spLocks noGrp="1"/>
          </p:cNvSpPr>
          <p:nvPr>
            <p:ph type="subTitle" sz="quarter" idx="1"/>
          </p:nvPr>
        </p:nvSpPr>
        <p:spPr>
          <a:xfrm>
            <a:off x="1086191" y="2724150"/>
            <a:ext cx="10464801" cy="11303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defTabSz="233679">
              <a:defRPr sz="2800"/>
            </a:pPr>
            <a:r>
              <a:t>XI Jornada informativa para futuros médico internos residentes</a:t>
            </a:r>
          </a:p>
          <a:p>
            <a:pPr defTabSz="233679">
              <a:defRPr sz="2000"/>
            </a:pPr>
            <a:r>
              <a:t>Hospital Universitario Río Hortega y Gerencia de Atención Primaria de Valladolid Oeste</a:t>
            </a:r>
          </a:p>
          <a:p>
            <a:pPr defTabSz="233679">
              <a:defRPr sz="1800" b="1"/>
            </a:pPr>
            <a:r>
              <a:t>Servicio de Hematología y Hemoterapia</a:t>
            </a:r>
          </a:p>
          <a:p>
            <a:pPr defTabSz="233679">
              <a:defRPr sz="1480"/>
            </a:pPr>
            <a:r>
              <a:t>Ser</a:t>
            </a:r>
          </a:p>
          <a:p>
            <a:pPr defTabSz="233679">
              <a:defRPr sz="1480"/>
            </a:pPr>
            <a:endParaRPr/>
          </a:p>
          <a:p>
            <a:pPr defTabSz="233679">
              <a:defRPr sz="1480"/>
            </a:pPr>
            <a:r>
              <a:t>Ser</a:t>
            </a:r>
          </a:p>
          <a:p>
            <a:pPr defTabSz="233679">
              <a:defRPr sz="1480"/>
            </a:pPr>
            <a:endParaRPr/>
          </a:p>
          <a:p>
            <a:pPr defTabSz="233679">
              <a:defRPr sz="1480"/>
            </a:pPr>
            <a:r>
              <a:t>Ser</a:t>
            </a:r>
          </a:p>
        </p:txBody>
      </p:sp>
      <p:pic>
        <p:nvPicPr>
          <p:cNvPr id="202" name="IMG-20180829-WA0010.jpg" descr="IMG-20180829-WA0010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LogoJunta.jpg" descr="LogoJunt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87285" y="970252"/>
            <a:ext cx="1434230" cy="856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745" y="703471"/>
            <a:ext cx="2771694" cy="1390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logo rio hortega color.jpg" descr="logo rio hortega colo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989" y="627248"/>
            <a:ext cx="2991025" cy="1542665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XI Jornada informativa para futuros médico internos residentes…"/>
          <p:cNvSpPr txBox="1">
            <a:spLocks noGrp="1"/>
          </p:cNvSpPr>
          <p:nvPr>
            <p:ph type="subTitle" sz="quarter" idx="1"/>
          </p:nvPr>
        </p:nvSpPr>
        <p:spPr>
          <a:xfrm>
            <a:off x="1086191" y="2724150"/>
            <a:ext cx="10464801" cy="11303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33679">
              <a:defRPr sz="2800"/>
            </a:pPr>
            <a:r>
              <a:rPr dirty="0"/>
              <a:t>XI </a:t>
            </a:r>
            <a:r>
              <a:rPr dirty="0" err="1"/>
              <a:t>Jornada</a:t>
            </a:r>
            <a:r>
              <a:rPr dirty="0"/>
              <a:t> </a:t>
            </a:r>
            <a:r>
              <a:rPr dirty="0" err="1"/>
              <a:t>informativa</a:t>
            </a:r>
            <a:r>
              <a:rPr dirty="0"/>
              <a:t> para </a:t>
            </a:r>
            <a:r>
              <a:rPr dirty="0" err="1"/>
              <a:t>futuros</a:t>
            </a:r>
            <a:r>
              <a:rPr dirty="0"/>
              <a:t> </a:t>
            </a:r>
            <a:r>
              <a:rPr dirty="0" err="1"/>
              <a:t>médico</a:t>
            </a:r>
            <a:r>
              <a:rPr dirty="0"/>
              <a:t> </a:t>
            </a:r>
            <a:r>
              <a:rPr dirty="0" err="1"/>
              <a:t>internos</a:t>
            </a:r>
            <a:r>
              <a:rPr dirty="0"/>
              <a:t> </a:t>
            </a:r>
            <a:r>
              <a:rPr dirty="0" err="1"/>
              <a:t>residentes</a:t>
            </a:r>
            <a:endParaRPr dirty="0"/>
          </a:p>
          <a:p>
            <a:pPr defTabSz="233679">
              <a:defRPr sz="2000"/>
            </a:pPr>
            <a:r>
              <a:rPr dirty="0"/>
              <a:t>Hospital </a:t>
            </a:r>
            <a:r>
              <a:rPr dirty="0" err="1"/>
              <a:t>Universitario</a:t>
            </a:r>
            <a:r>
              <a:rPr dirty="0"/>
              <a:t> Río </a:t>
            </a:r>
            <a:r>
              <a:rPr dirty="0" err="1"/>
              <a:t>Hortega</a:t>
            </a:r>
            <a:r>
              <a:rPr dirty="0"/>
              <a:t> y </a:t>
            </a:r>
            <a:r>
              <a:rPr dirty="0" err="1"/>
              <a:t>Gerencia</a:t>
            </a:r>
            <a:r>
              <a:rPr dirty="0"/>
              <a:t> de </a:t>
            </a:r>
            <a:r>
              <a:rPr dirty="0" err="1"/>
              <a:t>Atención</a:t>
            </a:r>
            <a:r>
              <a:rPr dirty="0"/>
              <a:t> </a:t>
            </a:r>
            <a:r>
              <a:rPr dirty="0" err="1"/>
              <a:t>Primaria</a:t>
            </a:r>
            <a:r>
              <a:rPr dirty="0"/>
              <a:t> de Valladolid </a:t>
            </a:r>
            <a:r>
              <a:rPr dirty="0" err="1"/>
              <a:t>Oeste</a:t>
            </a:r>
            <a:endParaRPr dirty="0"/>
          </a:p>
          <a:p>
            <a:pPr defTabSz="233679">
              <a:defRPr sz="1800" b="1"/>
            </a:pPr>
            <a:r>
              <a:rPr dirty="0" err="1"/>
              <a:t>Servicio</a:t>
            </a:r>
            <a:r>
              <a:rPr dirty="0"/>
              <a:t> de </a:t>
            </a:r>
            <a:r>
              <a:rPr dirty="0" err="1"/>
              <a:t>Hematología</a:t>
            </a:r>
            <a:r>
              <a:rPr dirty="0"/>
              <a:t> y </a:t>
            </a:r>
            <a:r>
              <a:rPr dirty="0" err="1" smtClean="0"/>
              <a:t>Hemoterapia</a:t>
            </a:r>
            <a:endParaRPr dirty="0"/>
          </a:p>
        </p:txBody>
      </p:sp>
      <p:sp>
        <p:nvSpPr>
          <p:cNvPr id="208" name="Cuarto año de residencia"/>
          <p:cNvSpPr txBox="1"/>
          <p:nvPr/>
        </p:nvSpPr>
        <p:spPr>
          <a:xfrm>
            <a:off x="4435537" y="4402875"/>
            <a:ext cx="376611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Cuarto año de residencia</a:t>
            </a:r>
          </a:p>
        </p:txBody>
      </p:sp>
      <p:graphicFrame>
        <p:nvGraphicFramePr>
          <p:cNvPr id="209" name="Tabla"/>
          <p:cNvGraphicFramePr/>
          <p:nvPr/>
        </p:nvGraphicFramePr>
        <p:xfrm>
          <a:off x="6604799" y="5425059"/>
          <a:ext cx="4031990" cy="327327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888816"/>
                <a:gridCol w="2143174"/>
              </a:tblGrid>
              <a:tr h="2452431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b="1">
                          <a:sym typeface="Helvetica Neue"/>
                        </a:rPr>
                        <a:t>Hemostasia y trombosis. 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400" b="1">
                          <a:sym typeface="Helvetica Neue"/>
                        </a:defRPr>
                      </a:pPr>
                      <a:r>
                        <a:t>Medicina Transfusional e Inmunohematología.</a:t>
                      </a:r>
                    </a:p>
                    <a:p>
                      <a:pPr algn="l" defTabSz="457200">
                        <a:defRPr sz="1400" b="1">
                          <a:sym typeface="Helvetica Neue"/>
                        </a:defRPr>
                      </a:pPr>
                      <a:endParaRPr/>
                    </a:p>
                    <a:p>
                      <a:pPr algn="l" defTabSz="457200">
                        <a:defRPr sz="1400" b="1">
                          <a:sym typeface="Helvetica Neue"/>
                        </a:defRPr>
                      </a:pPr>
                      <a:endParaRPr/>
                    </a:p>
                    <a:p>
                      <a:pPr algn="l" defTabSz="457200">
                        <a:defRPr sz="1300">
                          <a:sym typeface="Helvetica Neue"/>
                        </a:defRPr>
                      </a:pPr>
                      <a:r>
                        <a:t>Centro de Hemodonación de Castilla y León (CHEMCYL).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820844">
                <a:tc gridSpan="2"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 b="1">
                          <a:sym typeface="Helvetica Neue"/>
                        </a:rPr>
                        <a:t>Consulta (general) del residente. 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0" name="IMG_20190327_150405.jpg" descr="IMG_20190327_150405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39900" y="5412359"/>
            <a:ext cx="4398236" cy="3298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LogoJunta.jpg" descr="LogoJunt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87285" y="970252"/>
            <a:ext cx="1434230" cy="856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745" y="703471"/>
            <a:ext cx="2771694" cy="1390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logo rio hortega color.jpg" descr="logo rio hortega colo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989" y="627248"/>
            <a:ext cx="2991025" cy="1542665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XI Jornada informativa para futuros médico internos residentes…"/>
          <p:cNvSpPr txBox="1">
            <a:spLocks noGrp="1"/>
          </p:cNvSpPr>
          <p:nvPr>
            <p:ph type="subTitle" sz="quarter" idx="1"/>
          </p:nvPr>
        </p:nvSpPr>
        <p:spPr>
          <a:xfrm>
            <a:off x="1086191" y="2724150"/>
            <a:ext cx="10464801" cy="11303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33679">
              <a:defRPr sz="2800"/>
            </a:pPr>
            <a:r>
              <a:rPr dirty="0"/>
              <a:t>XI </a:t>
            </a:r>
            <a:r>
              <a:rPr dirty="0" err="1"/>
              <a:t>Jornada</a:t>
            </a:r>
            <a:r>
              <a:rPr dirty="0"/>
              <a:t> </a:t>
            </a:r>
            <a:r>
              <a:rPr dirty="0" err="1"/>
              <a:t>informativa</a:t>
            </a:r>
            <a:r>
              <a:rPr dirty="0"/>
              <a:t> para </a:t>
            </a:r>
            <a:r>
              <a:rPr dirty="0" err="1"/>
              <a:t>futuros</a:t>
            </a:r>
            <a:r>
              <a:rPr dirty="0"/>
              <a:t> </a:t>
            </a:r>
            <a:r>
              <a:rPr dirty="0" err="1"/>
              <a:t>médico</a:t>
            </a:r>
            <a:r>
              <a:rPr dirty="0"/>
              <a:t> </a:t>
            </a:r>
            <a:r>
              <a:rPr dirty="0" err="1"/>
              <a:t>internos</a:t>
            </a:r>
            <a:r>
              <a:rPr dirty="0"/>
              <a:t> </a:t>
            </a:r>
            <a:r>
              <a:rPr dirty="0" err="1"/>
              <a:t>residentes</a:t>
            </a:r>
            <a:endParaRPr dirty="0"/>
          </a:p>
          <a:p>
            <a:pPr defTabSz="233679">
              <a:defRPr sz="2000"/>
            </a:pPr>
            <a:r>
              <a:rPr dirty="0"/>
              <a:t>Hospital </a:t>
            </a:r>
            <a:r>
              <a:rPr dirty="0" err="1"/>
              <a:t>Universitario</a:t>
            </a:r>
            <a:r>
              <a:rPr dirty="0"/>
              <a:t> Río </a:t>
            </a:r>
            <a:r>
              <a:rPr dirty="0" err="1"/>
              <a:t>Hortega</a:t>
            </a:r>
            <a:r>
              <a:rPr dirty="0"/>
              <a:t> y </a:t>
            </a:r>
            <a:r>
              <a:rPr dirty="0" err="1"/>
              <a:t>Gerencia</a:t>
            </a:r>
            <a:r>
              <a:rPr dirty="0"/>
              <a:t> de </a:t>
            </a:r>
            <a:r>
              <a:rPr dirty="0" err="1"/>
              <a:t>Atención</a:t>
            </a:r>
            <a:r>
              <a:rPr dirty="0"/>
              <a:t> </a:t>
            </a:r>
            <a:r>
              <a:rPr dirty="0" err="1"/>
              <a:t>Primaria</a:t>
            </a:r>
            <a:r>
              <a:rPr dirty="0"/>
              <a:t> de Valladolid </a:t>
            </a:r>
            <a:r>
              <a:rPr dirty="0" err="1"/>
              <a:t>Oeste</a:t>
            </a:r>
            <a:endParaRPr dirty="0"/>
          </a:p>
          <a:p>
            <a:pPr defTabSz="233679">
              <a:defRPr sz="1800" b="1"/>
            </a:pPr>
            <a:r>
              <a:rPr dirty="0" err="1"/>
              <a:t>Servicio</a:t>
            </a:r>
            <a:r>
              <a:rPr dirty="0"/>
              <a:t> de </a:t>
            </a:r>
            <a:r>
              <a:rPr dirty="0" err="1"/>
              <a:t>Hematología</a:t>
            </a:r>
            <a:r>
              <a:rPr dirty="0"/>
              <a:t> y </a:t>
            </a:r>
            <a:r>
              <a:rPr dirty="0" err="1" smtClean="0"/>
              <a:t>Hemoterapia</a:t>
            </a:r>
            <a:endParaRPr dirty="0"/>
          </a:p>
        </p:txBody>
      </p:sp>
      <p:sp>
        <p:nvSpPr>
          <p:cNvPr id="216" name="Guardias"/>
          <p:cNvSpPr txBox="1"/>
          <p:nvPr/>
        </p:nvSpPr>
        <p:spPr>
          <a:xfrm>
            <a:off x="5609627" y="4408687"/>
            <a:ext cx="141793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Guardias</a:t>
            </a:r>
          </a:p>
        </p:txBody>
      </p:sp>
      <p:sp>
        <p:nvSpPr>
          <p:cNvPr id="217" name="Número permitido: cuatro…"/>
          <p:cNvSpPr txBox="1"/>
          <p:nvPr/>
        </p:nvSpPr>
        <p:spPr>
          <a:xfrm>
            <a:off x="2410559" y="5423983"/>
            <a:ext cx="8183682" cy="2544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  <a:defRPr b="0"/>
            </a:pPr>
            <a:r>
              <a:t>Número permitido: cuatro</a:t>
            </a:r>
          </a:p>
          <a:p>
            <a:pPr marL="333375" indent="-333375" algn="l">
              <a:buSzPct val="145000"/>
              <a:buChar char="•"/>
              <a:defRPr b="0"/>
            </a:pPr>
            <a:r>
              <a:t>Guardias de especialidad: sí, a partir del segundo año. </a:t>
            </a:r>
            <a:r>
              <a:rPr sz="2000"/>
              <a:t>(durante el primer año guardias: 2 en Urgencias y 2 en el servicio en el se esté rotando).</a:t>
            </a:r>
          </a:p>
          <a:p>
            <a:pPr marL="333375" indent="-333375" algn="l">
              <a:buSzPct val="145000"/>
              <a:buChar char="•"/>
              <a:defRPr b="0"/>
            </a:pPr>
            <a:r>
              <a:t>Adjunto presencial</a:t>
            </a:r>
          </a:p>
          <a:p>
            <a:pPr marL="333375" indent="-333375" algn="l">
              <a:buSzPct val="145000"/>
              <a:buChar char="•"/>
              <a:defRPr b="0"/>
            </a:pPr>
            <a:r>
              <a:t>Libranza: sí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LogoJunta.jpg" descr="LogoJunt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87285" y="970252"/>
            <a:ext cx="1434230" cy="856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745" y="703471"/>
            <a:ext cx="2771694" cy="1390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logo rio hortega color.jpg" descr="logo rio hortega colo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989" y="627248"/>
            <a:ext cx="2991025" cy="1542665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XI Jornada informativa para futuros médico internos residentes…"/>
          <p:cNvSpPr txBox="1">
            <a:spLocks noGrp="1"/>
          </p:cNvSpPr>
          <p:nvPr>
            <p:ph type="subTitle" sz="quarter" idx="1"/>
          </p:nvPr>
        </p:nvSpPr>
        <p:spPr>
          <a:xfrm>
            <a:off x="1086191" y="2724150"/>
            <a:ext cx="10464801" cy="11303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33679">
              <a:defRPr sz="2800"/>
            </a:pPr>
            <a:r>
              <a:rPr dirty="0"/>
              <a:t>XI </a:t>
            </a:r>
            <a:r>
              <a:rPr dirty="0" err="1"/>
              <a:t>Jornada</a:t>
            </a:r>
            <a:r>
              <a:rPr dirty="0"/>
              <a:t> </a:t>
            </a:r>
            <a:r>
              <a:rPr dirty="0" err="1"/>
              <a:t>informativa</a:t>
            </a:r>
            <a:r>
              <a:rPr dirty="0"/>
              <a:t> para </a:t>
            </a:r>
            <a:r>
              <a:rPr dirty="0" err="1"/>
              <a:t>futuros</a:t>
            </a:r>
            <a:r>
              <a:rPr dirty="0"/>
              <a:t> </a:t>
            </a:r>
            <a:r>
              <a:rPr dirty="0" err="1"/>
              <a:t>médico</a:t>
            </a:r>
            <a:r>
              <a:rPr dirty="0"/>
              <a:t> </a:t>
            </a:r>
            <a:r>
              <a:rPr dirty="0" err="1"/>
              <a:t>internos</a:t>
            </a:r>
            <a:r>
              <a:rPr dirty="0"/>
              <a:t> </a:t>
            </a:r>
            <a:r>
              <a:rPr dirty="0" err="1"/>
              <a:t>residentes</a:t>
            </a:r>
            <a:endParaRPr dirty="0"/>
          </a:p>
          <a:p>
            <a:pPr defTabSz="233679">
              <a:defRPr sz="2000"/>
            </a:pPr>
            <a:r>
              <a:rPr dirty="0"/>
              <a:t>Hospital </a:t>
            </a:r>
            <a:r>
              <a:rPr dirty="0" err="1"/>
              <a:t>Universitario</a:t>
            </a:r>
            <a:r>
              <a:rPr dirty="0"/>
              <a:t> Río </a:t>
            </a:r>
            <a:r>
              <a:rPr dirty="0" err="1"/>
              <a:t>Hortega</a:t>
            </a:r>
            <a:r>
              <a:rPr dirty="0"/>
              <a:t> y </a:t>
            </a:r>
            <a:r>
              <a:rPr dirty="0" err="1"/>
              <a:t>Gerencia</a:t>
            </a:r>
            <a:r>
              <a:rPr dirty="0"/>
              <a:t> de </a:t>
            </a:r>
            <a:r>
              <a:rPr dirty="0" err="1"/>
              <a:t>Atención</a:t>
            </a:r>
            <a:r>
              <a:rPr dirty="0"/>
              <a:t> </a:t>
            </a:r>
            <a:r>
              <a:rPr dirty="0" err="1"/>
              <a:t>Primaria</a:t>
            </a:r>
            <a:r>
              <a:rPr dirty="0"/>
              <a:t> de Valladolid </a:t>
            </a:r>
            <a:r>
              <a:rPr dirty="0" err="1"/>
              <a:t>Oeste</a:t>
            </a:r>
            <a:endParaRPr dirty="0"/>
          </a:p>
          <a:p>
            <a:pPr defTabSz="233679">
              <a:defRPr sz="1800" b="1"/>
            </a:pPr>
            <a:r>
              <a:rPr dirty="0" err="1"/>
              <a:t>Servicio</a:t>
            </a:r>
            <a:r>
              <a:rPr dirty="0"/>
              <a:t> de </a:t>
            </a:r>
            <a:r>
              <a:rPr dirty="0" err="1"/>
              <a:t>Hematología</a:t>
            </a:r>
            <a:r>
              <a:rPr dirty="0"/>
              <a:t> y </a:t>
            </a:r>
            <a:r>
              <a:rPr dirty="0" err="1" smtClean="0"/>
              <a:t>Hemoterapia</a:t>
            </a:r>
            <a:endParaRPr dirty="0"/>
          </a:p>
        </p:txBody>
      </p:sp>
      <p:sp>
        <p:nvSpPr>
          <p:cNvPr id="223" name="Primer año de residencia - servicio de Microbiología Clínica de H.U. Gregorio Marañón…"/>
          <p:cNvSpPr txBox="1"/>
          <p:nvPr/>
        </p:nvSpPr>
        <p:spPr>
          <a:xfrm>
            <a:off x="2442973" y="5423983"/>
            <a:ext cx="6340854" cy="1934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  <a:defRPr b="0"/>
            </a:pPr>
            <a:r>
              <a:t>Primer año de residencia - servicio de Microbiología Clínica de H.U. Gregorio Marañón</a:t>
            </a:r>
          </a:p>
          <a:p>
            <a:pPr marL="333375" indent="-333375" algn="l">
              <a:buSzPct val="145000"/>
              <a:buChar char="•"/>
              <a:defRPr b="0"/>
            </a:pPr>
            <a:r>
              <a:t>Tercer año de residencia - trasplante alogénico de donante no emparentado.</a:t>
            </a:r>
          </a:p>
        </p:txBody>
      </p:sp>
      <p:sp>
        <p:nvSpPr>
          <p:cNvPr id="224" name="Rotaciones externas"/>
          <p:cNvSpPr txBox="1"/>
          <p:nvPr/>
        </p:nvSpPr>
        <p:spPr>
          <a:xfrm>
            <a:off x="3331973" y="4408687"/>
            <a:ext cx="634085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Rotaciones externas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LogoJunta.jpg" descr="LogoJunt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87285" y="970252"/>
            <a:ext cx="1434230" cy="856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745" y="703471"/>
            <a:ext cx="2771694" cy="1390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logo rio hortega color.jpg" descr="logo rio hortega colo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989" y="627248"/>
            <a:ext cx="2991025" cy="1542665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XI Jornada informativa para futuros médico internos residentes…"/>
          <p:cNvSpPr txBox="1">
            <a:spLocks noGrp="1"/>
          </p:cNvSpPr>
          <p:nvPr>
            <p:ph type="subTitle" sz="quarter" idx="1"/>
          </p:nvPr>
        </p:nvSpPr>
        <p:spPr>
          <a:xfrm>
            <a:off x="1086191" y="2724150"/>
            <a:ext cx="10464801" cy="11303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33679">
              <a:defRPr sz="2800"/>
            </a:pPr>
            <a:r>
              <a:rPr dirty="0"/>
              <a:t>XI </a:t>
            </a:r>
            <a:r>
              <a:rPr dirty="0" err="1"/>
              <a:t>Jornada</a:t>
            </a:r>
            <a:r>
              <a:rPr dirty="0"/>
              <a:t> </a:t>
            </a:r>
            <a:r>
              <a:rPr dirty="0" err="1"/>
              <a:t>informativa</a:t>
            </a:r>
            <a:r>
              <a:rPr dirty="0"/>
              <a:t> para </a:t>
            </a:r>
            <a:r>
              <a:rPr dirty="0" err="1"/>
              <a:t>futuros</a:t>
            </a:r>
            <a:r>
              <a:rPr dirty="0"/>
              <a:t> </a:t>
            </a:r>
            <a:r>
              <a:rPr dirty="0" err="1"/>
              <a:t>médico</a:t>
            </a:r>
            <a:r>
              <a:rPr dirty="0"/>
              <a:t> </a:t>
            </a:r>
            <a:r>
              <a:rPr dirty="0" err="1"/>
              <a:t>internos</a:t>
            </a:r>
            <a:r>
              <a:rPr dirty="0"/>
              <a:t> </a:t>
            </a:r>
            <a:r>
              <a:rPr dirty="0" err="1"/>
              <a:t>residentes</a:t>
            </a:r>
            <a:endParaRPr dirty="0"/>
          </a:p>
          <a:p>
            <a:pPr defTabSz="233679">
              <a:defRPr sz="2000"/>
            </a:pPr>
            <a:r>
              <a:rPr dirty="0"/>
              <a:t>Hospital </a:t>
            </a:r>
            <a:r>
              <a:rPr dirty="0" err="1"/>
              <a:t>Universitario</a:t>
            </a:r>
            <a:r>
              <a:rPr dirty="0"/>
              <a:t> Río </a:t>
            </a:r>
            <a:r>
              <a:rPr dirty="0" err="1"/>
              <a:t>Hortega</a:t>
            </a:r>
            <a:r>
              <a:rPr dirty="0"/>
              <a:t> y </a:t>
            </a:r>
            <a:r>
              <a:rPr dirty="0" err="1"/>
              <a:t>Gerencia</a:t>
            </a:r>
            <a:r>
              <a:rPr dirty="0"/>
              <a:t> de </a:t>
            </a:r>
            <a:r>
              <a:rPr dirty="0" err="1"/>
              <a:t>Atención</a:t>
            </a:r>
            <a:r>
              <a:rPr dirty="0"/>
              <a:t> </a:t>
            </a:r>
            <a:r>
              <a:rPr dirty="0" err="1"/>
              <a:t>Primaria</a:t>
            </a:r>
            <a:r>
              <a:rPr dirty="0"/>
              <a:t> de Valladolid </a:t>
            </a:r>
            <a:r>
              <a:rPr dirty="0" err="1"/>
              <a:t>Oeste</a:t>
            </a:r>
            <a:endParaRPr dirty="0"/>
          </a:p>
          <a:p>
            <a:pPr defTabSz="233679">
              <a:defRPr sz="1800" b="1"/>
            </a:pPr>
            <a:r>
              <a:rPr dirty="0" err="1"/>
              <a:t>Servicio</a:t>
            </a:r>
            <a:r>
              <a:rPr dirty="0"/>
              <a:t> de </a:t>
            </a:r>
            <a:r>
              <a:rPr dirty="0" err="1"/>
              <a:t>Hematología</a:t>
            </a:r>
            <a:r>
              <a:rPr dirty="0"/>
              <a:t> y </a:t>
            </a:r>
            <a:r>
              <a:rPr dirty="0" err="1" smtClean="0"/>
              <a:t>Hemoterapia</a:t>
            </a:r>
            <a:endParaRPr dirty="0"/>
          </a:p>
        </p:txBody>
      </p:sp>
      <p:sp>
        <p:nvSpPr>
          <p:cNvPr id="230" name="Sesiones clínicas miércoles…"/>
          <p:cNvSpPr txBox="1"/>
          <p:nvPr/>
        </p:nvSpPr>
        <p:spPr>
          <a:xfrm>
            <a:off x="2495232" y="5423983"/>
            <a:ext cx="4630142" cy="1934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  <a:defRPr b="0"/>
            </a:pPr>
            <a:r>
              <a:t>Sesiones clínicas miércoles</a:t>
            </a:r>
          </a:p>
          <a:p>
            <a:pPr marL="333375" indent="-333375" algn="l">
              <a:buSzPct val="145000"/>
              <a:buChar char="•"/>
              <a:defRPr b="0"/>
            </a:pPr>
            <a:r>
              <a:t>Sesiones bibliográficas jueves</a:t>
            </a:r>
          </a:p>
          <a:p>
            <a:pPr marL="333375" indent="-333375" algn="l">
              <a:buSzPct val="145000"/>
              <a:buChar char="•"/>
              <a:defRPr b="0"/>
            </a:pPr>
            <a:r>
              <a:t>Congreso regional</a:t>
            </a:r>
          </a:p>
          <a:p>
            <a:pPr marL="333375" indent="-333375" algn="l">
              <a:buSzPct val="145000"/>
              <a:buChar char="•"/>
              <a:defRPr b="0"/>
            </a:pPr>
            <a:r>
              <a:t>Congreso nacional</a:t>
            </a:r>
          </a:p>
          <a:p>
            <a:pPr marL="333375" indent="-333375" algn="l">
              <a:buSzPct val="145000"/>
              <a:buChar char="•"/>
              <a:defRPr b="0"/>
            </a:pPr>
            <a:r>
              <a:t>Cursos y seminarios</a:t>
            </a:r>
          </a:p>
        </p:txBody>
      </p:sp>
      <p:sp>
        <p:nvSpPr>
          <p:cNvPr id="231" name="Asistencia a cursos, seminarios y congresos"/>
          <p:cNvSpPr txBox="1"/>
          <p:nvPr/>
        </p:nvSpPr>
        <p:spPr>
          <a:xfrm>
            <a:off x="3030561" y="4408687"/>
            <a:ext cx="657606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Asistencia a cursos, seminarios y congresos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cataratas-paraiso-6-1.jpg" descr="cataratas-paraiso-6-1.jpg"/>
          <p:cNvPicPr>
            <a:picLocks noChangeAspect="1"/>
          </p:cNvPicPr>
          <p:nvPr/>
        </p:nvPicPr>
        <p:blipFill>
          <a:blip r:embed="rId2">
            <a:alphaModFix amt="88383"/>
            <a:extLst/>
          </a:blip>
          <a:stretch>
            <a:fillRect/>
          </a:stretch>
        </p:blipFill>
        <p:spPr>
          <a:xfrm>
            <a:off x="-1706682" y="-158403"/>
            <a:ext cx="16418164" cy="10261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Neutrófilo sonriendo.jpeg" descr="Neutrófilo sonriendo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93723" y="-3332"/>
            <a:ext cx="14592246" cy="109441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LogoJunta.jpg" descr="LogoJunt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87285" y="970252"/>
            <a:ext cx="1434230" cy="856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745" y="703471"/>
            <a:ext cx="2771694" cy="1390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logo rio hortega color.jpg" descr="logo rio hortega colo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989" y="627248"/>
            <a:ext cx="2991025" cy="154266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28" name="Tabla"/>
          <p:cNvGraphicFramePr/>
          <p:nvPr/>
        </p:nvGraphicFramePr>
        <p:xfrm>
          <a:off x="1870292" y="5259587"/>
          <a:ext cx="8896597" cy="291596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224149"/>
                <a:gridCol w="4224026"/>
                <a:gridCol w="224273"/>
                <a:gridCol w="2224149"/>
              </a:tblGrid>
              <a:tr h="576771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700" b="1">
                          <a:sym typeface="Helvetica Neue"/>
                        </a:rPr>
                        <a:t>Primer año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1E0460"/>
                      </a:solidFill>
                      <a:miter lim="400000"/>
                    </a:lnB>
                    <a:solidFill>
                      <a:srgbClr val="98B7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700">
                          <a:sym typeface="Helvetica Neue"/>
                        </a:rPr>
                        <a:t>Especialidades médicas 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1E0460"/>
                      </a:solidFill>
                      <a:miter lim="400000"/>
                    </a:lnB>
                    <a:solidFill>
                      <a:srgbClr val="98B7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700">
                          <a:sym typeface="Helvetica Neue"/>
                        </a:rPr>
                        <a:t>Rotación externa.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1E0460"/>
                      </a:solidFill>
                      <a:miter lim="400000"/>
                    </a:lnB>
                    <a:solidFill>
                      <a:srgbClr val="98B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8121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700" b="1">
                          <a:sym typeface="Helvetica Neue"/>
                        </a:rPr>
                        <a:t>Segundo año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E046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6B94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700">
                          <a:sym typeface="Helvetica Neue"/>
                        </a:rPr>
                        <a:t>Hematología clínica - planta de Hospitalización y Unidad de trasplante de progenitores hematopoyéticos.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E046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6B9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76771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700" b="1">
                          <a:sym typeface="Helvetica Neue"/>
                        </a:rPr>
                        <a:t>Tercer año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4570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700">
                          <a:sym typeface="Helvetica Neue"/>
                        </a:rPr>
                        <a:t>Citología, eritropatología y citometría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457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700">
                          <a:sym typeface="Helvetica Neue"/>
                        </a:rPr>
                        <a:t>Rotación externa. 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457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8121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700" b="1">
                          <a:sym typeface="Helvetica Neue"/>
                        </a:rPr>
                        <a:t>Cuarto año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695A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700">
                          <a:sym typeface="Helvetica Neue"/>
                        </a:rPr>
                        <a:t> Hemostasia y trombobosis.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695A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700">
                          <a:sym typeface="Helvetica Neue"/>
                        </a:rPr>
                        <a:t>Medicina transfusional e inmunohematología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695A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9" name="XI Jornada informativa para futuros médico internos residentes…"/>
          <p:cNvSpPr txBox="1">
            <a:spLocks noGrp="1"/>
          </p:cNvSpPr>
          <p:nvPr>
            <p:ph type="subTitle" sz="quarter" idx="1"/>
          </p:nvPr>
        </p:nvSpPr>
        <p:spPr>
          <a:xfrm>
            <a:off x="1086191" y="2724150"/>
            <a:ext cx="10464801" cy="11303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33679">
              <a:defRPr sz="2800"/>
            </a:pPr>
            <a:r>
              <a:rPr dirty="0"/>
              <a:t>XI </a:t>
            </a:r>
            <a:r>
              <a:rPr dirty="0" err="1"/>
              <a:t>Jornada</a:t>
            </a:r>
            <a:r>
              <a:rPr dirty="0"/>
              <a:t> </a:t>
            </a:r>
            <a:r>
              <a:rPr dirty="0" err="1"/>
              <a:t>informativa</a:t>
            </a:r>
            <a:r>
              <a:rPr dirty="0"/>
              <a:t> para </a:t>
            </a:r>
            <a:r>
              <a:rPr dirty="0" err="1"/>
              <a:t>futuros</a:t>
            </a:r>
            <a:r>
              <a:rPr dirty="0"/>
              <a:t> </a:t>
            </a:r>
            <a:r>
              <a:rPr dirty="0" err="1"/>
              <a:t>médico</a:t>
            </a:r>
            <a:r>
              <a:rPr dirty="0"/>
              <a:t> </a:t>
            </a:r>
            <a:r>
              <a:rPr dirty="0" err="1"/>
              <a:t>internos</a:t>
            </a:r>
            <a:r>
              <a:rPr dirty="0"/>
              <a:t> </a:t>
            </a:r>
            <a:r>
              <a:rPr dirty="0" err="1"/>
              <a:t>residentes</a:t>
            </a:r>
            <a:endParaRPr dirty="0"/>
          </a:p>
          <a:p>
            <a:pPr defTabSz="233679">
              <a:defRPr sz="2000"/>
            </a:pPr>
            <a:r>
              <a:rPr dirty="0"/>
              <a:t>Hospital </a:t>
            </a:r>
            <a:r>
              <a:rPr dirty="0" err="1"/>
              <a:t>Universitario</a:t>
            </a:r>
            <a:r>
              <a:rPr dirty="0"/>
              <a:t> Río </a:t>
            </a:r>
            <a:r>
              <a:rPr dirty="0" err="1"/>
              <a:t>Hortega</a:t>
            </a:r>
            <a:r>
              <a:rPr dirty="0"/>
              <a:t> y </a:t>
            </a:r>
            <a:r>
              <a:rPr dirty="0" err="1"/>
              <a:t>Gerencia</a:t>
            </a:r>
            <a:r>
              <a:rPr dirty="0"/>
              <a:t> de </a:t>
            </a:r>
            <a:r>
              <a:rPr dirty="0" err="1"/>
              <a:t>Atención</a:t>
            </a:r>
            <a:r>
              <a:rPr dirty="0"/>
              <a:t> </a:t>
            </a:r>
            <a:r>
              <a:rPr dirty="0" err="1"/>
              <a:t>Primaria</a:t>
            </a:r>
            <a:r>
              <a:rPr dirty="0"/>
              <a:t> de Valladolid </a:t>
            </a:r>
            <a:r>
              <a:rPr dirty="0" err="1"/>
              <a:t>Oeste</a:t>
            </a:r>
            <a:endParaRPr dirty="0"/>
          </a:p>
          <a:p>
            <a:pPr defTabSz="233679">
              <a:defRPr sz="1800" b="1"/>
            </a:pPr>
            <a:r>
              <a:rPr dirty="0" err="1"/>
              <a:t>Servicio</a:t>
            </a:r>
            <a:r>
              <a:rPr dirty="0"/>
              <a:t> de </a:t>
            </a:r>
            <a:r>
              <a:rPr dirty="0" err="1"/>
              <a:t>Hematología</a:t>
            </a:r>
            <a:r>
              <a:rPr dirty="0"/>
              <a:t> y </a:t>
            </a:r>
            <a:r>
              <a:rPr dirty="0" err="1" smtClean="0"/>
              <a:t>Hemoterapia</a:t>
            </a:r>
            <a:endParaRPr dirty="0"/>
          </a:p>
        </p:txBody>
      </p:sp>
      <p:sp>
        <p:nvSpPr>
          <p:cNvPr id="130" name="Programa formativo"/>
          <p:cNvSpPr txBox="1"/>
          <p:nvPr/>
        </p:nvSpPr>
        <p:spPr>
          <a:xfrm>
            <a:off x="4808307" y="4205839"/>
            <a:ext cx="302056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Programa formativo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LogoJunta.jpg" descr="LogoJunt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87285" y="970252"/>
            <a:ext cx="1434230" cy="856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745" y="703471"/>
            <a:ext cx="2771694" cy="1390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logo rio hortega color.jpg" descr="logo rio hortega colo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989" y="627248"/>
            <a:ext cx="2991025" cy="1542665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XI Jornada informativa para futuros médico internos residentes…"/>
          <p:cNvSpPr txBox="1">
            <a:spLocks noGrp="1"/>
          </p:cNvSpPr>
          <p:nvPr>
            <p:ph type="subTitle" sz="quarter" idx="1"/>
          </p:nvPr>
        </p:nvSpPr>
        <p:spPr>
          <a:xfrm>
            <a:off x="1086191" y="2724150"/>
            <a:ext cx="10464801" cy="11303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33679">
              <a:defRPr sz="2800"/>
            </a:pPr>
            <a:r>
              <a:rPr dirty="0"/>
              <a:t>XI </a:t>
            </a:r>
            <a:r>
              <a:rPr dirty="0" err="1"/>
              <a:t>Jornada</a:t>
            </a:r>
            <a:r>
              <a:rPr dirty="0"/>
              <a:t> </a:t>
            </a:r>
            <a:r>
              <a:rPr dirty="0" err="1"/>
              <a:t>informativa</a:t>
            </a:r>
            <a:r>
              <a:rPr dirty="0"/>
              <a:t> para </a:t>
            </a:r>
            <a:r>
              <a:rPr dirty="0" err="1"/>
              <a:t>futuros</a:t>
            </a:r>
            <a:r>
              <a:rPr dirty="0"/>
              <a:t> </a:t>
            </a:r>
            <a:r>
              <a:rPr dirty="0" err="1"/>
              <a:t>médico</a:t>
            </a:r>
            <a:r>
              <a:rPr dirty="0"/>
              <a:t> </a:t>
            </a:r>
            <a:r>
              <a:rPr dirty="0" err="1"/>
              <a:t>internos</a:t>
            </a:r>
            <a:r>
              <a:rPr dirty="0"/>
              <a:t> </a:t>
            </a:r>
            <a:r>
              <a:rPr dirty="0" err="1"/>
              <a:t>residentes</a:t>
            </a:r>
            <a:endParaRPr dirty="0"/>
          </a:p>
          <a:p>
            <a:pPr defTabSz="233679">
              <a:defRPr sz="2000"/>
            </a:pPr>
            <a:r>
              <a:rPr dirty="0"/>
              <a:t>Hospital </a:t>
            </a:r>
            <a:r>
              <a:rPr dirty="0" err="1"/>
              <a:t>Universitario</a:t>
            </a:r>
            <a:r>
              <a:rPr dirty="0"/>
              <a:t> Río </a:t>
            </a:r>
            <a:r>
              <a:rPr dirty="0" err="1"/>
              <a:t>Hortega</a:t>
            </a:r>
            <a:r>
              <a:rPr dirty="0"/>
              <a:t> y </a:t>
            </a:r>
            <a:r>
              <a:rPr dirty="0" err="1"/>
              <a:t>Gerencia</a:t>
            </a:r>
            <a:r>
              <a:rPr dirty="0"/>
              <a:t> de </a:t>
            </a:r>
            <a:r>
              <a:rPr dirty="0" err="1"/>
              <a:t>Atención</a:t>
            </a:r>
            <a:r>
              <a:rPr dirty="0"/>
              <a:t> </a:t>
            </a:r>
            <a:r>
              <a:rPr dirty="0" err="1"/>
              <a:t>Primaria</a:t>
            </a:r>
            <a:r>
              <a:rPr dirty="0"/>
              <a:t> de Valladolid </a:t>
            </a:r>
            <a:r>
              <a:rPr dirty="0" err="1"/>
              <a:t>Oeste</a:t>
            </a:r>
            <a:endParaRPr dirty="0"/>
          </a:p>
          <a:p>
            <a:pPr defTabSz="233679">
              <a:defRPr sz="1800" b="1"/>
            </a:pPr>
            <a:r>
              <a:rPr dirty="0" err="1"/>
              <a:t>Servicio</a:t>
            </a:r>
            <a:r>
              <a:rPr dirty="0"/>
              <a:t> de </a:t>
            </a:r>
            <a:r>
              <a:rPr dirty="0" err="1"/>
              <a:t>Hematología</a:t>
            </a:r>
            <a:r>
              <a:rPr dirty="0"/>
              <a:t> y </a:t>
            </a:r>
            <a:r>
              <a:rPr dirty="0" err="1" smtClean="0"/>
              <a:t>Hemoterapia</a:t>
            </a:r>
            <a:endParaRPr dirty="0"/>
          </a:p>
        </p:txBody>
      </p:sp>
      <p:sp>
        <p:nvSpPr>
          <p:cNvPr id="136" name="Programa formativo. Primer año de residencia"/>
          <p:cNvSpPr txBox="1"/>
          <p:nvPr/>
        </p:nvSpPr>
        <p:spPr>
          <a:xfrm>
            <a:off x="2867036" y="4408687"/>
            <a:ext cx="690311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Programa formativo. Primer año de residencia </a:t>
            </a:r>
          </a:p>
        </p:txBody>
      </p:sp>
      <p:graphicFrame>
        <p:nvGraphicFramePr>
          <p:cNvPr id="137" name="Tabla"/>
          <p:cNvGraphicFramePr/>
          <p:nvPr>
            <p:extLst>
              <p:ext uri="{D42A27DB-BD31-4B8C-83A1-F6EECF244321}">
                <p14:modId xmlns:p14="http://schemas.microsoft.com/office/powerpoint/2010/main" val="2993295144"/>
              </p:ext>
            </p:extLst>
          </p:nvPr>
        </p:nvGraphicFramePr>
        <p:xfrm>
          <a:off x="1246222" y="5415965"/>
          <a:ext cx="6458217" cy="355133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258692"/>
                <a:gridCol w="4199525"/>
              </a:tblGrid>
              <a:tr h="45382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es-ES" sz="1400" b="1" dirty="0" smtClean="0">
                          <a:sym typeface="Helvetica Neue"/>
                        </a:rPr>
                        <a:t>2 meses</a:t>
                      </a:r>
                      <a:endParaRPr sz="14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2FF9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b="1">
                          <a:sym typeface="Helvetica Neue"/>
                        </a:rPr>
                        <a:t>Neumología - guardias de Medicina Interna.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2FF94"/>
                    </a:solidFill>
                  </a:tcPr>
                </a:tc>
              </a:tr>
              <a:tr h="72995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es-ES" sz="1400" b="1" dirty="0" smtClean="0">
                          <a:sym typeface="Helvetica Neue"/>
                        </a:rPr>
                        <a:t>2 meses</a:t>
                      </a:r>
                      <a:endParaRPr sz="14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E87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b="1" dirty="0" err="1">
                          <a:sym typeface="Helvetica Neue"/>
                        </a:rPr>
                        <a:t>Cardiología</a:t>
                      </a:r>
                      <a:r>
                        <a:rPr sz="1400" b="1" dirty="0">
                          <a:sym typeface="Helvetica Neue"/>
                        </a:rPr>
                        <a:t> - </a:t>
                      </a:r>
                      <a:r>
                        <a:rPr sz="1400" b="1" dirty="0" err="1">
                          <a:sym typeface="Helvetica Neue"/>
                        </a:rPr>
                        <a:t>guardias</a:t>
                      </a:r>
                      <a:r>
                        <a:rPr sz="1400" b="1" dirty="0">
                          <a:sym typeface="Helvetica Neue"/>
                        </a:rPr>
                        <a:t> de </a:t>
                      </a:r>
                      <a:r>
                        <a:rPr sz="1400" b="1" dirty="0" err="1">
                          <a:sym typeface="Helvetica Neue"/>
                        </a:rPr>
                        <a:t>Cardiología</a:t>
                      </a:r>
                      <a:r>
                        <a:rPr sz="1400" b="1" dirty="0">
                          <a:sym typeface="Helvetica Neue"/>
                        </a:rPr>
                        <a:t>.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E87F"/>
                    </a:solidFill>
                  </a:tcPr>
                </a:tc>
              </a:tr>
              <a:tr h="72995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es-ES" sz="1400" b="1" dirty="0" smtClean="0">
                          <a:sym typeface="Helvetica Neue"/>
                        </a:rPr>
                        <a:t>2 meses</a:t>
                      </a:r>
                      <a:endParaRPr sz="14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BC8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b="1">
                          <a:sym typeface="Helvetica Neue"/>
                        </a:rPr>
                        <a:t>Medicina interna - guardias de Medicina Interna.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BC81"/>
                    </a:solidFill>
                  </a:tcPr>
                </a:tc>
              </a:tr>
              <a:tr h="45382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es-ES" sz="1400" b="1" dirty="0" smtClean="0">
                          <a:sym typeface="Helvetica Neue"/>
                        </a:rPr>
                        <a:t>1 mes</a:t>
                      </a:r>
                      <a:endParaRPr sz="14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997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b="1">
                          <a:sym typeface="Helvetica Neue"/>
                        </a:rPr>
                        <a:t>Pediatría - sin guardias. 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9978"/>
                    </a:solidFill>
                  </a:tcPr>
                </a:tc>
              </a:tr>
              <a:tr h="72995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es-ES" sz="1400" b="1" dirty="0" smtClean="0">
                          <a:sym typeface="Helvetica Neue"/>
                        </a:rPr>
                        <a:t>3 meses</a:t>
                      </a:r>
                      <a:endParaRPr sz="14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8C6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b="1">
                          <a:sym typeface="Helvetica Neue"/>
                        </a:rPr>
                        <a:t>Rotación externa - Microbiología clínica H. U. Gregorio Marañón - guardias de microbiología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8C61"/>
                    </a:solidFill>
                  </a:tcPr>
                </a:tc>
              </a:tr>
              <a:tr h="45382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es-ES" sz="1400" b="1" dirty="0" smtClean="0">
                          <a:sym typeface="Helvetica Neue"/>
                        </a:rPr>
                        <a:t>1 mes</a:t>
                      </a:r>
                      <a:endParaRPr sz="14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6E4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b="1" dirty="0" err="1">
                          <a:sym typeface="Helvetica Neue"/>
                        </a:rPr>
                        <a:t>Medicina</a:t>
                      </a:r>
                      <a:r>
                        <a:rPr sz="1400" b="1" dirty="0">
                          <a:sym typeface="Helvetica Neue"/>
                        </a:rPr>
                        <a:t> </a:t>
                      </a:r>
                      <a:r>
                        <a:rPr sz="1400" b="1" dirty="0" err="1" smtClean="0">
                          <a:sym typeface="Helvetica Neue"/>
                        </a:rPr>
                        <a:t>Intensiva</a:t>
                      </a:r>
                      <a:r>
                        <a:rPr lang="es-ES" sz="1400" b="1" dirty="0" smtClean="0">
                          <a:sym typeface="Helvetica Neue"/>
                        </a:rPr>
                        <a:t>- guardias</a:t>
                      </a:r>
                      <a:r>
                        <a:rPr lang="es-ES" sz="1400" b="1" baseline="0" dirty="0" smtClean="0">
                          <a:sym typeface="Helvetica Neue"/>
                        </a:rPr>
                        <a:t> de UCI</a:t>
                      </a:r>
                      <a:endParaRPr sz="14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6E4A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9779928" y="6338020"/>
            <a:ext cx="1791730" cy="8412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 guardias/mes</a:t>
            </a:r>
            <a:r>
              <a:rPr kumimoji="0" lang="es-ES" sz="16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en el </a:t>
            </a:r>
            <a:r>
              <a:rPr kumimoji="0" lang="es-ES" sz="1600" b="1" i="0" u="none" strike="noStrike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Sº</a:t>
            </a:r>
            <a:r>
              <a:rPr kumimoji="0" lang="es-ES" sz="16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de Urgencias.</a:t>
            </a:r>
            <a:endParaRPr kumimoji="0" lang="es-ES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Más 2"/>
          <p:cNvSpPr/>
          <p:nvPr/>
        </p:nvSpPr>
        <p:spPr>
          <a:xfrm>
            <a:off x="8316097" y="6351373"/>
            <a:ext cx="951471" cy="827903"/>
          </a:xfrm>
          <a:prstGeom prst="mathPlus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LogoJunta.jpg" descr="LogoJunt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87285" y="970252"/>
            <a:ext cx="1434230" cy="856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745" y="703471"/>
            <a:ext cx="2771694" cy="1390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logo rio hortega color.jpg" descr="logo rio hortega colo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989" y="627248"/>
            <a:ext cx="2991025" cy="1542665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XI Jornada informativa para futuros médico internos residentes…"/>
          <p:cNvSpPr txBox="1">
            <a:spLocks noGrp="1"/>
          </p:cNvSpPr>
          <p:nvPr>
            <p:ph type="subTitle" sz="quarter" idx="1"/>
          </p:nvPr>
        </p:nvSpPr>
        <p:spPr>
          <a:xfrm>
            <a:off x="1086191" y="2724150"/>
            <a:ext cx="10464801" cy="11303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33679">
              <a:defRPr sz="2800"/>
            </a:pPr>
            <a:r>
              <a:rPr dirty="0"/>
              <a:t>XI </a:t>
            </a:r>
            <a:r>
              <a:rPr dirty="0" err="1"/>
              <a:t>Jornada</a:t>
            </a:r>
            <a:r>
              <a:rPr dirty="0"/>
              <a:t> </a:t>
            </a:r>
            <a:r>
              <a:rPr dirty="0" err="1"/>
              <a:t>informativa</a:t>
            </a:r>
            <a:r>
              <a:rPr dirty="0"/>
              <a:t> para </a:t>
            </a:r>
            <a:r>
              <a:rPr dirty="0" err="1"/>
              <a:t>futuros</a:t>
            </a:r>
            <a:r>
              <a:rPr dirty="0"/>
              <a:t> </a:t>
            </a:r>
            <a:r>
              <a:rPr dirty="0" err="1"/>
              <a:t>médico</a:t>
            </a:r>
            <a:r>
              <a:rPr dirty="0"/>
              <a:t> </a:t>
            </a:r>
            <a:r>
              <a:rPr dirty="0" err="1"/>
              <a:t>internos</a:t>
            </a:r>
            <a:r>
              <a:rPr dirty="0"/>
              <a:t> </a:t>
            </a:r>
            <a:r>
              <a:rPr dirty="0" err="1"/>
              <a:t>residentes</a:t>
            </a:r>
            <a:endParaRPr dirty="0"/>
          </a:p>
          <a:p>
            <a:pPr defTabSz="233679">
              <a:defRPr sz="2000"/>
            </a:pPr>
            <a:r>
              <a:rPr dirty="0"/>
              <a:t>Hospital </a:t>
            </a:r>
            <a:r>
              <a:rPr dirty="0" err="1"/>
              <a:t>Universitario</a:t>
            </a:r>
            <a:r>
              <a:rPr dirty="0"/>
              <a:t> Río </a:t>
            </a:r>
            <a:r>
              <a:rPr dirty="0" err="1"/>
              <a:t>Hortega</a:t>
            </a:r>
            <a:r>
              <a:rPr dirty="0"/>
              <a:t> y </a:t>
            </a:r>
            <a:r>
              <a:rPr dirty="0" err="1"/>
              <a:t>Gerencia</a:t>
            </a:r>
            <a:r>
              <a:rPr dirty="0"/>
              <a:t> de </a:t>
            </a:r>
            <a:r>
              <a:rPr dirty="0" err="1"/>
              <a:t>Atención</a:t>
            </a:r>
            <a:r>
              <a:rPr dirty="0"/>
              <a:t> </a:t>
            </a:r>
            <a:r>
              <a:rPr dirty="0" err="1"/>
              <a:t>Primaria</a:t>
            </a:r>
            <a:r>
              <a:rPr dirty="0"/>
              <a:t> de Valladolid </a:t>
            </a:r>
            <a:r>
              <a:rPr dirty="0" err="1"/>
              <a:t>Oeste</a:t>
            </a:r>
            <a:endParaRPr dirty="0"/>
          </a:p>
          <a:p>
            <a:pPr defTabSz="233679">
              <a:defRPr sz="1800" b="1"/>
            </a:pPr>
            <a:r>
              <a:rPr dirty="0" err="1"/>
              <a:t>Servicio</a:t>
            </a:r>
            <a:r>
              <a:rPr dirty="0"/>
              <a:t> de </a:t>
            </a:r>
            <a:r>
              <a:rPr dirty="0" err="1"/>
              <a:t>Hematología</a:t>
            </a:r>
            <a:r>
              <a:rPr dirty="0"/>
              <a:t> y </a:t>
            </a:r>
            <a:r>
              <a:rPr dirty="0" err="1"/>
              <a:t>Hemoterapia</a:t>
            </a:r>
            <a:endParaRPr dirty="0"/>
          </a:p>
          <a:p>
            <a:pPr defTabSz="233679">
              <a:defRPr sz="1480"/>
            </a:pPr>
            <a:endParaRPr dirty="0"/>
          </a:p>
        </p:txBody>
      </p:sp>
      <p:sp>
        <p:nvSpPr>
          <p:cNvPr id="143" name="Segundo año de residencia: Clínica hematológica"/>
          <p:cNvSpPr txBox="1"/>
          <p:nvPr/>
        </p:nvSpPr>
        <p:spPr>
          <a:xfrm>
            <a:off x="2672574" y="4408687"/>
            <a:ext cx="72920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Segundo año de residencia: Clínica hematológica</a:t>
            </a:r>
          </a:p>
        </p:txBody>
      </p:sp>
      <p:sp>
        <p:nvSpPr>
          <p:cNvPr id="144" name="Planta de hospitalización.…"/>
          <p:cNvSpPr txBox="1"/>
          <p:nvPr/>
        </p:nvSpPr>
        <p:spPr>
          <a:xfrm>
            <a:off x="3619130" y="5423984"/>
            <a:ext cx="5732299" cy="1197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  <a:defRPr b="0"/>
            </a:pPr>
            <a:r>
              <a:t>Planta de hospitalización.</a:t>
            </a:r>
          </a:p>
          <a:p>
            <a:pPr marL="333375" indent="-333375" algn="l">
              <a:buSzPct val="145000"/>
              <a:buChar char="•"/>
              <a:defRPr b="0"/>
            </a:pPr>
            <a:r>
              <a:t>Unidad de trasplante de PH (T.A.M.O.)</a:t>
            </a:r>
          </a:p>
          <a:p>
            <a:pPr marL="333375" indent="-333375" algn="l">
              <a:buSzPct val="145000"/>
              <a:buChar char="•"/>
              <a:defRPr b="0"/>
            </a:pPr>
            <a:r>
              <a:t>Pediatría.  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LogoJunta.jpg" descr="LogoJunt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87285" y="970252"/>
            <a:ext cx="1434230" cy="856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745" y="703471"/>
            <a:ext cx="2771694" cy="1390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logo rio hortega color.jpg" descr="logo rio hortega colo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989" y="627248"/>
            <a:ext cx="2991025" cy="1542665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XI Jornada informativa para futuros médico internos residentes…"/>
          <p:cNvSpPr txBox="1">
            <a:spLocks noGrp="1"/>
          </p:cNvSpPr>
          <p:nvPr>
            <p:ph type="subTitle" sz="quarter" idx="1"/>
          </p:nvPr>
        </p:nvSpPr>
        <p:spPr>
          <a:xfrm>
            <a:off x="1086191" y="2724150"/>
            <a:ext cx="10464801" cy="11303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33679">
              <a:defRPr sz="2800"/>
            </a:pPr>
            <a:r>
              <a:rPr dirty="0"/>
              <a:t>XI </a:t>
            </a:r>
            <a:r>
              <a:rPr dirty="0" err="1"/>
              <a:t>Jornada</a:t>
            </a:r>
            <a:r>
              <a:rPr dirty="0"/>
              <a:t> </a:t>
            </a:r>
            <a:r>
              <a:rPr dirty="0" err="1"/>
              <a:t>informativa</a:t>
            </a:r>
            <a:r>
              <a:rPr dirty="0"/>
              <a:t> para </a:t>
            </a:r>
            <a:r>
              <a:rPr dirty="0" err="1"/>
              <a:t>futuros</a:t>
            </a:r>
            <a:r>
              <a:rPr dirty="0"/>
              <a:t> </a:t>
            </a:r>
            <a:r>
              <a:rPr dirty="0" err="1"/>
              <a:t>médico</a:t>
            </a:r>
            <a:r>
              <a:rPr dirty="0"/>
              <a:t> </a:t>
            </a:r>
            <a:r>
              <a:rPr dirty="0" err="1"/>
              <a:t>internos</a:t>
            </a:r>
            <a:r>
              <a:rPr dirty="0"/>
              <a:t> </a:t>
            </a:r>
            <a:r>
              <a:rPr dirty="0" err="1"/>
              <a:t>residentes</a:t>
            </a:r>
            <a:endParaRPr dirty="0"/>
          </a:p>
          <a:p>
            <a:pPr defTabSz="233679">
              <a:defRPr sz="2000"/>
            </a:pPr>
            <a:r>
              <a:rPr dirty="0"/>
              <a:t>Hospital </a:t>
            </a:r>
            <a:r>
              <a:rPr dirty="0" err="1"/>
              <a:t>Universitario</a:t>
            </a:r>
            <a:r>
              <a:rPr dirty="0"/>
              <a:t> Río </a:t>
            </a:r>
            <a:r>
              <a:rPr dirty="0" err="1"/>
              <a:t>Hortega</a:t>
            </a:r>
            <a:r>
              <a:rPr dirty="0"/>
              <a:t> y </a:t>
            </a:r>
            <a:r>
              <a:rPr dirty="0" err="1"/>
              <a:t>Gerencia</a:t>
            </a:r>
            <a:r>
              <a:rPr dirty="0"/>
              <a:t> de </a:t>
            </a:r>
            <a:r>
              <a:rPr dirty="0" err="1"/>
              <a:t>Atención</a:t>
            </a:r>
            <a:r>
              <a:rPr dirty="0"/>
              <a:t> </a:t>
            </a:r>
            <a:r>
              <a:rPr dirty="0" err="1"/>
              <a:t>Primaria</a:t>
            </a:r>
            <a:r>
              <a:rPr dirty="0"/>
              <a:t> de Valladolid </a:t>
            </a:r>
            <a:r>
              <a:rPr dirty="0" err="1"/>
              <a:t>Oeste</a:t>
            </a:r>
            <a:endParaRPr dirty="0"/>
          </a:p>
          <a:p>
            <a:pPr defTabSz="233679">
              <a:defRPr sz="1800" b="1"/>
            </a:pPr>
            <a:r>
              <a:rPr dirty="0" err="1"/>
              <a:t>Servicio</a:t>
            </a:r>
            <a:r>
              <a:rPr dirty="0"/>
              <a:t> de </a:t>
            </a:r>
            <a:r>
              <a:rPr dirty="0" err="1"/>
              <a:t>Hematología</a:t>
            </a:r>
            <a:r>
              <a:rPr dirty="0"/>
              <a:t> y </a:t>
            </a:r>
            <a:r>
              <a:rPr dirty="0" err="1" smtClean="0"/>
              <a:t>Hemoterapia</a:t>
            </a:r>
            <a:endParaRPr dirty="0"/>
          </a:p>
        </p:txBody>
      </p:sp>
      <p:graphicFrame>
        <p:nvGraphicFramePr>
          <p:cNvPr id="150" name="Tabla"/>
          <p:cNvGraphicFramePr/>
          <p:nvPr/>
        </p:nvGraphicFramePr>
        <p:xfrm>
          <a:off x="3367908" y="4751692"/>
          <a:ext cx="5146422" cy="247902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568349"/>
                <a:gridCol w="2578073"/>
              </a:tblGrid>
              <a:tr h="738998">
                <a:tc>
                  <a:txBody>
                    <a:bodyPr/>
                    <a:lstStyle/>
                    <a:p>
                      <a:pPr defTabSz="457200">
                        <a:defRPr sz="1400" b="1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7FFA6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400" b="1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5F73"/>
                    </a:solidFill>
                  </a:tcPr>
                </a:tc>
              </a:tr>
              <a:tr h="580008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 b="1">
                          <a:sym typeface="Helvetica Neue"/>
                        </a:rPr>
                        <a:t>Auto-TPH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9EFFB0"/>
                    </a:solidFill>
                  </a:tcPr>
                </a:tc>
                <a:tc rowSpan="3"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 b="1">
                          <a:sym typeface="Helvetica Neue"/>
                        </a:rPr>
                        <a:t>Alo-TPH DNE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A1AC"/>
                    </a:solidFill>
                  </a:tcPr>
                </a:tc>
              </a:tr>
              <a:tr h="580008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 b="1">
                          <a:sym typeface="Helvetica Neue"/>
                        </a:rPr>
                        <a:t>Alo-TPH DE 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9EFF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80008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 b="1">
                          <a:sym typeface="Helvetica Neue"/>
                        </a:rPr>
                        <a:t>Haplo-TPH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9EFF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1" name="Marca de verificación adornada"/>
          <p:cNvSpPr/>
          <p:nvPr/>
        </p:nvSpPr>
        <p:spPr>
          <a:xfrm>
            <a:off x="4472935" y="4848383"/>
            <a:ext cx="536549" cy="509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37FF2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2" name="X adornada"/>
          <p:cNvSpPr/>
          <p:nvPr/>
        </p:nvSpPr>
        <p:spPr>
          <a:xfrm>
            <a:off x="7076562" y="4848383"/>
            <a:ext cx="431477" cy="509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LogoJunta.jpg" descr="LogoJunt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87285" y="970252"/>
            <a:ext cx="1434230" cy="856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745" y="703471"/>
            <a:ext cx="2771694" cy="1390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logo rio hortega color.jpg" descr="logo rio hortega colo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989" y="627248"/>
            <a:ext cx="2991025" cy="1542665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XI Jornada informativa para futuros médico internos residentes…"/>
          <p:cNvSpPr txBox="1">
            <a:spLocks noGrp="1"/>
          </p:cNvSpPr>
          <p:nvPr>
            <p:ph type="subTitle" sz="quarter" idx="1"/>
          </p:nvPr>
        </p:nvSpPr>
        <p:spPr>
          <a:xfrm>
            <a:off x="1086191" y="2724150"/>
            <a:ext cx="10464801" cy="11303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33679">
              <a:defRPr sz="2800"/>
            </a:pPr>
            <a:r>
              <a:rPr dirty="0"/>
              <a:t>XI </a:t>
            </a:r>
            <a:r>
              <a:rPr dirty="0" err="1"/>
              <a:t>Jornada</a:t>
            </a:r>
            <a:r>
              <a:rPr dirty="0"/>
              <a:t> </a:t>
            </a:r>
            <a:r>
              <a:rPr dirty="0" err="1"/>
              <a:t>informativa</a:t>
            </a:r>
            <a:r>
              <a:rPr dirty="0"/>
              <a:t> para </a:t>
            </a:r>
            <a:r>
              <a:rPr dirty="0" err="1"/>
              <a:t>futuros</a:t>
            </a:r>
            <a:r>
              <a:rPr dirty="0"/>
              <a:t> </a:t>
            </a:r>
            <a:r>
              <a:rPr dirty="0" err="1"/>
              <a:t>médico</a:t>
            </a:r>
            <a:r>
              <a:rPr dirty="0"/>
              <a:t> </a:t>
            </a:r>
            <a:r>
              <a:rPr dirty="0" err="1"/>
              <a:t>internos</a:t>
            </a:r>
            <a:r>
              <a:rPr dirty="0"/>
              <a:t> </a:t>
            </a:r>
            <a:r>
              <a:rPr dirty="0" err="1"/>
              <a:t>residentes</a:t>
            </a:r>
            <a:endParaRPr dirty="0"/>
          </a:p>
          <a:p>
            <a:pPr defTabSz="233679">
              <a:defRPr sz="2000"/>
            </a:pPr>
            <a:r>
              <a:rPr dirty="0"/>
              <a:t>Hospital </a:t>
            </a:r>
            <a:r>
              <a:rPr dirty="0" err="1"/>
              <a:t>Universitario</a:t>
            </a:r>
            <a:r>
              <a:rPr dirty="0"/>
              <a:t> Río </a:t>
            </a:r>
            <a:r>
              <a:rPr dirty="0" err="1"/>
              <a:t>Hortega</a:t>
            </a:r>
            <a:r>
              <a:rPr dirty="0"/>
              <a:t> y </a:t>
            </a:r>
            <a:r>
              <a:rPr dirty="0" err="1"/>
              <a:t>Gerencia</a:t>
            </a:r>
            <a:r>
              <a:rPr dirty="0"/>
              <a:t> de </a:t>
            </a:r>
            <a:r>
              <a:rPr dirty="0" err="1"/>
              <a:t>Atención</a:t>
            </a:r>
            <a:r>
              <a:rPr dirty="0"/>
              <a:t> </a:t>
            </a:r>
            <a:r>
              <a:rPr dirty="0" err="1"/>
              <a:t>Primaria</a:t>
            </a:r>
            <a:r>
              <a:rPr dirty="0"/>
              <a:t> de Valladolid </a:t>
            </a:r>
            <a:r>
              <a:rPr dirty="0" err="1"/>
              <a:t>Oeste</a:t>
            </a:r>
            <a:endParaRPr dirty="0"/>
          </a:p>
          <a:p>
            <a:pPr defTabSz="233679">
              <a:defRPr sz="1800" b="1"/>
            </a:pPr>
            <a:r>
              <a:rPr dirty="0" err="1"/>
              <a:t>Servicio</a:t>
            </a:r>
            <a:r>
              <a:rPr dirty="0"/>
              <a:t> de </a:t>
            </a:r>
            <a:r>
              <a:rPr dirty="0" err="1"/>
              <a:t>Hematología</a:t>
            </a:r>
            <a:r>
              <a:rPr dirty="0"/>
              <a:t> y </a:t>
            </a:r>
            <a:r>
              <a:rPr dirty="0" err="1" smtClean="0"/>
              <a:t>Hemoterapia</a:t>
            </a:r>
            <a:endParaRPr dirty="0"/>
          </a:p>
        </p:txBody>
      </p:sp>
      <p:sp>
        <p:nvSpPr>
          <p:cNvPr id="158" name="Tercer año de residencia. Citología, eritropatología y citometría."/>
          <p:cNvSpPr txBox="1"/>
          <p:nvPr/>
        </p:nvSpPr>
        <p:spPr>
          <a:xfrm>
            <a:off x="1600592" y="4408687"/>
            <a:ext cx="943599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Tercer año de residencia. Citología, eritropatología y citometría. </a:t>
            </a:r>
          </a:p>
        </p:txBody>
      </p:sp>
      <p:pic>
        <p:nvPicPr>
          <p:cNvPr id="159" name="Captura de pantalla 2019-03-27 a las 21.28.34.png" descr="Captura de pantalla 2019-03-27 a las 21.28.3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55894" y="5423984"/>
            <a:ext cx="3578709" cy="342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Unknown.jpeg" descr="Unknown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27905" y="5423984"/>
            <a:ext cx="2362201" cy="342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LogoJunta.jpg" descr="LogoJunt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87285" y="970252"/>
            <a:ext cx="1434230" cy="856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745" y="703471"/>
            <a:ext cx="2771694" cy="1390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logo rio hortega color.jpg" descr="logo rio hortega colo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989" y="627248"/>
            <a:ext cx="2991025" cy="1542665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XI Jornada informativa para futuros médico internos residentes…"/>
          <p:cNvSpPr txBox="1">
            <a:spLocks noGrp="1"/>
          </p:cNvSpPr>
          <p:nvPr>
            <p:ph type="subTitle" sz="quarter" idx="1"/>
          </p:nvPr>
        </p:nvSpPr>
        <p:spPr>
          <a:xfrm>
            <a:off x="1086191" y="2724150"/>
            <a:ext cx="10464801" cy="11303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33679">
              <a:defRPr sz="2800"/>
            </a:pPr>
            <a:r>
              <a:rPr dirty="0"/>
              <a:t>XI </a:t>
            </a:r>
            <a:r>
              <a:rPr dirty="0" err="1"/>
              <a:t>Jornada</a:t>
            </a:r>
            <a:r>
              <a:rPr dirty="0"/>
              <a:t> </a:t>
            </a:r>
            <a:r>
              <a:rPr dirty="0" err="1"/>
              <a:t>informativa</a:t>
            </a:r>
            <a:r>
              <a:rPr dirty="0"/>
              <a:t> para </a:t>
            </a:r>
            <a:r>
              <a:rPr dirty="0" err="1"/>
              <a:t>futuros</a:t>
            </a:r>
            <a:r>
              <a:rPr dirty="0"/>
              <a:t> </a:t>
            </a:r>
            <a:r>
              <a:rPr dirty="0" err="1"/>
              <a:t>médico</a:t>
            </a:r>
            <a:r>
              <a:rPr dirty="0"/>
              <a:t> </a:t>
            </a:r>
            <a:r>
              <a:rPr dirty="0" err="1"/>
              <a:t>internos</a:t>
            </a:r>
            <a:r>
              <a:rPr dirty="0"/>
              <a:t> </a:t>
            </a:r>
            <a:r>
              <a:rPr dirty="0" err="1"/>
              <a:t>residentes</a:t>
            </a:r>
            <a:endParaRPr dirty="0"/>
          </a:p>
          <a:p>
            <a:pPr defTabSz="233679">
              <a:defRPr sz="2000"/>
            </a:pPr>
            <a:r>
              <a:rPr dirty="0"/>
              <a:t>Hospital </a:t>
            </a:r>
            <a:r>
              <a:rPr dirty="0" err="1"/>
              <a:t>Universitario</a:t>
            </a:r>
            <a:r>
              <a:rPr dirty="0"/>
              <a:t> Río </a:t>
            </a:r>
            <a:r>
              <a:rPr dirty="0" err="1"/>
              <a:t>Hortega</a:t>
            </a:r>
            <a:r>
              <a:rPr dirty="0"/>
              <a:t> y </a:t>
            </a:r>
            <a:r>
              <a:rPr dirty="0" err="1"/>
              <a:t>Gerencia</a:t>
            </a:r>
            <a:r>
              <a:rPr dirty="0"/>
              <a:t> de </a:t>
            </a:r>
            <a:r>
              <a:rPr dirty="0" err="1"/>
              <a:t>Atención</a:t>
            </a:r>
            <a:r>
              <a:rPr dirty="0"/>
              <a:t> </a:t>
            </a:r>
            <a:r>
              <a:rPr dirty="0" err="1"/>
              <a:t>Primaria</a:t>
            </a:r>
            <a:r>
              <a:rPr dirty="0"/>
              <a:t> de Valladolid </a:t>
            </a:r>
            <a:r>
              <a:rPr dirty="0" err="1"/>
              <a:t>Oeste</a:t>
            </a:r>
            <a:endParaRPr dirty="0"/>
          </a:p>
          <a:p>
            <a:pPr defTabSz="233679">
              <a:defRPr sz="1800" b="1"/>
            </a:pPr>
            <a:r>
              <a:rPr dirty="0" err="1"/>
              <a:t>Servicio</a:t>
            </a:r>
            <a:r>
              <a:rPr dirty="0"/>
              <a:t> de </a:t>
            </a:r>
            <a:r>
              <a:rPr dirty="0" err="1"/>
              <a:t>Hematología</a:t>
            </a:r>
            <a:r>
              <a:rPr dirty="0"/>
              <a:t> y </a:t>
            </a:r>
            <a:r>
              <a:rPr dirty="0" err="1" smtClean="0"/>
              <a:t>Hemoterapia</a:t>
            </a:r>
            <a:endParaRPr dirty="0"/>
          </a:p>
        </p:txBody>
      </p:sp>
      <p:pic>
        <p:nvPicPr>
          <p:cNvPr id="166" name="Captura de pantalla 2019-03-28 a las 0.45.53.png" descr="Captura de pantalla 2019-03-28 a las 0.45.5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3191" y="4484910"/>
            <a:ext cx="10210801" cy="4254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LogoJunta.jpg" descr="LogoJunt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87285" y="970252"/>
            <a:ext cx="1434230" cy="856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745" y="703471"/>
            <a:ext cx="2771694" cy="1390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logo rio hortega color.jpg" descr="logo rio hortega colo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989" y="627248"/>
            <a:ext cx="2991025" cy="1542665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XI Jornada informativa para futuros médico internos residentes…"/>
          <p:cNvSpPr txBox="1">
            <a:spLocks noGrp="1"/>
          </p:cNvSpPr>
          <p:nvPr>
            <p:ph type="subTitle" sz="quarter" idx="1"/>
          </p:nvPr>
        </p:nvSpPr>
        <p:spPr>
          <a:xfrm>
            <a:off x="1086191" y="2724150"/>
            <a:ext cx="10464801" cy="11303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33679">
              <a:defRPr sz="2800"/>
            </a:pPr>
            <a:r>
              <a:rPr dirty="0"/>
              <a:t>XI </a:t>
            </a:r>
            <a:r>
              <a:rPr dirty="0" err="1"/>
              <a:t>Jornada</a:t>
            </a:r>
            <a:r>
              <a:rPr dirty="0"/>
              <a:t> </a:t>
            </a:r>
            <a:r>
              <a:rPr dirty="0" err="1"/>
              <a:t>informativa</a:t>
            </a:r>
            <a:r>
              <a:rPr dirty="0"/>
              <a:t> para </a:t>
            </a:r>
            <a:r>
              <a:rPr dirty="0" err="1"/>
              <a:t>futuros</a:t>
            </a:r>
            <a:r>
              <a:rPr dirty="0"/>
              <a:t> </a:t>
            </a:r>
            <a:r>
              <a:rPr dirty="0" err="1"/>
              <a:t>médico</a:t>
            </a:r>
            <a:r>
              <a:rPr dirty="0"/>
              <a:t> </a:t>
            </a:r>
            <a:r>
              <a:rPr dirty="0" err="1"/>
              <a:t>internos</a:t>
            </a:r>
            <a:r>
              <a:rPr dirty="0"/>
              <a:t> </a:t>
            </a:r>
            <a:r>
              <a:rPr dirty="0" err="1"/>
              <a:t>residentes</a:t>
            </a:r>
            <a:endParaRPr dirty="0"/>
          </a:p>
          <a:p>
            <a:pPr defTabSz="233679">
              <a:defRPr sz="2000"/>
            </a:pPr>
            <a:r>
              <a:rPr dirty="0"/>
              <a:t>Hospital </a:t>
            </a:r>
            <a:r>
              <a:rPr dirty="0" err="1"/>
              <a:t>Universitario</a:t>
            </a:r>
            <a:r>
              <a:rPr dirty="0"/>
              <a:t> Río </a:t>
            </a:r>
            <a:r>
              <a:rPr dirty="0" err="1"/>
              <a:t>Hortega</a:t>
            </a:r>
            <a:r>
              <a:rPr dirty="0"/>
              <a:t> y </a:t>
            </a:r>
            <a:r>
              <a:rPr dirty="0" err="1"/>
              <a:t>Gerencia</a:t>
            </a:r>
            <a:r>
              <a:rPr dirty="0"/>
              <a:t> de </a:t>
            </a:r>
            <a:r>
              <a:rPr dirty="0" err="1"/>
              <a:t>Atención</a:t>
            </a:r>
            <a:r>
              <a:rPr dirty="0"/>
              <a:t> </a:t>
            </a:r>
            <a:r>
              <a:rPr dirty="0" err="1"/>
              <a:t>Primaria</a:t>
            </a:r>
            <a:r>
              <a:rPr dirty="0"/>
              <a:t> de Valladolid </a:t>
            </a:r>
            <a:r>
              <a:rPr dirty="0" err="1"/>
              <a:t>Oeste</a:t>
            </a:r>
            <a:endParaRPr dirty="0"/>
          </a:p>
          <a:p>
            <a:pPr defTabSz="233679">
              <a:defRPr sz="1800" b="1"/>
            </a:pPr>
            <a:r>
              <a:rPr dirty="0" err="1"/>
              <a:t>Servicio</a:t>
            </a:r>
            <a:r>
              <a:rPr dirty="0"/>
              <a:t> de </a:t>
            </a:r>
            <a:r>
              <a:rPr dirty="0" err="1"/>
              <a:t>Hematología</a:t>
            </a:r>
            <a:r>
              <a:rPr dirty="0"/>
              <a:t> y </a:t>
            </a:r>
            <a:r>
              <a:rPr dirty="0" err="1" smtClean="0"/>
              <a:t>Hemoterapia</a:t>
            </a:r>
            <a:endParaRPr dirty="0"/>
          </a:p>
        </p:txBody>
      </p:sp>
      <p:pic>
        <p:nvPicPr>
          <p:cNvPr id="172" name="Captura de pantalla 2019-03-28 a las 0.46.19.png" descr="Captura de pantalla 2019-03-28 a las 0.46.1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11808" y="4009122"/>
            <a:ext cx="9213567" cy="55707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LogoJunta.jpg" descr="LogoJunt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87285" y="970252"/>
            <a:ext cx="1434230" cy="856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745" y="703471"/>
            <a:ext cx="2771694" cy="1390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logo rio hortega color.jpg" descr="logo rio hortega colo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989" y="627248"/>
            <a:ext cx="2991025" cy="154266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XI Jornada informativa para futuros médico internos residentes…"/>
          <p:cNvSpPr txBox="1">
            <a:spLocks noGrp="1"/>
          </p:cNvSpPr>
          <p:nvPr>
            <p:ph type="subTitle" sz="quarter" idx="1"/>
          </p:nvPr>
        </p:nvSpPr>
        <p:spPr>
          <a:xfrm>
            <a:off x="1086191" y="2724150"/>
            <a:ext cx="10464801" cy="11303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defTabSz="233679">
              <a:defRPr sz="2800"/>
            </a:pPr>
            <a:r>
              <a:t>XI Jornada informativa para futuros médico internos residentes</a:t>
            </a:r>
          </a:p>
          <a:p>
            <a:pPr defTabSz="233679">
              <a:defRPr sz="2000"/>
            </a:pPr>
            <a:r>
              <a:t>Hospital Universitario Río Hortega y Gerencia de Atención Primaria de Valladolid Oeste</a:t>
            </a:r>
          </a:p>
          <a:p>
            <a:pPr defTabSz="233679">
              <a:defRPr sz="1800" b="1"/>
            </a:pPr>
            <a:r>
              <a:t>Servicio de Hematología y Hemoterapia</a:t>
            </a:r>
          </a:p>
          <a:p>
            <a:pPr defTabSz="233679">
              <a:defRPr sz="1480"/>
            </a:pPr>
            <a:r>
              <a:t>Ser</a:t>
            </a:r>
          </a:p>
          <a:p>
            <a:pPr defTabSz="233679">
              <a:defRPr sz="1480"/>
            </a:pPr>
            <a:endParaRPr/>
          </a:p>
          <a:p>
            <a:pPr defTabSz="233679">
              <a:defRPr sz="1480"/>
            </a:pPr>
            <a:r>
              <a:t>Ser</a:t>
            </a:r>
          </a:p>
          <a:p>
            <a:pPr defTabSz="233679">
              <a:defRPr sz="1480"/>
            </a:pPr>
            <a:endParaRPr/>
          </a:p>
          <a:p>
            <a:pPr defTabSz="233679">
              <a:defRPr sz="1480"/>
            </a:pPr>
            <a:r>
              <a:t>Ser</a:t>
            </a:r>
          </a:p>
        </p:txBody>
      </p:sp>
      <p:pic>
        <p:nvPicPr>
          <p:cNvPr id="178" name="IMG-20180716-WA0007.jpg" descr="IMG-20180716-WA000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733810" y="-1282132"/>
            <a:ext cx="16868713" cy="126515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719</Words>
  <Application>Microsoft Office PowerPoint</Application>
  <PresentationFormat>Personalizado</PresentationFormat>
  <Paragraphs>132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Velasco Gomez, Maria Henar</dc:creator>
  <cp:lastModifiedBy>Velasco Gomez, Maria Henar</cp:lastModifiedBy>
  <cp:revision>2</cp:revision>
  <dcterms:modified xsi:type="dcterms:W3CDTF">2020-06-01T12:46:24Z</dcterms:modified>
</cp:coreProperties>
</file>