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1319788" cy="41400413"/>
  <p:notesSz cx="6858000" cy="9144000"/>
  <p:defaultTextStyle>
    <a:defPPr>
      <a:defRPr lang="es-ES"/>
    </a:defPPr>
    <a:lvl1pPr marL="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1pPr>
    <a:lvl2pPr marL="174527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2pPr>
    <a:lvl3pPr marL="349053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3pPr>
    <a:lvl4pPr marL="523580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4pPr>
    <a:lvl5pPr marL="698107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5pPr>
    <a:lvl6pPr marL="872634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6pPr>
    <a:lvl7pPr marL="1047161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7pPr>
    <a:lvl8pPr marL="1221688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8pPr>
    <a:lvl9pPr marL="13962156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39">
          <p15:clr>
            <a:srgbClr val="A4A3A4"/>
          </p15:clr>
        </p15:guide>
        <p15:guide id="2" pos="98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EF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00" autoAdjust="0"/>
    <p:restoredTop sz="94660"/>
  </p:normalViewPr>
  <p:slideViewPr>
    <p:cSldViewPr snapToGrid="0">
      <p:cViewPr varScale="1">
        <p:scale>
          <a:sx n="15" d="100"/>
          <a:sy n="15" d="100"/>
        </p:scale>
        <p:origin x="3024" y="144"/>
      </p:cViewPr>
      <p:guideLst>
        <p:guide orient="horz" pos="13039"/>
        <p:guide pos="9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615140844604994E-2"/>
          <c:y val="3.9091574178364043E-2"/>
          <c:w val="0.91801986139584923"/>
          <c:h val="0.6670390278499361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6D1-4E60-9C6B-62EA047FBB76}"/>
              </c:ext>
            </c:extLst>
          </c:dPt>
          <c:cat>
            <c:strRef>
              <c:f>Hoja1!$A$2:$A$7</c:f>
              <c:strCache>
                <c:ptCount val="6"/>
                <c:pt idx="0">
                  <c:v>BII con Ziconotide</c:v>
                </c:pt>
                <c:pt idx="1">
                  <c:v>Tipo de BII</c:v>
                </c:pt>
                <c:pt idx="2">
                  <c:v>Sólo Ziconotide</c:v>
                </c:pt>
                <c:pt idx="3">
                  <c:v>ClM+Zico+Bupi</c:v>
                </c:pt>
                <c:pt idx="4">
                  <c:v>ClM+Zico</c:v>
                </c:pt>
                <c:pt idx="5">
                  <c:v>Fenta+Zico+Bupi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19</c:v>
                </c:pt>
                <c:pt idx="1">
                  <c:v>10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D1-4E60-9C6B-62EA047FBB7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76D1-4E60-9C6B-62EA047FBB7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6-76D1-4E60-9C6B-62EA047FBB76}"/>
              </c:ext>
            </c:extLst>
          </c:dPt>
          <c:cat>
            <c:strRef>
              <c:f>Hoja1!$A$2:$A$7</c:f>
              <c:strCache>
                <c:ptCount val="6"/>
                <c:pt idx="0">
                  <c:v>BII con Ziconotide</c:v>
                </c:pt>
                <c:pt idx="1">
                  <c:v>Tipo de BII</c:v>
                </c:pt>
                <c:pt idx="2">
                  <c:v>Sólo Ziconotide</c:v>
                </c:pt>
                <c:pt idx="3">
                  <c:v>ClM+Zico+Bupi</c:v>
                </c:pt>
                <c:pt idx="4">
                  <c:v>ClM+Zico</c:v>
                </c:pt>
                <c:pt idx="5">
                  <c:v>Fenta+Zico+Bupi</c:v>
                </c:pt>
              </c:strCache>
            </c:strRef>
          </c:cat>
          <c:val>
            <c:numRef>
              <c:f>Hoja1!$C$2:$C$7</c:f>
              <c:numCache>
                <c:formatCode>General</c:formatCode>
                <c:ptCount val="6"/>
                <c:pt idx="0">
                  <c:v>79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6D1-4E60-9C6B-62EA047FBB7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76D1-4E60-9C6B-62EA047FBB7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76D1-4E60-9C6B-62EA047FBB76}"/>
              </c:ext>
            </c:extLst>
          </c:dPt>
          <c:cat>
            <c:strRef>
              <c:f>Hoja1!$A$2:$A$7</c:f>
              <c:strCache>
                <c:ptCount val="6"/>
                <c:pt idx="0">
                  <c:v>BII con Ziconotide</c:v>
                </c:pt>
                <c:pt idx="1">
                  <c:v>Tipo de BII</c:v>
                </c:pt>
                <c:pt idx="2">
                  <c:v>Sólo Ziconotide</c:v>
                </c:pt>
                <c:pt idx="3">
                  <c:v>ClM+Zico+Bupi</c:v>
                </c:pt>
                <c:pt idx="4">
                  <c:v>ClM+Zico</c:v>
                </c:pt>
                <c:pt idx="5">
                  <c:v>Fenta+Zico+Bupi</c:v>
                </c:pt>
              </c:strCache>
            </c:strRef>
          </c:cat>
          <c:val>
            <c:numRef>
              <c:f>Hoja1!$D$2:$D$7</c:f>
              <c:numCache>
                <c:formatCode>General</c:formatCode>
                <c:ptCount val="6"/>
                <c:pt idx="3">
                  <c:v>12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6D1-4E60-9C6B-62EA047FBB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3253760"/>
        <c:axId val="117824256"/>
        <c:axId val="0"/>
      </c:bar3DChart>
      <c:catAx>
        <c:axId val="123253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 b="1">
                <a:solidFill>
                  <a:srgbClr val="FFC000"/>
                </a:solidFill>
              </a:defRPr>
            </a:pPr>
            <a:endParaRPr lang="es-ES"/>
          </a:p>
        </c:txPr>
        <c:crossAx val="117824256"/>
        <c:crosses val="autoZero"/>
        <c:auto val="1"/>
        <c:lblAlgn val="ctr"/>
        <c:lblOffset val="100"/>
        <c:noMultiLvlLbl val="0"/>
      </c:catAx>
      <c:valAx>
        <c:axId val="117824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solidFill>
                  <a:srgbClr val="FFC000"/>
                </a:solidFill>
              </a:defRPr>
            </a:pPr>
            <a:endParaRPr lang="es-ES"/>
          </a:p>
        </c:txPr>
        <c:crossAx val="123253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Concentración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aseline="0">
                    <a:solidFill>
                      <a:srgbClr val="DEFD23"/>
                    </a:solidFill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Hoja1!$A$2:$A$20</c:f>
              <c:strCache>
                <c:ptCount val="19"/>
                <c:pt idx="0">
                  <c:v>Pac 1</c:v>
                </c:pt>
                <c:pt idx="1">
                  <c:v>Pac 2</c:v>
                </c:pt>
                <c:pt idx="2">
                  <c:v>Pac 3</c:v>
                </c:pt>
                <c:pt idx="3">
                  <c:v>Pac 4</c:v>
                </c:pt>
                <c:pt idx="4">
                  <c:v>Pac 5</c:v>
                </c:pt>
                <c:pt idx="5">
                  <c:v>Pac 6</c:v>
                </c:pt>
                <c:pt idx="6">
                  <c:v>Pac 7</c:v>
                </c:pt>
                <c:pt idx="7">
                  <c:v>Pac 8</c:v>
                </c:pt>
                <c:pt idx="8">
                  <c:v>Pac 9</c:v>
                </c:pt>
                <c:pt idx="9">
                  <c:v>Pac 10</c:v>
                </c:pt>
                <c:pt idx="10">
                  <c:v>Pac 11</c:v>
                </c:pt>
                <c:pt idx="11">
                  <c:v>Pac 12</c:v>
                </c:pt>
                <c:pt idx="12">
                  <c:v>Pac 13</c:v>
                </c:pt>
                <c:pt idx="13">
                  <c:v>Pac 14</c:v>
                </c:pt>
                <c:pt idx="14">
                  <c:v>Pac 15</c:v>
                </c:pt>
                <c:pt idx="15">
                  <c:v>Pac 16</c:v>
                </c:pt>
                <c:pt idx="16">
                  <c:v>Pac 17</c:v>
                </c:pt>
                <c:pt idx="17">
                  <c:v>Pac18</c:v>
                </c:pt>
                <c:pt idx="18">
                  <c:v>Pac 19</c:v>
                </c:pt>
              </c:strCache>
            </c:strRef>
          </c:cat>
          <c:val>
            <c:numRef>
              <c:f>Hoja1!$B$2:$B$20</c:f>
              <c:numCache>
                <c:formatCode>General</c:formatCode>
                <c:ptCount val="19"/>
                <c:pt idx="0">
                  <c:v>3.3299999999999987</c:v>
                </c:pt>
                <c:pt idx="1">
                  <c:v>2.5</c:v>
                </c:pt>
                <c:pt idx="2">
                  <c:v>2.66</c:v>
                </c:pt>
                <c:pt idx="3">
                  <c:v>5</c:v>
                </c:pt>
                <c:pt idx="4">
                  <c:v>3.75</c:v>
                </c:pt>
                <c:pt idx="5">
                  <c:v>6.6599999999999975</c:v>
                </c:pt>
                <c:pt idx="6">
                  <c:v>5</c:v>
                </c:pt>
                <c:pt idx="7">
                  <c:v>3.3299999999999987</c:v>
                </c:pt>
                <c:pt idx="8">
                  <c:v>6</c:v>
                </c:pt>
                <c:pt idx="9">
                  <c:v>3.3299999999999987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5</c:v>
                </c:pt>
                <c:pt idx="14">
                  <c:v>25</c:v>
                </c:pt>
                <c:pt idx="15">
                  <c:v>4</c:v>
                </c:pt>
                <c:pt idx="16">
                  <c:v>10</c:v>
                </c:pt>
                <c:pt idx="17">
                  <c:v>25</c:v>
                </c:pt>
                <c:pt idx="18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32-4089-9B5E-B1D44FE22D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3252736"/>
        <c:axId val="122036800"/>
      </c:lineChart>
      <c:catAx>
        <c:axId val="123252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 b="1">
                <a:solidFill>
                  <a:schemeClr val="accent6"/>
                </a:solidFill>
              </a:defRPr>
            </a:pPr>
            <a:endParaRPr lang="es-ES"/>
          </a:p>
        </c:txPr>
        <c:crossAx val="122036800"/>
        <c:crosses val="autoZero"/>
        <c:auto val="1"/>
        <c:lblAlgn val="ctr"/>
        <c:lblOffset val="100"/>
        <c:noMultiLvlLbl val="0"/>
      </c:catAx>
      <c:valAx>
        <c:axId val="122036800"/>
        <c:scaling>
          <c:orientation val="minMax"/>
          <c:max val="25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2400" baseline="0">
                    <a:solidFill>
                      <a:srgbClr val="FF0000"/>
                    </a:solidFill>
                  </a:defRPr>
                </a:pPr>
                <a:r>
                  <a:rPr lang="es-ES" sz="2800" baseline="0" dirty="0">
                    <a:solidFill>
                      <a:srgbClr val="FF0000"/>
                    </a:solidFill>
                  </a:rPr>
                  <a:t> </a:t>
                </a:r>
                <a:r>
                  <a:rPr lang="es-ES" sz="3200" baseline="0" dirty="0">
                    <a:solidFill>
                      <a:srgbClr val="FFC000"/>
                    </a:solidFill>
                  </a:rPr>
                  <a:t>µg/ml</a:t>
                </a:r>
              </a:p>
            </c:rich>
          </c:tx>
          <c:layout>
            <c:manualLayout>
              <c:xMode val="edge"/>
              <c:yMode val="edge"/>
              <c:x val="9.4614654688590732E-2"/>
              <c:y val="5.7644214134480488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>
                <a:solidFill>
                  <a:srgbClr val="FFFF00"/>
                </a:solidFill>
              </a:defRPr>
            </a:pPr>
            <a:endParaRPr lang="es-ES"/>
          </a:p>
        </c:txPr>
        <c:crossAx val="123252736"/>
        <c:crosses val="autoZero"/>
        <c:crossBetween val="between"/>
        <c:majorUnit val="2"/>
        <c:minorUnit val="2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INTERVALO DE DOSIS / PACIENTE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11323620482096367"/>
          <c:y val="9.9461071138609719E-2"/>
          <c:w val="0.85203620335230501"/>
          <c:h val="0.74874903179446994"/>
        </c:manualLayout>
      </c:layout>
      <c:stockChart>
        <c:ser>
          <c:idx val="0"/>
          <c:order val="0"/>
          <c:tx>
            <c:strRef>
              <c:f>Hoja1!$B$1</c:f>
              <c:strCache>
                <c:ptCount val="1"/>
                <c:pt idx="0">
                  <c:v>Alto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773313922562231E-2"/>
                  <c:y val="-4.6317241679653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C67-4561-B7DF-F087F19F038E}"/>
                </c:ext>
              </c:extLst>
            </c:dLbl>
            <c:dLbl>
              <c:idx val="1"/>
              <c:layout>
                <c:manualLayout>
                  <c:x val="-2.9073714269716406E-2"/>
                  <c:y val="-3.753060151615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C67-4561-B7DF-F087F19F038E}"/>
                </c:ext>
              </c:extLst>
            </c:dLbl>
            <c:dLbl>
              <c:idx val="2"/>
              <c:layout>
                <c:manualLayout>
                  <c:x val="-1.0200292905598754E-2"/>
                  <c:y val="-4.1481191149434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C67-4561-B7DF-F087F19F038E}"/>
                </c:ext>
              </c:extLst>
            </c:dLbl>
            <c:dLbl>
              <c:idx val="3"/>
              <c:layout>
                <c:manualLayout>
                  <c:x val="-2.7686509315196627E-2"/>
                  <c:y val="-3.5555306699515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C67-4561-B7DF-F087F19F038E}"/>
                </c:ext>
              </c:extLst>
            </c:dLbl>
            <c:dLbl>
              <c:idx val="4"/>
              <c:layout>
                <c:manualLayout>
                  <c:x val="-2.9143694015996445E-2"/>
                  <c:y val="-3.7530601516155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C67-4561-B7DF-F087F19F038E}"/>
                </c:ext>
              </c:extLst>
            </c:dLbl>
            <c:dLbl>
              <c:idx val="5"/>
              <c:layout>
                <c:manualLayout>
                  <c:x val="-2.1857770511997287E-2"/>
                  <c:y val="-3.9505896332795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C67-4561-B7DF-F087F19F038E}"/>
                </c:ext>
              </c:extLst>
            </c:dLbl>
            <c:dLbl>
              <c:idx val="6"/>
              <c:layout>
                <c:manualLayout>
                  <c:x val="-2.1857770511997346E-2"/>
                  <c:y val="-4.5431780782714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C67-4561-B7DF-F087F19F038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C67-4561-B7DF-F087F19F038E}"/>
                </c:ext>
              </c:extLst>
            </c:dLbl>
            <c:dLbl>
              <c:idx val="8"/>
              <c:layout>
                <c:manualLayout>
                  <c:x val="-1.6029031708798047E-2"/>
                  <c:y val="-4.3456485966074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C67-4561-B7DF-F087F19F038E}"/>
                </c:ext>
              </c:extLst>
            </c:dLbl>
            <c:dLbl>
              <c:idx val="9"/>
              <c:layout>
                <c:manualLayout>
                  <c:x val="-3.3515248118395922E-2"/>
                  <c:y val="-4.7407075599354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C67-4561-B7DF-F087F19F038E}"/>
                </c:ext>
              </c:extLst>
            </c:dLbl>
            <c:dLbl>
              <c:idx val="10"/>
              <c:layout>
                <c:manualLayout>
                  <c:x val="-2.622932461439681E-2"/>
                  <c:y val="-3.3580011882875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C67-4561-B7DF-F087F19F038E}"/>
                </c:ext>
              </c:extLst>
            </c:dLbl>
            <c:dLbl>
              <c:idx val="11"/>
              <c:layout>
                <c:manualLayout>
                  <c:x val="-3.3515248118395922E-2"/>
                  <c:y val="-2.9629422249596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C67-4561-B7DF-F087F19F038E}"/>
                </c:ext>
              </c:extLst>
            </c:dLbl>
            <c:dLbl>
              <c:idx val="12"/>
              <c:layout>
                <c:manualLayout>
                  <c:x val="-2.7686509315196516E-2"/>
                  <c:y val="-3.9505896332795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C67-4561-B7DF-F087F19F038E}"/>
                </c:ext>
              </c:extLst>
            </c:dLbl>
            <c:dLbl>
              <c:idx val="13"/>
              <c:layout>
                <c:manualLayout>
                  <c:x val="-2.0400585811197511E-2"/>
                  <c:y val="-3.9505896332795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C67-4561-B7DF-F087F19F038E}"/>
                </c:ext>
              </c:extLst>
            </c:dLbl>
            <c:dLbl>
              <c:idx val="14"/>
              <c:layout>
                <c:manualLayout>
                  <c:x val="-6.9944865638391474E-2"/>
                  <c:y val="1.185176889983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C67-4561-B7DF-F087F19F038E}"/>
                </c:ext>
              </c:extLst>
            </c:dLbl>
            <c:dLbl>
              <c:idx val="15"/>
              <c:layout>
                <c:manualLayout>
                  <c:x val="-2.1857770511997346E-2"/>
                  <c:y val="-3.160471706623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C67-4561-B7DF-F087F19F038E}"/>
                </c:ext>
              </c:extLst>
            </c:dLbl>
            <c:dLbl>
              <c:idx val="16"/>
              <c:layout>
                <c:manualLayout>
                  <c:x val="-1.4571847007998223E-3"/>
                  <c:y val="-2.1728242983037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C67-4561-B7DF-F087F19F038E}"/>
                </c:ext>
              </c:extLst>
            </c:dLbl>
            <c:dLbl>
              <c:idx val="17"/>
              <c:layout>
                <c:manualLayout>
                  <c:x val="-2.1857770511997346E-2"/>
                  <c:y val="-2.9629422249596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FC67-4561-B7DF-F087F19F038E}"/>
                </c:ext>
              </c:extLst>
            </c:dLbl>
            <c:dLbl>
              <c:idx val="18"/>
              <c:layout>
                <c:manualLayout>
                  <c:x val="-2.3314955212797157E-2"/>
                  <c:y val="-3.753060151615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FC67-4561-B7DF-F087F19F03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Hoja1!$A$2:$A$20</c:f>
              <c:strCache>
                <c:ptCount val="19"/>
                <c:pt idx="0">
                  <c:v>Pac 1</c:v>
                </c:pt>
                <c:pt idx="1">
                  <c:v>Pac 2 </c:v>
                </c:pt>
                <c:pt idx="2">
                  <c:v>Pac 3</c:v>
                </c:pt>
                <c:pt idx="3">
                  <c:v>Pac 4</c:v>
                </c:pt>
                <c:pt idx="4">
                  <c:v>Pac 5</c:v>
                </c:pt>
                <c:pt idx="5">
                  <c:v>Pac 6</c:v>
                </c:pt>
                <c:pt idx="6">
                  <c:v>Pac 7</c:v>
                </c:pt>
                <c:pt idx="7">
                  <c:v>Pac 8</c:v>
                </c:pt>
                <c:pt idx="8">
                  <c:v>Pac 9</c:v>
                </c:pt>
                <c:pt idx="9">
                  <c:v>Pac10</c:v>
                </c:pt>
                <c:pt idx="10">
                  <c:v>Pac11</c:v>
                </c:pt>
                <c:pt idx="11">
                  <c:v>Pac12</c:v>
                </c:pt>
                <c:pt idx="12">
                  <c:v>Pac13</c:v>
                </c:pt>
                <c:pt idx="13">
                  <c:v>Pac14</c:v>
                </c:pt>
                <c:pt idx="14">
                  <c:v>Pac15</c:v>
                </c:pt>
                <c:pt idx="15">
                  <c:v>Pac16</c:v>
                </c:pt>
                <c:pt idx="16">
                  <c:v>Pac17</c:v>
                </c:pt>
                <c:pt idx="17">
                  <c:v>Pac18</c:v>
                </c:pt>
                <c:pt idx="18">
                  <c:v>Pac19</c:v>
                </c:pt>
              </c:strCache>
            </c:strRef>
          </c:cat>
          <c:val>
            <c:numRef>
              <c:f>Hoja1!$B$2:$B$20</c:f>
              <c:numCache>
                <c:formatCode>General</c:formatCode>
                <c:ptCount val="19"/>
                <c:pt idx="0">
                  <c:v>1.6600000000000001</c:v>
                </c:pt>
                <c:pt idx="1">
                  <c:v>1.25</c:v>
                </c:pt>
                <c:pt idx="2">
                  <c:v>1</c:v>
                </c:pt>
                <c:pt idx="3">
                  <c:v>2.5</c:v>
                </c:pt>
                <c:pt idx="4">
                  <c:v>1.87</c:v>
                </c:pt>
                <c:pt idx="5">
                  <c:v>3.3</c:v>
                </c:pt>
                <c:pt idx="6">
                  <c:v>2.5</c:v>
                </c:pt>
                <c:pt idx="7">
                  <c:v>3.3</c:v>
                </c:pt>
                <c:pt idx="8">
                  <c:v>3</c:v>
                </c:pt>
                <c:pt idx="9">
                  <c:v>1.6600000000000001</c:v>
                </c:pt>
                <c:pt idx="10">
                  <c:v>2.16</c:v>
                </c:pt>
                <c:pt idx="11">
                  <c:v>0.73000000000000009</c:v>
                </c:pt>
                <c:pt idx="12">
                  <c:v>2.9699999999999998</c:v>
                </c:pt>
                <c:pt idx="13">
                  <c:v>2.1</c:v>
                </c:pt>
                <c:pt idx="14">
                  <c:v>8.27</c:v>
                </c:pt>
                <c:pt idx="15">
                  <c:v>1.7000000000000002</c:v>
                </c:pt>
                <c:pt idx="16">
                  <c:v>7.99</c:v>
                </c:pt>
                <c:pt idx="17">
                  <c:v>3.74</c:v>
                </c:pt>
                <c:pt idx="18">
                  <c:v>0.99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FC67-4561-B7DF-F087F19F038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Bajo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7890327001425978E-2"/>
                  <c:y val="3.5214684994914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FC67-4561-B7DF-F087F19F038E}"/>
                </c:ext>
              </c:extLst>
            </c:dLbl>
            <c:dLbl>
              <c:idx val="1"/>
              <c:layout>
                <c:manualLayout>
                  <c:x val="-3.9413981354461211E-2"/>
                  <c:y val="2.9629266714571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FC67-4561-B7DF-F087F19F038E}"/>
                </c:ext>
              </c:extLst>
            </c:dLbl>
            <c:dLbl>
              <c:idx val="2"/>
              <c:layout>
                <c:manualLayout>
                  <c:x val="-2.622932461439681E-2"/>
                  <c:y val="3.16047170662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FC67-4561-B7DF-F087F19F038E}"/>
                </c:ext>
              </c:extLst>
            </c:dLbl>
            <c:dLbl>
              <c:idx val="3"/>
              <c:layout>
                <c:manualLayout>
                  <c:x val="-1.1657477606398584E-2"/>
                  <c:y val="3.16047170662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FC67-4561-B7DF-F087F19F038E}"/>
                </c:ext>
              </c:extLst>
            </c:dLbl>
            <c:dLbl>
              <c:idx val="4"/>
              <c:layout>
                <c:manualLayout>
                  <c:x val="-2.9143694015996445E-2"/>
                  <c:y val="2.5678832616316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FC67-4561-B7DF-F087F19F038E}"/>
                </c:ext>
              </c:extLst>
            </c:dLbl>
            <c:dLbl>
              <c:idx val="5"/>
              <c:layout>
                <c:manualLayout>
                  <c:x val="-1.3114662307198349E-2"/>
                  <c:y val="3.3580011882875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FC67-4561-B7DF-F087F19F038E}"/>
                </c:ext>
              </c:extLst>
            </c:dLbl>
            <c:dLbl>
              <c:idx val="6"/>
              <c:layout>
                <c:manualLayout>
                  <c:x val="-2.1857770511997346E-2"/>
                  <c:y val="3.3580011882875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FC67-4561-B7DF-F087F19F038E}"/>
                </c:ext>
              </c:extLst>
            </c:dLbl>
            <c:dLbl>
              <c:idx val="7"/>
              <c:layout>
                <c:manualLayout>
                  <c:x val="-2.3314955212797157E-2"/>
                  <c:y val="3.16047170662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FC67-4561-B7DF-F087F19F038E}"/>
                </c:ext>
              </c:extLst>
            </c:dLbl>
            <c:dLbl>
              <c:idx val="8"/>
              <c:layout>
                <c:manualLayout>
                  <c:x val="-2.3314955212797157E-2"/>
                  <c:y val="3.5555306699515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FC67-4561-B7DF-F087F19F038E}"/>
                </c:ext>
              </c:extLst>
            </c:dLbl>
            <c:dLbl>
              <c:idx val="9"/>
              <c:layout>
                <c:manualLayout>
                  <c:x val="-1.31146623071984E-2"/>
                  <c:y val="3.3580011882875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FC67-4561-B7DF-F087F19F038E}"/>
                </c:ext>
              </c:extLst>
            </c:dLbl>
            <c:dLbl>
              <c:idx val="10"/>
              <c:layout>
                <c:manualLayout>
                  <c:x val="-2.622932461439681E-2"/>
                  <c:y val="2.3703537799677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FC67-4561-B7DF-F087F19F038E}"/>
                </c:ext>
              </c:extLst>
            </c:dLbl>
            <c:dLbl>
              <c:idx val="11"/>
              <c:layout>
                <c:manualLayout>
                  <c:x val="-1.6029031708798047E-2"/>
                  <c:y val="3.9505896332795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FC67-4561-B7DF-F087F19F038E}"/>
                </c:ext>
              </c:extLst>
            </c:dLbl>
            <c:dLbl>
              <c:idx val="12"/>
              <c:layout>
                <c:manualLayout>
                  <c:x val="-2.7686509315196516E-2"/>
                  <c:y val="3.16047170662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FC67-4561-B7DF-F087F19F038E}"/>
                </c:ext>
              </c:extLst>
            </c:dLbl>
            <c:dLbl>
              <c:idx val="13"/>
              <c:layout>
                <c:manualLayout>
                  <c:x val="-2.0400585811197511E-2"/>
                  <c:y val="3.753060151615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FC67-4561-B7DF-F087F19F038E}"/>
                </c:ext>
              </c:extLst>
            </c:dLbl>
            <c:dLbl>
              <c:idx val="14"/>
              <c:layout>
                <c:manualLayout>
                  <c:x val="-2.1857770511997346E-2"/>
                  <c:y val="3.5555306699515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2-FC67-4561-B7DF-F087F19F038E}"/>
                </c:ext>
              </c:extLst>
            </c:dLbl>
            <c:dLbl>
              <c:idx val="15"/>
              <c:layout>
                <c:manualLayout>
                  <c:x val="-2.1857770511997346E-2"/>
                  <c:y val="3.3580011882875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3-FC67-4561-B7DF-F087F19F038E}"/>
                </c:ext>
              </c:extLst>
            </c:dLbl>
            <c:dLbl>
              <c:idx val="16"/>
              <c:layout>
                <c:manualLayout>
                  <c:x val="-1.7486216409597872E-2"/>
                  <c:y val="3.3580011882875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4-FC67-4561-B7DF-F087F19F038E}"/>
                </c:ext>
              </c:extLst>
            </c:dLbl>
            <c:dLbl>
              <c:idx val="17"/>
              <c:layout>
                <c:manualLayout>
                  <c:x val="-2.1857770511997346E-2"/>
                  <c:y val="2.765412743295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FC67-4561-B7DF-F087F19F038E}"/>
                </c:ext>
              </c:extLst>
            </c:dLbl>
            <c:dLbl>
              <c:idx val="18"/>
              <c:layout>
                <c:manualLayout>
                  <c:x val="-2.3314955212797157E-2"/>
                  <c:y val="2.765412743295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6-FC67-4561-B7DF-F087F19F03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Hoja1!$A$2:$A$20</c:f>
              <c:strCache>
                <c:ptCount val="19"/>
                <c:pt idx="0">
                  <c:v>Pac 1</c:v>
                </c:pt>
                <c:pt idx="1">
                  <c:v>Pac 2 </c:v>
                </c:pt>
                <c:pt idx="2">
                  <c:v>Pac 3</c:v>
                </c:pt>
                <c:pt idx="3">
                  <c:v>Pac 4</c:v>
                </c:pt>
                <c:pt idx="4">
                  <c:v>Pac 5</c:v>
                </c:pt>
                <c:pt idx="5">
                  <c:v>Pac 6</c:v>
                </c:pt>
                <c:pt idx="6">
                  <c:v>Pac 7</c:v>
                </c:pt>
                <c:pt idx="7">
                  <c:v>Pac 8</c:v>
                </c:pt>
                <c:pt idx="8">
                  <c:v>Pac 9</c:v>
                </c:pt>
                <c:pt idx="9">
                  <c:v>Pac10</c:v>
                </c:pt>
                <c:pt idx="10">
                  <c:v>Pac11</c:v>
                </c:pt>
                <c:pt idx="11">
                  <c:v>Pac12</c:v>
                </c:pt>
                <c:pt idx="12">
                  <c:v>Pac13</c:v>
                </c:pt>
                <c:pt idx="13">
                  <c:v>Pac14</c:v>
                </c:pt>
                <c:pt idx="14">
                  <c:v>Pac15</c:v>
                </c:pt>
                <c:pt idx="15">
                  <c:v>Pac16</c:v>
                </c:pt>
                <c:pt idx="16">
                  <c:v>Pac17</c:v>
                </c:pt>
                <c:pt idx="17">
                  <c:v>Pac18</c:v>
                </c:pt>
                <c:pt idx="18">
                  <c:v>Pac19</c:v>
                </c:pt>
              </c:strCache>
            </c:strRef>
          </c:cat>
          <c:val>
            <c:numRef>
              <c:f>Hoja1!$C$2:$C$20</c:f>
              <c:numCache>
                <c:formatCode>General</c:formatCode>
                <c:ptCount val="19"/>
                <c:pt idx="0">
                  <c:v>1</c:v>
                </c:pt>
                <c:pt idx="1">
                  <c:v>0.62000000000000011</c:v>
                </c:pt>
                <c:pt idx="2">
                  <c:v>0.62000000000000011</c:v>
                </c:pt>
                <c:pt idx="3">
                  <c:v>0.62000000000000011</c:v>
                </c:pt>
                <c:pt idx="4">
                  <c:v>1.25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1.5</c:v>
                </c:pt>
                <c:pt idx="9">
                  <c:v>1</c:v>
                </c:pt>
                <c:pt idx="10">
                  <c:v>0.54</c:v>
                </c:pt>
                <c:pt idx="11">
                  <c:v>0.73000000000000009</c:v>
                </c:pt>
                <c:pt idx="12">
                  <c:v>1.6900000000000002</c:v>
                </c:pt>
                <c:pt idx="13">
                  <c:v>0.99</c:v>
                </c:pt>
                <c:pt idx="14">
                  <c:v>2.9899999999999998</c:v>
                </c:pt>
                <c:pt idx="15">
                  <c:v>1.2</c:v>
                </c:pt>
                <c:pt idx="16">
                  <c:v>1.2</c:v>
                </c:pt>
                <c:pt idx="17">
                  <c:v>0.99</c:v>
                </c:pt>
                <c:pt idx="18">
                  <c:v>0.59000000000000008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FC67-4561-B7DF-F087F19F038E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Cerrar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dk1">
                  <a:tint val="75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delete val="1"/>
          </c:dLbls>
          <c:cat>
            <c:strRef>
              <c:f>Hoja1!$A$2:$A$20</c:f>
              <c:strCache>
                <c:ptCount val="19"/>
                <c:pt idx="0">
                  <c:v>Pac 1</c:v>
                </c:pt>
                <c:pt idx="1">
                  <c:v>Pac 2 </c:v>
                </c:pt>
                <c:pt idx="2">
                  <c:v>Pac 3</c:v>
                </c:pt>
                <c:pt idx="3">
                  <c:v>Pac 4</c:v>
                </c:pt>
                <c:pt idx="4">
                  <c:v>Pac 5</c:v>
                </c:pt>
                <c:pt idx="5">
                  <c:v>Pac 6</c:v>
                </c:pt>
                <c:pt idx="6">
                  <c:v>Pac 7</c:v>
                </c:pt>
                <c:pt idx="7">
                  <c:v>Pac 8</c:v>
                </c:pt>
                <c:pt idx="8">
                  <c:v>Pac 9</c:v>
                </c:pt>
                <c:pt idx="9">
                  <c:v>Pac10</c:v>
                </c:pt>
                <c:pt idx="10">
                  <c:v>Pac11</c:v>
                </c:pt>
                <c:pt idx="11">
                  <c:v>Pac12</c:v>
                </c:pt>
                <c:pt idx="12">
                  <c:v>Pac13</c:v>
                </c:pt>
                <c:pt idx="13">
                  <c:v>Pac14</c:v>
                </c:pt>
                <c:pt idx="14">
                  <c:v>Pac15</c:v>
                </c:pt>
                <c:pt idx="15">
                  <c:v>Pac16</c:v>
                </c:pt>
                <c:pt idx="16">
                  <c:v>Pac17</c:v>
                </c:pt>
                <c:pt idx="17">
                  <c:v>Pac18</c:v>
                </c:pt>
                <c:pt idx="18">
                  <c:v>Pac19</c:v>
                </c:pt>
              </c:strCache>
            </c:strRef>
          </c:cat>
          <c:val>
            <c:numRef>
              <c:f>Hoja1!$D$2:$D$20</c:f>
              <c:numCache>
                <c:formatCode>General</c:formatCode>
                <c:ptCount val="19"/>
                <c:pt idx="0">
                  <c:v>1.6600000000000001</c:v>
                </c:pt>
                <c:pt idx="1">
                  <c:v>1.25</c:v>
                </c:pt>
                <c:pt idx="2">
                  <c:v>1</c:v>
                </c:pt>
                <c:pt idx="3">
                  <c:v>2.5</c:v>
                </c:pt>
                <c:pt idx="4">
                  <c:v>1.87</c:v>
                </c:pt>
                <c:pt idx="5">
                  <c:v>3.3</c:v>
                </c:pt>
                <c:pt idx="6">
                  <c:v>2.5</c:v>
                </c:pt>
                <c:pt idx="7">
                  <c:v>3.3</c:v>
                </c:pt>
                <c:pt idx="8">
                  <c:v>3</c:v>
                </c:pt>
                <c:pt idx="9">
                  <c:v>1.6600000000000001</c:v>
                </c:pt>
                <c:pt idx="10">
                  <c:v>2.16</c:v>
                </c:pt>
                <c:pt idx="11">
                  <c:v>0.73000000000000009</c:v>
                </c:pt>
                <c:pt idx="12">
                  <c:v>2.9699999999999998</c:v>
                </c:pt>
                <c:pt idx="13">
                  <c:v>2.1</c:v>
                </c:pt>
                <c:pt idx="14">
                  <c:v>8.27</c:v>
                </c:pt>
                <c:pt idx="15">
                  <c:v>1.7000000000000002</c:v>
                </c:pt>
                <c:pt idx="16">
                  <c:v>6.07</c:v>
                </c:pt>
                <c:pt idx="17">
                  <c:v>3.74</c:v>
                </c:pt>
                <c:pt idx="18">
                  <c:v>0.99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8-FC67-4561-B7DF-F087F19F03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hiLowLines>
          <c:spPr>
            <a:ln w="15875" cap="flat" cmpd="sng" algn="ctr">
              <a:solidFill>
                <a:schemeClr val="dk1">
                  <a:lumMod val="65000"/>
                  <a:lumOff val="35000"/>
                </a:schemeClr>
              </a:solidFill>
              <a:round/>
            </a:ln>
            <a:effectLst/>
          </c:spPr>
        </c:hiLowLines>
        <c:axId val="124088320"/>
        <c:axId val="122038528"/>
      </c:stockChart>
      <c:catAx>
        <c:axId val="12408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2038528"/>
        <c:crosses val="autoZero"/>
        <c:auto val="1"/>
        <c:lblAlgn val="ctr"/>
        <c:lblOffset val="100"/>
        <c:noMultiLvlLbl val="0"/>
      </c:catAx>
      <c:valAx>
        <c:axId val="122038528"/>
        <c:scaling>
          <c:orientation val="minMax"/>
          <c:max val="8.5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sz="2000"/>
                  <a:t>MICROGRAMOS/DÍA</a:t>
                </a:r>
              </a:p>
            </c:rich>
          </c:tx>
          <c:layout>
            <c:manualLayout>
              <c:xMode val="edge"/>
              <c:yMode val="edge"/>
              <c:x val="1.0200292905598754E-2"/>
              <c:y val="0.319861356078775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4088320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accent3">
            <a:shade val="51000"/>
            <a:satMod val="130000"/>
            <a:alpha val="80000"/>
          </a:schemeClr>
        </a:gs>
        <a:gs pos="0">
          <a:schemeClr val="accent3">
            <a:shade val="94000"/>
            <a:satMod val="135000"/>
            <a:alpha val="80000"/>
          </a:schemeClr>
        </a:gs>
      </a:gsLst>
      <a:lin ang="5400000" scaled="0"/>
      <a:tileRect/>
    </a:gradFill>
    <a:ln w="9525" cap="flat" cmpd="sng" algn="ctr">
      <a:noFill/>
      <a:round/>
    </a:ln>
    <a:effectLst>
      <a:softEdge rad="63500"/>
    </a:effectLst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dk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lt1">
            <a:lumMod val="8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0.14812</cdr:x>
      <cdr:y>0.01259</cdr:y>
    </cdr:from>
    <cdr:to>
      <cdr:x>0.24568</cdr:x>
      <cdr:y>0.0558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719969" y="84841"/>
          <a:ext cx="1132864" cy="29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800" b="1" dirty="0">
              <a:solidFill>
                <a:srgbClr val="00B0F0"/>
              </a:solidFill>
            </a:rPr>
            <a:t>98</a:t>
          </a:r>
        </a:p>
      </cdr:txBody>
    </cdr:sp>
  </cdr:relSizeAnchor>
  <cdr:relSizeAnchor xmlns:cdr="http://schemas.openxmlformats.org/drawingml/2006/chartDrawing">
    <cdr:from>
      <cdr:x>0.14635</cdr:x>
      <cdr:y>0.56471</cdr:y>
    </cdr:from>
    <cdr:to>
      <cdr:x>0.22478</cdr:x>
      <cdr:y>0.65781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285916" y="3429024"/>
          <a:ext cx="689155" cy="565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400" b="1" dirty="0">
              <a:solidFill>
                <a:schemeClr val="bg1"/>
              </a:solidFill>
            </a:rPr>
            <a:t>19</a:t>
          </a:r>
        </a:p>
      </cdr:txBody>
    </cdr:sp>
  </cdr:relSizeAnchor>
  <cdr:relSizeAnchor xmlns:cdr="http://schemas.openxmlformats.org/drawingml/2006/chartDrawing">
    <cdr:from>
      <cdr:x>0.44142</cdr:x>
      <cdr:y>0.56219</cdr:y>
    </cdr:from>
    <cdr:to>
      <cdr:x>0.51519</cdr:x>
      <cdr:y>0.61404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5125754" y="3788424"/>
          <a:ext cx="856615" cy="349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800" b="1" dirty="0">
              <a:solidFill>
                <a:srgbClr val="00B0F0"/>
              </a:solidFill>
            </a:rPr>
            <a:t>3</a:t>
          </a:r>
        </a:p>
      </cdr:txBody>
    </cdr:sp>
  </cdr:relSizeAnchor>
  <cdr:relSizeAnchor xmlns:cdr="http://schemas.openxmlformats.org/drawingml/2006/chartDrawing">
    <cdr:from>
      <cdr:x>0.57379</cdr:x>
      <cdr:y>0.49517</cdr:y>
    </cdr:from>
    <cdr:to>
      <cdr:x>0.63884</cdr:x>
      <cdr:y>0.58929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6662846" y="3336779"/>
          <a:ext cx="755358" cy="6342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800" b="1" dirty="0">
              <a:solidFill>
                <a:srgbClr val="00B0F0"/>
              </a:solidFill>
            </a:rPr>
            <a:t>12</a:t>
          </a:r>
        </a:p>
      </cdr:txBody>
    </cdr:sp>
  </cdr:relSizeAnchor>
  <cdr:relSizeAnchor xmlns:cdr="http://schemas.openxmlformats.org/drawingml/2006/chartDrawing">
    <cdr:from>
      <cdr:x>0.85366</cdr:x>
      <cdr:y>0.58824</cdr:y>
    </cdr:from>
    <cdr:to>
      <cdr:x>0.91057</cdr:x>
      <cdr:y>0.65882</cdr:y>
    </cdr:to>
    <cdr:sp macro="" textlink="">
      <cdr:nvSpPr>
        <cdr:cNvPr id="7" name="6 CuadroTexto"/>
        <cdr:cNvSpPr txBox="1"/>
      </cdr:nvSpPr>
      <cdr:spPr>
        <a:xfrm xmlns:a="http://schemas.openxmlformats.org/drawingml/2006/main">
          <a:off x="7501022" y="3571900"/>
          <a:ext cx="500061" cy="4285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800" b="1" dirty="0">
              <a:solidFill>
                <a:srgbClr val="00B0F0"/>
              </a:solidFill>
            </a:rPr>
            <a:t>1</a:t>
          </a:r>
        </a:p>
      </cdr:txBody>
    </cdr:sp>
  </cdr:relSizeAnchor>
  <cdr:relSizeAnchor xmlns:cdr="http://schemas.openxmlformats.org/drawingml/2006/chartDrawing">
    <cdr:from>
      <cdr:x>0.25204</cdr:x>
      <cdr:y>0.4535</cdr:y>
    </cdr:from>
    <cdr:to>
      <cdr:x>0.42933</cdr:x>
      <cdr:y>0.54118</cdr:y>
    </cdr:to>
    <cdr:sp macro="" textlink="">
      <cdr:nvSpPr>
        <cdr:cNvPr id="8" name="7 CuadroTexto"/>
        <cdr:cNvSpPr txBox="1"/>
      </cdr:nvSpPr>
      <cdr:spPr>
        <a:xfrm xmlns:a="http://schemas.openxmlformats.org/drawingml/2006/main">
          <a:off x="2847312" y="3056021"/>
          <a:ext cx="2002907" cy="590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2400" b="1" dirty="0">
              <a:solidFill>
                <a:srgbClr val="00B0F0"/>
              </a:solidFill>
            </a:rPr>
            <a:t>Electrónicas 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0.48361</cdr:x>
      <cdr:y>0.46667</cdr:y>
    </cdr:from>
    <cdr:to>
      <cdr:x>0.52459</cdr:x>
      <cdr:y>0.52222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214842" y="3000396"/>
          <a:ext cx="357190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s-ES" sz="1100" dirty="0"/>
        </a:p>
      </cdr:txBody>
    </cdr:sp>
  </cdr:relSizeAnchor>
  <cdr:relSizeAnchor xmlns:cdr="http://schemas.openxmlformats.org/drawingml/2006/chartDrawing">
    <cdr:from>
      <cdr:x>0.42846</cdr:x>
      <cdr:y>0.5</cdr:y>
    </cdr:from>
    <cdr:to>
      <cdr:x>0.46944</cdr:x>
      <cdr:y>0.54444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4606752" y="4172953"/>
          <a:ext cx="440616" cy="37089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es-ES" sz="1600" b="1" dirty="0"/>
            <a:t>3,3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8984" y="6775487"/>
            <a:ext cx="26621820" cy="14413477"/>
          </a:xfrm>
        </p:spPr>
        <p:txBody>
          <a:bodyPr anchor="b"/>
          <a:lstStyle>
            <a:lvl1pPr algn="ctr">
              <a:defRPr sz="205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14974" y="21744803"/>
            <a:ext cx="23489841" cy="9995513"/>
          </a:xfrm>
        </p:spPr>
        <p:txBody>
          <a:bodyPr/>
          <a:lstStyle>
            <a:lvl1pPr marL="0" indent="0" algn="ctr">
              <a:buNone/>
              <a:defRPr sz="8220"/>
            </a:lvl1pPr>
            <a:lvl2pPr marL="1566001" indent="0" algn="ctr">
              <a:buNone/>
              <a:defRPr sz="6850"/>
            </a:lvl2pPr>
            <a:lvl3pPr marL="3132003" indent="0" algn="ctr">
              <a:buNone/>
              <a:defRPr sz="6165"/>
            </a:lvl3pPr>
            <a:lvl4pPr marL="4698004" indent="0" algn="ctr">
              <a:buNone/>
              <a:defRPr sz="5480"/>
            </a:lvl4pPr>
            <a:lvl5pPr marL="6264006" indent="0" algn="ctr">
              <a:buNone/>
              <a:defRPr sz="5480"/>
            </a:lvl5pPr>
            <a:lvl6pPr marL="7830007" indent="0" algn="ctr">
              <a:buNone/>
              <a:defRPr sz="5480"/>
            </a:lvl6pPr>
            <a:lvl7pPr marL="9396009" indent="0" algn="ctr">
              <a:buNone/>
              <a:defRPr sz="5480"/>
            </a:lvl7pPr>
            <a:lvl8pPr marL="10962010" indent="0" algn="ctr">
              <a:buNone/>
              <a:defRPr sz="5480"/>
            </a:lvl8pPr>
            <a:lvl9pPr marL="12528012" indent="0" algn="ctr">
              <a:buNone/>
              <a:defRPr sz="54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60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559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413225" y="2204189"/>
            <a:ext cx="6753329" cy="3508493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3237" y="2204189"/>
            <a:ext cx="19868491" cy="3508493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68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46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925" y="10321365"/>
            <a:ext cx="27013317" cy="17221419"/>
          </a:xfrm>
        </p:spPr>
        <p:txBody>
          <a:bodyPr anchor="b"/>
          <a:lstStyle>
            <a:lvl1pPr>
              <a:defRPr sz="205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6925" y="27705705"/>
            <a:ext cx="27013317" cy="9056337"/>
          </a:xfrm>
        </p:spPr>
        <p:txBody>
          <a:bodyPr/>
          <a:lstStyle>
            <a:lvl1pPr marL="0" indent="0">
              <a:buNone/>
              <a:defRPr sz="8220">
                <a:solidFill>
                  <a:schemeClr val="tx1"/>
                </a:solidFill>
              </a:defRPr>
            </a:lvl1pPr>
            <a:lvl2pPr marL="1566001" indent="0">
              <a:buNone/>
              <a:defRPr sz="6850">
                <a:solidFill>
                  <a:schemeClr val="tx1">
                    <a:tint val="75000"/>
                  </a:schemeClr>
                </a:solidFill>
              </a:defRPr>
            </a:lvl2pPr>
            <a:lvl3pPr marL="3132003" indent="0">
              <a:buNone/>
              <a:defRPr sz="6165">
                <a:solidFill>
                  <a:schemeClr val="tx1">
                    <a:tint val="75000"/>
                  </a:schemeClr>
                </a:solidFill>
              </a:defRPr>
            </a:lvl3pPr>
            <a:lvl4pPr marL="4698004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4pPr>
            <a:lvl5pPr marL="6264006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5pPr>
            <a:lvl6pPr marL="7830007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6pPr>
            <a:lvl7pPr marL="9396009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7pPr>
            <a:lvl8pPr marL="10962010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8pPr>
            <a:lvl9pPr marL="12528012" indent="0">
              <a:buNone/>
              <a:defRPr sz="54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53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3235" y="11020943"/>
            <a:ext cx="13310910" cy="2626818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55643" y="11020943"/>
            <a:ext cx="13310910" cy="2626818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22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315" y="2204198"/>
            <a:ext cx="27013317" cy="800216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7318" y="10148854"/>
            <a:ext cx="13249736" cy="4973797"/>
          </a:xfrm>
        </p:spPr>
        <p:txBody>
          <a:bodyPr anchor="b"/>
          <a:lstStyle>
            <a:lvl1pPr marL="0" indent="0">
              <a:buNone/>
              <a:defRPr sz="8220" b="1"/>
            </a:lvl1pPr>
            <a:lvl2pPr marL="1566001" indent="0">
              <a:buNone/>
              <a:defRPr sz="6850" b="1"/>
            </a:lvl2pPr>
            <a:lvl3pPr marL="3132003" indent="0">
              <a:buNone/>
              <a:defRPr sz="6165" b="1"/>
            </a:lvl3pPr>
            <a:lvl4pPr marL="4698004" indent="0">
              <a:buNone/>
              <a:defRPr sz="5480" b="1"/>
            </a:lvl4pPr>
            <a:lvl5pPr marL="6264006" indent="0">
              <a:buNone/>
              <a:defRPr sz="5480" b="1"/>
            </a:lvl5pPr>
            <a:lvl6pPr marL="7830007" indent="0">
              <a:buNone/>
              <a:defRPr sz="5480" b="1"/>
            </a:lvl6pPr>
            <a:lvl7pPr marL="9396009" indent="0">
              <a:buNone/>
              <a:defRPr sz="5480" b="1"/>
            </a:lvl7pPr>
            <a:lvl8pPr marL="10962010" indent="0">
              <a:buNone/>
              <a:defRPr sz="5480" b="1"/>
            </a:lvl8pPr>
            <a:lvl9pPr marL="12528012" indent="0">
              <a:buNone/>
              <a:defRPr sz="54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7318" y="15122651"/>
            <a:ext cx="13249736" cy="2224314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55645" y="10148854"/>
            <a:ext cx="13314989" cy="4973797"/>
          </a:xfrm>
        </p:spPr>
        <p:txBody>
          <a:bodyPr anchor="b"/>
          <a:lstStyle>
            <a:lvl1pPr marL="0" indent="0">
              <a:buNone/>
              <a:defRPr sz="8220" b="1"/>
            </a:lvl1pPr>
            <a:lvl2pPr marL="1566001" indent="0">
              <a:buNone/>
              <a:defRPr sz="6850" b="1"/>
            </a:lvl2pPr>
            <a:lvl3pPr marL="3132003" indent="0">
              <a:buNone/>
              <a:defRPr sz="6165" b="1"/>
            </a:lvl3pPr>
            <a:lvl4pPr marL="4698004" indent="0">
              <a:buNone/>
              <a:defRPr sz="5480" b="1"/>
            </a:lvl4pPr>
            <a:lvl5pPr marL="6264006" indent="0">
              <a:buNone/>
              <a:defRPr sz="5480" b="1"/>
            </a:lvl5pPr>
            <a:lvl6pPr marL="7830007" indent="0">
              <a:buNone/>
              <a:defRPr sz="5480" b="1"/>
            </a:lvl6pPr>
            <a:lvl7pPr marL="9396009" indent="0">
              <a:buNone/>
              <a:defRPr sz="5480" b="1"/>
            </a:lvl7pPr>
            <a:lvl8pPr marL="10962010" indent="0">
              <a:buNone/>
              <a:defRPr sz="5480" b="1"/>
            </a:lvl8pPr>
            <a:lvl9pPr marL="12528012" indent="0">
              <a:buNone/>
              <a:defRPr sz="54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55645" y="15122651"/>
            <a:ext cx="13314989" cy="2224314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07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34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35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315" y="2760028"/>
            <a:ext cx="10101447" cy="9660096"/>
          </a:xfrm>
        </p:spPr>
        <p:txBody>
          <a:bodyPr anchor="b"/>
          <a:lstStyle>
            <a:lvl1pPr>
              <a:defRPr sz="1096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4989" y="5960902"/>
            <a:ext cx="15855643" cy="29421127"/>
          </a:xfrm>
        </p:spPr>
        <p:txBody>
          <a:bodyPr/>
          <a:lstStyle>
            <a:lvl1pPr>
              <a:defRPr sz="10961"/>
            </a:lvl1pPr>
            <a:lvl2pPr>
              <a:defRPr sz="9591"/>
            </a:lvl2pPr>
            <a:lvl3pPr>
              <a:defRPr sz="8220"/>
            </a:lvl3pPr>
            <a:lvl4pPr>
              <a:defRPr sz="6850"/>
            </a:lvl4pPr>
            <a:lvl5pPr>
              <a:defRPr sz="6850"/>
            </a:lvl5pPr>
            <a:lvl6pPr>
              <a:defRPr sz="6850"/>
            </a:lvl6pPr>
            <a:lvl7pPr>
              <a:defRPr sz="6850"/>
            </a:lvl7pPr>
            <a:lvl8pPr>
              <a:defRPr sz="6850"/>
            </a:lvl8pPr>
            <a:lvl9pPr>
              <a:defRPr sz="685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7315" y="12420124"/>
            <a:ext cx="10101447" cy="23009816"/>
          </a:xfrm>
        </p:spPr>
        <p:txBody>
          <a:bodyPr/>
          <a:lstStyle>
            <a:lvl1pPr marL="0" indent="0">
              <a:buNone/>
              <a:defRPr sz="5480"/>
            </a:lvl1pPr>
            <a:lvl2pPr marL="1566001" indent="0">
              <a:buNone/>
              <a:defRPr sz="4795"/>
            </a:lvl2pPr>
            <a:lvl3pPr marL="3132003" indent="0">
              <a:buNone/>
              <a:defRPr sz="4110"/>
            </a:lvl3pPr>
            <a:lvl4pPr marL="4698004" indent="0">
              <a:buNone/>
              <a:defRPr sz="3425"/>
            </a:lvl4pPr>
            <a:lvl5pPr marL="6264006" indent="0">
              <a:buNone/>
              <a:defRPr sz="3425"/>
            </a:lvl5pPr>
            <a:lvl6pPr marL="7830007" indent="0">
              <a:buNone/>
              <a:defRPr sz="3425"/>
            </a:lvl6pPr>
            <a:lvl7pPr marL="9396009" indent="0">
              <a:buNone/>
              <a:defRPr sz="3425"/>
            </a:lvl7pPr>
            <a:lvl8pPr marL="10962010" indent="0">
              <a:buNone/>
              <a:defRPr sz="3425"/>
            </a:lvl8pPr>
            <a:lvl9pPr marL="12528012" indent="0">
              <a:buNone/>
              <a:defRPr sz="342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0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315" y="2760028"/>
            <a:ext cx="10101447" cy="9660096"/>
          </a:xfrm>
        </p:spPr>
        <p:txBody>
          <a:bodyPr anchor="b"/>
          <a:lstStyle>
            <a:lvl1pPr>
              <a:defRPr sz="1096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314989" y="5960902"/>
            <a:ext cx="15855643" cy="29421127"/>
          </a:xfrm>
        </p:spPr>
        <p:txBody>
          <a:bodyPr anchor="t"/>
          <a:lstStyle>
            <a:lvl1pPr marL="0" indent="0">
              <a:buNone/>
              <a:defRPr sz="10961"/>
            </a:lvl1pPr>
            <a:lvl2pPr marL="1566001" indent="0">
              <a:buNone/>
              <a:defRPr sz="9591"/>
            </a:lvl2pPr>
            <a:lvl3pPr marL="3132003" indent="0">
              <a:buNone/>
              <a:defRPr sz="8220"/>
            </a:lvl3pPr>
            <a:lvl4pPr marL="4698004" indent="0">
              <a:buNone/>
              <a:defRPr sz="6850"/>
            </a:lvl4pPr>
            <a:lvl5pPr marL="6264006" indent="0">
              <a:buNone/>
              <a:defRPr sz="6850"/>
            </a:lvl5pPr>
            <a:lvl6pPr marL="7830007" indent="0">
              <a:buNone/>
              <a:defRPr sz="6850"/>
            </a:lvl6pPr>
            <a:lvl7pPr marL="9396009" indent="0">
              <a:buNone/>
              <a:defRPr sz="6850"/>
            </a:lvl7pPr>
            <a:lvl8pPr marL="10962010" indent="0">
              <a:buNone/>
              <a:defRPr sz="6850"/>
            </a:lvl8pPr>
            <a:lvl9pPr marL="12528012" indent="0">
              <a:buNone/>
              <a:defRPr sz="68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7315" y="12420124"/>
            <a:ext cx="10101447" cy="23009816"/>
          </a:xfrm>
        </p:spPr>
        <p:txBody>
          <a:bodyPr/>
          <a:lstStyle>
            <a:lvl1pPr marL="0" indent="0">
              <a:buNone/>
              <a:defRPr sz="5480"/>
            </a:lvl1pPr>
            <a:lvl2pPr marL="1566001" indent="0">
              <a:buNone/>
              <a:defRPr sz="4795"/>
            </a:lvl2pPr>
            <a:lvl3pPr marL="3132003" indent="0">
              <a:buNone/>
              <a:defRPr sz="4110"/>
            </a:lvl3pPr>
            <a:lvl4pPr marL="4698004" indent="0">
              <a:buNone/>
              <a:defRPr sz="3425"/>
            </a:lvl4pPr>
            <a:lvl5pPr marL="6264006" indent="0">
              <a:buNone/>
              <a:defRPr sz="3425"/>
            </a:lvl5pPr>
            <a:lvl6pPr marL="7830007" indent="0">
              <a:buNone/>
              <a:defRPr sz="3425"/>
            </a:lvl6pPr>
            <a:lvl7pPr marL="9396009" indent="0">
              <a:buNone/>
              <a:defRPr sz="3425"/>
            </a:lvl7pPr>
            <a:lvl8pPr marL="10962010" indent="0">
              <a:buNone/>
              <a:defRPr sz="3425"/>
            </a:lvl8pPr>
            <a:lvl9pPr marL="12528012" indent="0">
              <a:buNone/>
              <a:defRPr sz="342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09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53236" y="2204198"/>
            <a:ext cx="27013317" cy="8002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3236" y="11020943"/>
            <a:ext cx="27013317" cy="26268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53236" y="38372058"/>
            <a:ext cx="7046952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A915F-70FA-4BAE-8BD8-764D8BD3CB80}" type="datetimeFigureOut">
              <a:rPr lang="es-ES" smtClean="0"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74680" y="38372058"/>
            <a:ext cx="10570428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119600" y="38372058"/>
            <a:ext cx="7046952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2D56F-C3EF-455C-9D2F-1DB994FA7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86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132003" rtl="0" eaLnBrk="1" latinLnBrk="0" hangingPunct="1">
        <a:lnSpc>
          <a:spcPct val="90000"/>
        </a:lnSpc>
        <a:spcBef>
          <a:spcPct val="0"/>
        </a:spcBef>
        <a:buNone/>
        <a:defRPr sz="150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3001" indent="-783001" algn="l" defTabSz="3132003" rtl="0" eaLnBrk="1" latinLnBrk="0" hangingPunct="1">
        <a:lnSpc>
          <a:spcPct val="90000"/>
        </a:lnSpc>
        <a:spcBef>
          <a:spcPts val="3425"/>
        </a:spcBef>
        <a:buFont typeface="Arial" panose="020B0604020202020204" pitchFamily="34" charset="0"/>
        <a:buChar char="•"/>
        <a:defRPr sz="9591" kern="1200">
          <a:solidFill>
            <a:schemeClr val="tx1"/>
          </a:solidFill>
          <a:latin typeface="+mn-lt"/>
          <a:ea typeface="+mn-ea"/>
          <a:cs typeface="+mn-cs"/>
        </a:defRPr>
      </a:lvl1pPr>
      <a:lvl2pPr marL="2349002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8220" kern="1200">
          <a:solidFill>
            <a:schemeClr val="tx1"/>
          </a:solidFill>
          <a:latin typeface="+mn-lt"/>
          <a:ea typeface="+mn-ea"/>
          <a:cs typeface="+mn-cs"/>
        </a:defRPr>
      </a:lvl2pPr>
      <a:lvl3pPr marL="3915004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850" kern="1200">
          <a:solidFill>
            <a:schemeClr val="tx1"/>
          </a:solidFill>
          <a:latin typeface="+mn-lt"/>
          <a:ea typeface="+mn-ea"/>
          <a:cs typeface="+mn-cs"/>
        </a:defRPr>
      </a:lvl3pPr>
      <a:lvl4pPr marL="5481005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4pPr>
      <a:lvl5pPr marL="7047006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5pPr>
      <a:lvl6pPr marL="8613008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6pPr>
      <a:lvl7pPr marL="10179009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7pPr>
      <a:lvl8pPr marL="11745011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8pPr>
      <a:lvl9pPr marL="13311012" indent="-783001" algn="l" defTabSz="3132003" rtl="0" eaLnBrk="1" latinLnBrk="0" hangingPunct="1">
        <a:lnSpc>
          <a:spcPct val="90000"/>
        </a:lnSpc>
        <a:spcBef>
          <a:spcPts val="1713"/>
        </a:spcBef>
        <a:buFont typeface="Arial" panose="020B0604020202020204" pitchFamily="34" charset="0"/>
        <a:buChar char="•"/>
        <a:defRPr sz="61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1pPr>
      <a:lvl2pPr marL="1566001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2pPr>
      <a:lvl3pPr marL="3132003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3pPr>
      <a:lvl4pPr marL="4698004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4pPr>
      <a:lvl5pPr marL="6264006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5pPr>
      <a:lvl6pPr marL="7830007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6pPr>
      <a:lvl7pPr marL="9396009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7pPr>
      <a:lvl8pPr marL="10962010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8pPr>
      <a:lvl9pPr marL="12528012" algn="l" defTabSz="3132003" rtl="0" eaLnBrk="1" latinLnBrk="0" hangingPunct="1">
        <a:defRPr sz="61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C:\Users\09344501S\Desktop\u547tw9vryb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226927" y="5226928"/>
            <a:ext cx="41773643" cy="3131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494412" y="1384173"/>
            <a:ext cx="30229607" cy="3155103"/>
            <a:chOff x="494412" y="2191192"/>
            <a:chExt cx="30229607" cy="3155103"/>
          </a:xfrm>
        </p:grpSpPr>
        <p:pic>
          <p:nvPicPr>
            <p:cNvPr id="10" name="3 Imagen"/>
            <p:cNvPicPr>
              <a:picLocks noChangeAspect="1"/>
            </p:cNvPicPr>
            <p:nvPr/>
          </p:nvPicPr>
          <p:blipFill>
            <a:blip r:embed="rId3">
              <a:lum/>
              <a:alphaModFix/>
            </a:blip>
            <a:srcRect/>
            <a:stretch>
              <a:fillRect/>
            </a:stretch>
          </p:blipFill>
          <p:spPr>
            <a:xfrm>
              <a:off x="494412" y="2191192"/>
              <a:ext cx="3996516" cy="3155103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45160" y="2191192"/>
              <a:ext cx="3878859" cy="3155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2" name="9 CuadroTexto"/>
          <p:cNvSpPr txBox="1"/>
          <p:nvPr/>
        </p:nvSpPr>
        <p:spPr>
          <a:xfrm>
            <a:off x="494412" y="37301432"/>
            <a:ext cx="17047631" cy="4154984"/>
          </a:xfrm>
          <a:prstGeom prst="rect">
            <a:avLst/>
          </a:prstGeom>
          <a:gradFill>
            <a:gsLst>
              <a:gs pos="100000">
                <a:schemeClr val="accent3">
                  <a:lumMod val="60000"/>
                  <a:lumOff val="40000"/>
                  <a:alpha val="40000"/>
                </a:schemeClr>
              </a:gs>
              <a:gs pos="78000">
                <a:schemeClr val="accent3">
                  <a:lumMod val="60000"/>
                  <a:lumOff val="40000"/>
                  <a:alpha val="40000"/>
                </a:schemeClr>
              </a:gs>
            </a:gsLst>
            <a:path path="circle">
              <a:fillToRect l="50000" t="50000" r="50000" b="50000"/>
            </a:path>
          </a:gradFill>
          <a:effectLst>
            <a:softEdge rad="165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/>
              <a:t>Bibliografía</a:t>
            </a:r>
          </a:p>
          <a:p>
            <a:pPr marL="811213" indent="-571500">
              <a:buFont typeface="Arial" panose="020B0604020202020204" pitchFamily="34" charset="0"/>
              <a:buChar char="•"/>
            </a:pPr>
            <a:r>
              <a:rPr lang="es-ES" sz="4400" dirty="0"/>
              <a:t>https://cima.aemps.es Ficha técnica </a:t>
            </a:r>
            <a:r>
              <a:rPr lang="es-ES" sz="4400" dirty="0" err="1"/>
              <a:t>Prialt</a:t>
            </a:r>
            <a:r>
              <a:rPr lang="es-ES" sz="4400" dirty="0"/>
              <a:t>.</a:t>
            </a:r>
          </a:p>
          <a:p>
            <a:pPr marL="811213" indent="-571500">
              <a:buFont typeface="Arial" panose="020B0604020202020204" pitchFamily="34" charset="0"/>
              <a:buChar char="•"/>
            </a:pPr>
            <a:r>
              <a:rPr lang="es-ES" sz="4400" dirty="0" err="1"/>
              <a:t>Deer</a:t>
            </a:r>
            <a:r>
              <a:rPr lang="es-ES" sz="4400" dirty="0"/>
              <a:t>, Timothy R et al. “</a:t>
            </a:r>
            <a:r>
              <a:rPr lang="es-ES" sz="4400" dirty="0" err="1"/>
              <a:t>The</a:t>
            </a:r>
            <a:r>
              <a:rPr lang="es-ES" sz="4400" dirty="0"/>
              <a:t> </a:t>
            </a:r>
            <a:r>
              <a:rPr lang="es-ES" sz="4400" dirty="0" err="1"/>
              <a:t>Polyanalgesic</a:t>
            </a:r>
            <a:r>
              <a:rPr lang="es-ES" sz="4400" dirty="0"/>
              <a:t> </a:t>
            </a:r>
            <a:r>
              <a:rPr lang="es-ES" sz="4400" dirty="0" err="1"/>
              <a:t>Consensus</a:t>
            </a:r>
            <a:r>
              <a:rPr lang="es-ES" sz="4400" dirty="0"/>
              <a:t> </a:t>
            </a:r>
            <a:r>
              <a:rPr lang="es-ES" sz="4400" dirty="0" err="1"/>
              <a:t>Conference</a:t>
            </a:r>
            <a:r>
              <a:rPr lang="es-ES" sz="4400" dirty="0"/>
              <a:t> (PACC): </a:t>
            </a:r>
            <a:r>
              <a:rPr lang="es-ES" sz="4400" dirty="0" err="1"/>
              <a:t>Recommendations</a:t>
            </a:r>
            <a:r>
              <a:rPr lang="es-ES" sz="4400" dirty="0"/>
              <a:t> </a:t>
            </a:r>
            <a:r>
              <a:rPr lang="es-ES" sz="4400" dirty="0" err="1"/>
              <a:t>for</a:t>
            </a:r>
            <a:r>
              <a:rPr lang="es-ES" sz="4400" dirty="0"/>
              <a:t> </a:t>
            </a:r>
            <a:r>
              <a:rPr lang="es-ES" sz="4400" dirty="0" err="1"/>
              <a:t>Intrathecal</a:t>
            </a:r>
            <a:r>
              <a:rPr lang="es-ES" sz="4400" dirty="0"/>
              <a:t> </a:t>
            </a:r>
            <a:r>
              <a:rPr lang="es-ES" sz="4400" dirty="0" err="1"/>
              <a:t>Drug</a:t>
            </a:r>
            <a:r>
              <a:rPr lang="es-ES" sz="4400" dirty="0"/>
              <a:t> </a:t>
            </a:r>
            <a:r>
              <a:rPr lang="es-ES" sz="4400" dirty="0" err="1"/>
              <a:t>Delivery</a:t>
            </a:r>
            <a:r>
              <a:rPr lang="es-ES" sz="4400" dirty="0"/>
              <a:t>: </a:t>
            </a:r>
            <a:r>
              <a:rPr lang="es-ES" sz="4400" dirty="0" err="1"/>
              <a:t>Guidance</a:t>
            </a:r>
            <a:r>
              <a:rPr lang="es-ES" sz="4400" dirty="0"/>
              <a:t> </a:t>
            </a:r>
            <a:r>
              <a:rPr lang="es-ES" sz="4400" dirty="0" err="1"/>
              <a:t>for</a:t>
            </a:r>
            <a:r>
              <a:rPr lang="es-ES" sz="4400" dirty="0"/>
              <a:t> </a:t>
            </a:r>
            <a:r>
              <a:rPr lang="es-ES" sz="4400" dirty="0" err="1"/>
              <a:t>Improving</a:t>
            </a:r>
            <a:r>
              <a:rPr lang="es-ES" sz="4400" dirty="0"/>
              <a:t> Safety and </a:t>
            </a:r>
            <a:r>
              <a:rPr lang="es-ES" sz="4400" dirty="0" err="1"/>
              <a:t>Mitigating</a:t>
            </a:r>
            <a:r>
              <a:rPr lang="es-ES" sz="4400" dirty="0"/>
              <a:t> </a:t>
            </a:r>
            <a:r>
              <a:rPr lang="es-ES" sz="4400" dirty="0" err="1"/>
              <a:t>Risks</a:t>
            </a:r>
            <a:r>
              <a:rPr lang="es-ES" sz="4400" dirty="0"/>
              <a:t>.” </a:t>
            </a:r>
            <a:r>
              <a:rPr lang="es-ES" sz="4400" i="1" dirty="0" err="1"/>
              <a:t>Neuromodulation</a:t>
            </a:r>
            <a:r>
              <a:rPr lang="es-ES" sz="4400" i="1" dirty="0"/>
              <a:t> : </a:t>
            </a:r>
            <a:r>
              <a:rPr lang="es-ES" sz="4400" i="1" dirty="0" err="1"/>
              <a:t>journal</a:t>
            </a:r>
            <a:r>
              <a:rPr lang="es-ES" sz="4400" i="1" dirty="0"/>
              <a:t> </a:t>
            </a:r>
            <a:r>
              <a:rPr lang="es-ES" sz="4400" i="1" dirty="0" err="1"/>
              <a:t>of</a:t>
            </a:r>
            <a:r>
              <a:rPr lang="es-ES" sz="4400" i="1" dirty="0"/>
              <a:t> </a:t>
            </a:r>
            <a:r>
              <a:rPr lang="es-ES" sz="4400" i="1" dirty="0" err="1"/>
              <a:t>the</a:t>
            </a:r>
            <a:r>
              <a:rPr lang="es-ES" sz="4400" i="1" dirty="0"/>
              <a:t> International </a:t>
            </a:r>
            <a:r>
              <a:rPr lang="es-ES" sz="4400" i="1" dirty="0" err="1"/>
              <a:t>Neuromodulation</a:t>
            </a:r>
            <a:r>
              <a:rPr lang="es-ES" sz="4400" i="1" dirty="0"/>
              <a:t> </a:t>
            </a:r>
            <a:r>
              <a:rPr lang="es-ES" sz="4400" i="1" dirty="0" err="1"/>
              <a:t>Society</a:t>
            </a:r>
            <a:r>
              <a:rPr lang="es-ES" sz="4400" dirty="0"/>
              <a:t> vol. 20,2 (2017): 155-176.</a:t>
            </a:r>
          </a:p>
        </p:txBody>
      </p:sp>
      <p:sp>
        <p:nvSpPr>
          <p:cNvPr id="13" name="7 Redondear rectángulo de esquina diagonal"/>
          <p:cNvSpPr/>
          <p:nvPr/>
        </p:nvSpPr>
        <p:spPr>
          <a:xfrm>
            <a:off x="20902371" y="37109286"/>
            <a:ext cx="9821648" cy="4539276"/>
          </a:xfrm>
          <a:prstGeom prst="round2Diag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s-ES" sz="5000" b="1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s-ES" sz="5000" b="1" dirty="0">
                <a:solidFill>
                  <a:schemeClr val="tx1"/>
                </a:solidFill>
              </a:rPr>
              <a:t>Autores</a:t>
            </a:r>
            <a:endParaRPr lang="es-ES" sz="5000" dirty="0">
              <a:solidFill>
                <a:schemeClr val="tx1"/>
              </a:solidFill>
            </a:endParaRPr>
          </a:p>
          <a:p>
            <a:pPr marL="360000" algn="ctr"/>
            <a:r>
              <a:rPr lang="es-ES" sz="3600" dirty="0">
                <a:solidFill>
                  <a:schemeClr val="tx1"/>
                </a:solidFill>
              </a:rPr>
              <a:t>Carlos PALACIOS LOBATO</a:t>
            </a:r>
          </a:p>
          <a:p>
            <a:pPr marL="360000" algn="ctr"/>
            <a:r>
              <a:rPr lang="es-ES" sz="3600" dirty="0">
                <a:solidFill>
                  <a:schemeClr val="tx1"/>
                </a:solidFill>
              </a:rPr>
              <a:t>Beatriz PÉREZ BENITO</a:t>
            </a:r>
          </a:p>
          <a:p>
            <a:pPr marL="360000" algn="ctr"/>
            <a:r>
              <a:rPr lang="es-ES" sz="3600" dirty="0">
                <a:solidFill>
                  <a:schemeClr val="tx1"/>
                </a:solidFill>
              </a:rPr>
              <a:t>Enrique ORTEGA LADRÓN DE CEGAMA</a:t>
            </a:r>
          </a:p>
          <a:p>
            <a:pPr marL="360000" algn="ctr"/>
            <a:r>
              <a:rPr lang="es-ES" sz="3600" dirty="0">
                <a:solidFill>
                  <a:schemeClr val="tx1"/>
                </a:solidFill>
              </a:rPr>
              <a:t>Luisa AMIGO GIL</a:t>
            </a:r>
          </a:p>
          <a:p>
            <a:pPr marL="360000" algn="ctr"/>
            <a:r>
              <a:rPr lang="es-ES" sz="3600" dirty="0">
                <a:solidFill>
                  <a:schemeClr val="tx1"/>
                </a:solidFill>
              </a:rPr>
              <a:t>Silvia PICO BREZMES</a:t>
            </a:r>
            <a:endParaRPr lang="es-ES" sz="5000" dirty="0">
              <a:solidFill>
                <a:schemeClr val="tx1"/>
              </a:solidFill>
            </a:endParaRPr>
          </a:p>
          <a:p>
            <a:endParaRPr lang="es-ES" sz="5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545090" y="11372904"/>
            <a:ext cx="6514750" cy="4580968"/>
          </a:xfrm>
          <a:prstGeom prst="rect">
            <a:avLst/>
          </a:prstGeom>
          <a:gradFill>
            <a:gsLst>
              <a:gs pos="100000">
                <a:schemeClr val="accent3">
                  <a:shade val="51000"/>
                  <a:satMod val="130000"/>
                  <a:alpha val="65000"/>
                </a:schemeClr>
              </a:gs>
              <a:gs pos="0">
                <a:schemeClr val="accent3">
                  <a:shade val="94000"/>
                  <a:satMod val="135000"/>
                  <a:alpha val="78000"/>
                </a:schemeClr>
              </a:gs>
            </a:gsLst>
            <a:lin ang="5400000" scaled="0"/>
          </a:gradFill>
          <a:ln w="9525" cap="flat" cmpd="sng" algn="ctr">
            <a:solidFill>
              <a:schemeClr val="tx2">
                <a:lumMod val="75000"/>
              </a:schemeClr>
            </a:solidFill>
            <a:prstDash val="soli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432054" tIns="216027" rIns="720000" bIns="216027" rtlCol="0" anchor="ctr">
            <a:normAutofit fontScale="40000" lnSpcReduction="20000"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20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ES" sz="10000" b="1" dirty="0">
                <a:solidFill>
                  <a:schemeClr val="accent1">
                    <a:lumMod val="75000"/>
                  </a:schemeClr>
                </a:solidFill>
              </a:rPr>
              <a:t>OBJETIVOS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ES" sz="9600" dirty="0"/>
              <a:t>Registrar y valorar la eficacia del ziconotide intratecal en pacientes con dolor crónico grave de la unidad del Dolor de Valladolid (UDOVA)</a:t>
            </a:r>
            <a:endParaRPr lang="es-ES" sz="6600" dirty="0"/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7972509" y="11372904"/>
            <a:ext cx="22751510" cy="4797538"/>
          </a:xfrm>
          <a:prstGeom prst="rect">
            <a:avLst/>
          </a:prstGeom>
          <a:gradFill>
            <a:gsLst>
              <a:gs pos="100000">
                <a:schemeClr val="accent3">
                  <a:shade val="51000"/>
                  <a:satMod val="130000"/>
                  <a:alpha val="72000"/>
                </a:schemeClr>
              </a:gs>
              <a:gs pos="0">
                <a:schemeClr val="accent3">
                  <a:shade val="94000"/>
                  <a:satMod val="135000"/>
                  <a:alpha val="70000"/>
                </a:schemeClr>
              </a:gs>
            </a:gsLst>
            <a:lin ang="5400000" scaled="0"/>
          </a:gradFill>
          <a:ln cap="flat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432054" tIns="216027" rIns="720000" bIns="216027" rtlCol="0" anchor="ctr">
            <a:normAutofit fontScale="40000" lnSpcReduction="20000"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20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44988"/>
            <a:r>
              <a:rPr lang="es-ES" sz="10000" b="1" dirty="0">
                <a:solidFill>
                  <a:schemeClr val="accent1">
                    <a:lumMod val="75000"/>
                  </a:schemeClr>
                </a:solidFill>
              </a:rPr>
              <a:t>MATERIAL Y MÉTODO</a:t>
            </a:r>
          </a:p>
          <a:p>
            <a:r>
              <a:rPr lang="es-ES" sz="9600" dirty="0"/>
              <a:t>Estudio de corte, transversal, de los pacientes tratados con ziconotide intratecal en la UDOVA a fecha 31 de enero de 2023.</a:t>
            </a:r>
          </a:p>
          <a:p>
            <a:r>
              <a:rPr lang="es-ES" sz="9600" dirty="0"/>
              <a:t>Se analizaron los datos recogidos en las gráficas de registro de las visitas a la Consulta de Enfermería en cuanto a dosis y concentración que se administra el fármaco, sólo o en combinación con otros.</a:t>
            </a:r>
          </a:p>
          <a:p>
            <a:r>
              <a:rPr lang="es-ES" sz="9600" dirty="0"/>
              <a:t>En los pacientes a los que se les ha introducido el ziconotide cuando ya seguían tratamiento con otro fármaco se ha realizado un registro comparativo de la EVA antes y después de realizar dicho ajuste.</a:t>
            </a:r>
          </a:p>
          <a:p>
            <a:r>
              <a:rPr lang="es-ES" sz="9600" dirty="0"/>
              <a:t>Se han analizado los efectos adversos en los pacientes desde el inicio del tratamiento hasta la fecha </a:t>
            </a:r>
            <a:r>
              <a:rPr lang="es-ES" sz="9600" dirty="0" smtClean="0"/>
              <a:t>del </a:t>
            </a:r>
            <a:r>
              <a:rPr lang="es-ES" sz="9600" dirty="0"/>
              <a:t>estudio.</a:t>
            </a:r>
          </a:p>
        </p:txBody>
      </p:sp>
      <p:sp>
        <p:nvSpPr>
          <p:cNvPr id="19" name="10 Rectángulo redondeado"/>
          <p:cNvSpPr/>
          <p:nvPr/>
        </p:nvSpPr>
        <p:spPr>
          <a:xfrm>
            <a:off x="2237873" y="32870274"/>
            <a:ext cx="27263559" cy="3990863"/>
          </a:xfrm>
          <a:prstGeom prst="roundRect">
            <a:avLst/>
          </a:prstGeom>
          <a:gradFill>
            <a:gsLst>
              <a:gs pos="36000">
                <a:schemeClr val="accent3">
                  <a:shade val="51000"/>
                  <a:satMod val="130000"/>
                  <a:alpha val="64000"/>
                </a:schemeClr>
              </a:gs>
              <a:gs pos="0">
                <a:schemeClr val="accent3">
                  <a:shade val="94000"/>
                  <a:satMod val="135000"/>
                  <a:alpha val="90000"/>
                </a:schemeClr>
              </a:gs>
            </a:gsLst>
          </a:gradFill>
          <a:effectLst>
            <a:softEdge rad="6350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b="1" dirty="0">
                <a:solidFill>
                  <a:schemeClr val="accent1">
                    <a:lumMod val="75000"/>
                  </a:schemeClr>
                </a:solidFill>
              </a:rPr>
              <a:t>CONCLUSIONES</a:t>
            </a:r>
          </a:p>
          <a:p>
            <a:r>
              <a:rPr lang="es-ES" sz="5400" dirty="0"/>
              <a:t>La utilización de dosis y concentraciones  por debajo de las recomendadas  consigue un control efectivo del dolor.</a:t>
            </a:r>
          </a:p>
          <a:p>
            <a:r>
              <a:rPr lang="es-ES" sz="5400" dirty="0"/>
              <a:t>La supresión del protocolo de valoración de la eficacia del fármaco en aquellos pacientes que ya tenían implantada una BII no supuso un detrimento en la tolerancia a dicha medicación.</a:t>
            </a:r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545090" y="5706608"/>
            <a:ext cx="30178929" cy="5073687"/>
          </a:xfrm>
          <a:prstGeom prst="rect">
            <a:avLst/>
          </a:prstGeom>
          <a:gradFill>
            <a:gsLst>
              <a:gs pos="100000">
                <a:schemeClr val="accent3">
                  <a:shade val="51000"/>
                  <a:satMod val="130000"/>
                  <a:alpha val="70000"/>
                </a:schemeClr>
              </a:gs>
              <a:gs pos="0">
                <a:schemeClr val="accent3">
                  <a:shade val="94000"/>
                  <a:satMod val="135000"/>
                  <a:alpha val="83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</a:ln>
          <a:effectLst>
            <a:softEdge rad="6350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432054" tIns="216027" rIns="720000" bIns="216027" rtlCol="0" anchor="ctr">
            <a:normAutofit fontScale="25000" lnSpcReduction="20000"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20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1600" b="1" dirty="0">
                <a:solidFill>
                  <a:schemeClr val="accent1">
                    <a:lumMod val="75000"/>
                  </a:schemeClr>
                </a:solidFill>
              </a:rPr>
              <a:t>INTRODUCCIÓN</a:t>
            </a:r>
          </a:p>
          <a:p>
            <a:pPr algn="l"/>
            <a:r>
              <a:rPr lang="es-ES" sz="16600" dirty="0"/>
              <a:t>Ziconotide: forma sintética de un péptido extraído del caracol marino Conus Magus. Su efecto terapéutico sobre el dolor se consigue por bloqueo selectivo de los canales de Ca+ reduciendo la liberación de neurotransmisores pronociceptivos en el  asta posterior de la médula espinal inhibiendo la transmisión del impulso doloroso.</a:t>
            </a:r>
          </a:p>
          <a:p>
            <a:pPr algn="l"/>
            <a:r>
              <a:rPr lang="es-ES" sz="16600" dirty="0"/>
              <a:t>Su utilización es exclusiva vía intratecal y diversos autores lo sitúan como primera elección en el tratamiento del dolor crónico grave en adultos. </a:t>
            </a:r>
          </a:p>
          <a:p>
            <a:pPr algn="l"/>
            <a:r>
              <a:rPr lang="es-ES" sz="16600" dirty="0"/>
              <a:t>La Agencia Europea del medicamento  recomienda una concentración del fármaco no inferior a 25 µg/ml y dosis diarias entre 2,4 y 21,6 µg/día.</a:t>
            </a:r>
            <a:endParaRPr lang="es-ES" sz="16600" dirty="0">
              <a:solidFill>
                <a:schemeClr val="tx1"/>
              </a:solidFill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545090" y="16868273"/>
            <a:ext cx="18932545" cy="10042962"/>
          </a:xfrm>
          <a:prstGeom prst="rect">
            <a:avLst/>
          </a:prstGeom>
          <a:gradFill>
            <a:gsLst>
              <a:gs pos="42000">
                <a:schemeClr val="accent3">
                  <a:shade val="51000"/>
                  <a:satMod val="130000"/>
                  <a:alpha val="73000"/>
                </a:schemeClr>
              </a:gs>
              <a:gs pos="0">
                <a:schemeClr val="accent3">
                  <a:shade val="94000"/>
                  <a:satMod val="135000"/>
                  <a:alpha val="85000"/>
                </a:schemeClr>
              </a:gs>
            </a:gsLst>
            <a:lin ang="5400000" scaled="0"/>
          </a:gradFill>
          <a:ln cap="flat"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432054" tIns="216027" rIns="720000" bIns="216027" rtlCol="0" anchor="ctr">
            <a:normAutofit fontScale="55000" lnSpcReduction="20000"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20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44988">
              <a:lnSpc>
                <a:spcPct val="120000"/>
              </a:lnSpc>
            </a:pPr>
            <a:r>
              <a:rPr lang="es-ES" sz="73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RESULTADOS</a:t>
            </a:r>
          </a:p>
          <a:p>
            <a:pPr defTabSz="4344988">
              <a:lnSpc>
                <a:spcPct val="120000"/>
              </a:lnSpc>
            </a:pPr>
            <a:r>
              <a:rPr lang="es-ES" sz="6600" dirty="0">
                <a:solidFill>
                  <a:schemeClr val="bg1"/>
                </a:solidFill>
              </a:rPr>
              <a:t>98 bombas de infusión intratecal activas, 19 </a:t>
            </a:r>
            <a:r>
              <a:rPr lang="es-ES" sz="6600" dirty="0" smtClean="0">
                <a:solidFill>
                  <a:schemeClr val="bg1"/>
                </a:solidFill>
              </a:rPr>
              <a:t>contienen </a:t>
            </a:r>
            <a:r>
              <a:rPr lang="es-ES" sz="6600" dirty="0" err="1" smtClean="0">
                <a:solidFill>
                  <a:schemeClr val="bg1"/>
                </a:solidFill>
              </a:rPr>
              <a:t>ziconotide</a:t>
            </a:r>
            <a:r>
              <a:rPr lang="es-ES" sz="6600" dirty="0">
                <a:solidFill>
                  <a:schemeClr val="bg1"/>
                </a:solidFill>
              </a:rPr>
              <a:t>, sólo o  con otros fármacos. De estas, 9 son electrónicas (flujo variable) y 10 de gas (flujo constante), siendo la efectividad para el control del dolor independiente del tipo de bomba.</a:t>
            </a:r>
          </a:p>
          <a:p>
            <a:pPr algn="just"/>
            <a:endParaRPr lang="es-ES" sz="6600" dirty="0">
              <a:solidFill>
                <a:schemeClr val="bg1"/>
              </a:solidFill>
            </a:endParaRPr>
          </a:p>
          <a:p>
            <a:pPr algn="just"/>
            <a:r>
              <a:rPr lang="es-ES" sz="6600" dirty="0">
                <a:solidFill>
                  <a:schemeClr val="bg1"/>
                </a:solidFill>
              </a:rPr>
              <a:t>Aquellos pacientes que ya seguían tratamiento con otros fármacos vía intratecal reflejan que  se ha reducido un 20% el dolor con la introducción del ziconotide, además </a:t>
            </a:r>
            <a:r>
              <a:rPr lang="es-ES" sz="6600" dirty="0" smtClean="0">
                <a:solidFill>
                  <a:schemeClr val="bg1"/>
                </a:solidFill>
              </a:rPr>
              <a:t>refieren que </a:t>
            </a:r>
            <a:r>
              <a:rPr lang="es-ES" sz="6600" dirty="0">
                <a:solidFill>
                  <a:schemeClr val="bg1"/>
                </a:solidFill>
              </a:rPr>
              <a:t>esto permitió  reducir el resto de medicación, mejorando así los efectos secundarios de esta, lo que les ayuda  a  tener una mejor calidad de vida.</a:t>
            </a:r>
          </a:p>
          <a:p>
            <a:pPr algn="just"/>
            <a:r>
              <a:rPr lang="es-ES" sz="6600" dirty="0">
                <a:solidFill>
                  <a:schemeClr val="bg1"/>
                </a:solidFill>
              </a:rPr>
              <a:t>El inicio del tratamiento con Ziconotide se hizo siempre de forma paulatina comenzando por dosis (0,54 a 2,9 µg/día) y concentraciones (2,5 a 10 µg/ml la mayoría) bajas, lo cual ha sido bien tolerado como norma general.</a:t>
            </a:r>
          </a:p>
          <a:p>
            <a:pPr algn="just"/>
            <a:r>
              <a:rPr lang="es-ES" sz="6600" dirty="0">
                <a:solidFill>
                  <a:schemeClr val="bg1"/>
                </a:solidFill>
              </a:rPr>
              <a:t>5 pacientes presentaron efectos adversos que cedieron al bajar la dosis de infusión. 2 pacientes presentaron síntomas psiquiátricos en forma de alucinaciones, uno precisó la retirada del fármaco a los 3 meses y en el otro los síntomas fueron controlados con tratamiento antipsicótico monitorizado por el psiquiatra de la Unidad. Su supresión no conlleva síndrome de abstinencia.</a:t>
            </a:r>
          </a:p>
          <a:p>
            <a:pPr algn="just"/>
            <a:r>
              <a:rPr lang="es-ES" sz="6600" dirty="0">
                <a:solidFill>
                  <a:schemeClr val="bg1"/>
                </a:solidFill>
              </a:rPr>
              <a:t>Se ha comprobado la recomendación de recambio del contenido de la bomba de infusión </a:t>
            </a:r>
            <a:r>
              <a:rPr lang="es-ES" sz="6600" dirty="0" err="1">
                <a:solidFill>
                  <a:schemeClr val="bg1"/>
                </a:solidFill>
              </a:rPr>
              <a:t>intratecal</a:t>
            </a:r>
            <a:r>
              <a:rPr lang="es-ES" sz="6600" dirty="0">
                <a:solidFill>
                  <a:schemeClr val="bg1"/>
                </a:solidFill>
              </a:rPr>
              <a:t> (BII) cada 30 días para mantener la efectividad del fármaco.</a:t>
            </a:r>
          </a:p>
        </p:txBody>
      </p:sp>
      <p:sp>
        <p:nvSpPr>
          <p:cNvPr id="8" name="5 Rectángulo"/>
          <p:cNvSpPr>
            <a:spLocks noChangeAspect="1"/>
          </p:cNvSpPr>
          <p:nvPr/>
        </p:nvSpPr>
        <p:spPr>
          <a:xfrm>
            <a:off x="4541605" y="522441"/>
            <a:ext cx="22354233" cy="49859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0600" b="1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EFECTIVIDAD DEL TRATAMIENTO CON ZICONOTIDE </a:t>
            </a:r>
          </a:p>
          <a:p>
            <a:pPr algn="ctr"/>
            <a:r>
              <a:rPr lang="es-ES" sz="10600" b="1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UNIDAD DEL DOLOR DE VALLADOLID</a:t>
            </a:r>
          </a:p>
        </p:txBody>
      </p:sp>
      <p:graphicFrame>
        <p:nvGraphicFramePr>
          <p:cNvPr id="20" name="19 Gráfico"/>
          <p:cNvGraphicFramePr/>
          <p:nvPr>
            <p:extLst>
              <p:ext uri="{D42A27DB-BD31-4B8C-83A1-F6EECF244321}">
                <p14:modId xmlns:p14="http://schemas.microsoft.com/office/powerpoint/2010/main" val="341116268"/>
              </p:ext>
            </p:extLst>
          </p:nvPr>
        </p:nvGraphicFramePr>
        <p:xfrm>
          <a:off x="19215100" y="16138969"/>
          <a:ext cx="12014200" cy="7556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21 Gráfico"/>
          <p:cNvGraphicFramePr/>
          <p:nvPr>
            <p:extLst>
              <p:ext uri="{D42A27DB-BD31-4B8C-83A1-F6EECF244321}">
                <p14:modId xmlns:p14="http://schemas.microsoft.com/office/powerpoint/2010/main" val="1433606683"/>
              </p:ext>
            </p:extLst>
          </p:nvPr>
        </p:nvGraphicFramePr>
        <p:xfrm>
          <a:off x="-393700" y="27003798"/>
          <a:ext cx="19741964" cy="5679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3 CuadroTexto">
            <a:extLst>
              <a:ext uri="{FF2B5EF4-FFF2-40B4-BE49-F238E27FC236}">
                <a16:creationId xmlns:a16="http://schemas.microsoft.com/office/drawing/2014/main" id="{F3BE10C7-6A5E-F591-5451-B7C65D6EF402}"/>
              </a:ext>
            </a:extLst>
          </p:cNvPr>
          <p:cNvSpPr txBox="1"/>
          <p:nvPr/>
        </p:nvSpPr>
        <p:spPr>
          <a:xfrm>
            <a:off x="27753786" y="20148744"/>
            <a:ext cx="856615" cy="4435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800" b="1" dirty="0">
                <a:solidFill>
                  <a:srgbClr val="00B0F0"/>
                </a:solidFill>
              </a:rPr>
              <a:t>3</a:t>
            </a:r>
          </a:p>
        </p:txBody>
      </p:sp>
      <p:graphicFrame>
        <p:nvGraphicFramePr>
          <p:cNvPr id="6" name="3 Gráfico">
            <a:extLst>
              <a:ext uri="{FF2B5EF4-FFF2-40B4-BE49-F238E27FC236}">
                <a16:creationId xmlns:a16="http://schemas.microsoft.com/office/drawing/2014/main" id="{45DD4FE5-03D9-52BB-EC52-9E26475A02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7047938"/>
              </p:ext>
            </p:extLst>
          </p:nvPr>
        </p:nvGraphicFramePr>
        <p:xfrm>
          <a:off x="19775519" y="23882227"/>
          <a:ext cx="11246384" cy="8591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73381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671</Words>
  <Application>Microsoft Office PowerPoint</Application>
  <PresentationFormat>Personalizado</PresentationFormat>
  <Paragraphs>81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Palacios Lobato, Carlos</dc:creator>
  <cp:lastModifiedBy>Perez Marin, Ana Maria</cp:lastModifiedBy>
  <cp:revision>30</cp:revision>
  <dcterms:created xsi:type="dcterms:W3CDTF">2022-10-05T11:05:06Z</dcterms:created>
  <dcterms:modified xsi:type="dcterms:W3CDTF">2023-05-29T13:41:54Z</dcterms:modified>
</cp:coreProperties>
</file>