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795000" cy="14401800"/>
  <p:notesSz cx="10795000" cy="14401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302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0101" y="4464558"/>
            <a:ext cx="9181148" cy="30243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0202" y="8065008"/>
            <a:ext cx="7560945" cy="360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067" y="3312414"/>
            <a:ext cx="4698587" cy="9505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5" y="3312414"/>
            <a:ext cx="4698587" cy="9505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-1"/>
            <a:ext cx="10799064" cy="1440027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59423" y="8780822"/>
            <a:ext cx="4739640" cy="5619750"/>
          </a:xfrm>
          <a:custGeom>
            <a:avLst/>
            <a:gdLst/>
            <a:ahLst/>
            <a:cxnLst/>
            <a:rect l="l" t="t" r="r" b="b"/>
            <a:pathLst>
              <a:path w="4739640" h="5619750">
                <a:moveTo>
                  <a:pt x="0" y="5619159"/>
                </a:moveTo>
                <a:lnTo>
                  <a:pt x="47396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317992" y="0"/>
            <a:ext cx="1440180" cy="14400530"/>
          </a:xfrm>
          <a:custGeom>
            <a:avLst/>
            <a:gdLst/>
            <a:ahLst/>
            <a:cxnLst/>
            <a:rect l="l" t="t" r="r" b="b"/>
            <a:pathLst>
              <a:path w="1440179" h="14400530">
                <a:moveTo>
                  <a:pt x="0" y="0"/>
                </a:moveTo>
                <a:lnTo>
                  <a:pt x="1439926" y="14400212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139768" y="0"/>
            <a:ext cx="2659380" cy="14400530"/>
          </a:xfrm>
          <a:custGeom>
            <a:avLst/>
            <a:gdLst/>
            <a:ahLst/>
            <a:cxnLst/>
            <a:rect l="l" t="t" r="r" b="b"/>
            <a:pathLst>
              <a:path w="2659379" h="14400530">
                <a:moveTo>
                  <a:pt x="2390182" y="0"/>
                </a:moveTo>
                <a:lnTo>
                  <a:pt x="0" y="14400276"/>
                </a:lnTo>
                <a:lnTo>
                  <a:pt x="2659295" y="14400276"/>
                </a:lnTo>
                <a:lnTo>
                  <a:pt x="2659295" y="17086"/>
                </a:lnTo>
                <a:lnTo>
                  <a:pt x="2390182" y="0"/>
                </a:lnTo>
                <a:close/>
              </a:path>
            </a:pathLst>
          </a:custGeom>
          <a:solidFill>
            <a:srgbClr val="93B6D2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511816" y="0"/>
            <a:ext cx="2287270" cy="14400530"/>
          </a:xfrm>
          <a:custGeom>
            <a:avLst/>
            <a:gdLst/>
            <a:ahLst/>
            <a:cxnLst/>
            <a:rect l="l" t="t" r="r" b="b"/>
            <a:pathLst>
              <a:path w="2287270" h="14400530">
                <a:moveTo>
                  <a:pt x="2287246" y="0"/>
                </a:moveTo>
                <a:lnTo>
                  <a:pt x="0" y="0"/>
                </a:lnTo>
                <a:lnTo>
                  <a:pt x="1418312" y="14400276"/>
                </a:lnTo>
                <a:lnTo>
                  <a:pt x="2287246" y="14400276"/>
                </a:lnTo>
                <a:lnTo>
                  <a:pt x="2287246" y="0"/>
                </a:lnTo>
                <a:close/>
              </a:path>
            </a:pathLst>
          </a:custGeom>
          <a:solidFill>
            <a:srgbClr val="93B6D2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839456" y="8234034"/>
            <a:ext cx="2959735" cy="6166485"/>
          </a:xfrm>
          <a:custGeom>
            <a:avLst/>
            <a:gdLst/>
            <a:ahLst/>
            <a:cxnLst/>
            <a:rect l="l" t="t" r="r" b="b"/>
            <a:pathLst>
              <a:path w="2959734" h="6166484">
                <a:moveTo>
                  <a:pt x="2959608" y="0"/>
                </a:moveTo>
                <a:lnTo>
                  <a:pt x="0" y="6166241"/>
                </a:lnTo>
                <a:lnTo>
                  <a:pt x="2959608" y="6166241"/>
                </a:lnTo>
                <a:lnTo>
                  <a:pt x="2959608" y="0"/>
                </a:lnTo>
                <a:close/>
              </a:path>
            </a:pathLst>
          </a:custGeom>
          <a:solidFill>
            <a:srgbClr val="DD8046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282673" y="0"/>
            <a:ext cx="2516505" cy="14400530"/>
          </a:xfrm>
          <a:custGeom>
            <a:avLst/>
            <a:gdLst/>
            <a:ahLst/>
            <a:cxnLst/>
            <a:rect l="l" t="t" r="r" b="b"/>
            <a:pathLst>
              <a:path w="2516504" h="14400530">
                <a:moveTo>
                  <a:pt x="2516390" y="0"/>
                </a:moveTo>
                <a:lnTo>
                  <a:pt x="0" y="0"/>
                </a:lnTo>
                <a:lnTo>
                  <a:pt x="2190508" y="14400276"/>
                </a:lnTo>
                <a:lnTo>
                  <a:pt x="2516390" y="14383138"/>
                </a:lnTo>
                <a:lnTo>
                  <a:pt x="2516390" y="0"/>
                </a:lnTo>
                <a:close/>
              </a:path>
            </a:pathLst>
          </a:custGeom>
          <a:solidFill>
            <a:srgbClr val="B85B21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797795" y="0"/>
            <a:ext cx="1001394" cy="14400530"/>
          </a:xfrm>
          <a:custGeom>
            <a:avLst/>
            <a:gdLst/>
            <a:ahLst/>
            <a:cxnLst/>
            <a:rect l="l" t="t" r="r" b="b"/>
            <a:pathLst>
              <a:path w="1001395" h="14400530">
                <a:moveTo>
                  <a:pt x="1001268" y="0"/>
                </a:moveTo>
                <a:lnTo>
                  <a:pt x="799085" y="0"/>
                </a:lnTo>
                <a:lnTo>
                  <a:pt x="0" y="14400276"/>
                </a:lnTo>
                <a:lnTo>
                  <a:pt x="1001268" y="14400276"/>
                </a:lnTo>
                <a:lnTo>
                  <a:pt x="1001268" y="0"/>
                </a:lnTo>
                <a:close/>
              </a:path>
            </a:pathLst>
          </a:custGeom>
          <a:solidFill>
            <a:srgbClr val="BED2E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541644" y="0"/>
            <a:ext cx="1257935" cy="14400530"/>
          </a:xfrm>
          <a:custGeom>
            <a:avLst/>
            <a:gdLst/>
            <a:ahLst/>
            <a:cxnLst/>
            <a:rect l="l" t="t" r="r" b="b"/>
            <a:pathLst>
              <a:path w="1257934" h="14400530">
                <a:moveTo>
                  <a:pt x="1240391" y="0"/>
                </a:moveTo>
                <a:lnTo>
                  <a:pt x="0" y="0"/>
                </a:lnTo>
                <a:lnTo>
                  <a:pt x="1106162" y="14400276"/>
                </a:lnTo>
                <a:lnTo>
                  <a:pt x="1257165" y="14400276"/>
                </a:lnTo>
                <a:lnTo>
                  <a:pt x="1257419" y="12957130"/>
                </a:lnTo>
                <a:lnTo>
                  <a:pt x="1240292" y="198247"/>
                </a:lnTo>
                <a:lnTo>
                  <a:pt x="1240391" y="0"/>
                </a:lnTo>
                <a:close/>
              </a:path>
            </a:pathLst>
          </a:custGeom>
          <a:solidFill>
            <a:srgbClr val="93B6D2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520428" y="10301167"/>
            <a:ext cx="1278890" cy="4099560"/>
          </a:xfrm>
          <a:custGeom>
            <a:avLst/>
            <a:gdLst/>
            <a:ahLst/>
            <a:cxnLst/>
            <a:rect l="l" t="t" r="r" b="b"/>
            <a:pathLst>
              <a:path w="1278890" h="4099559">
                <a:moveTo>
                  <a:pt x="1278636" y="0"/>
                </a:moveTo>
                <a:lnTo>
                  <a:pt x="0" y="4099108"/>
                </a:lnTo>
                <a:lnTo>
                  <a:pt x="1278636" y="4088537"/>
                </a:lnTo>
                <a:lnTo>
                  <a:pt x="1278636" y="0"/>
                </a:lnTo>
                <a:close/>
              </a:path>
            </a:pathLst>
          </a:custGeom>
          <a:solidFill>
            <a:srgbClr val="93B6D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0"/>
            <a:ext cx="1010919" cy="11822430"/>
          </a:xfrm>
          <a:custGeom>
            <a:avLst/>
            <a:gdLst/>
            <a:ahLst/>
            <a:cxnLst/>
            <a:rect l="l" t="t" r="r" b="b"/>
            <a:pathLst>
              <a:path w="1010919" h="11822430">
                <a:moveTo>
                  <a:pt x="1010412" y="0"/>
                </a:moveTo>
                <a:lnTo>
                  <a:pt x="0" y="0"/>
                </a:lnTo>
                <a:lnTo>
                  <a:pt x="0" y="11822000"/>
                </a:lnTo>
                <a:lnTo>
                  <a:pt x="1010412" y="17272"/>
                </a:lnTo>
                <a:lnTo>
                  <a:pt x="1010412" y="0"/>
                </a:lnTo>
                <a:close/>
              </a:path>
            </a:pathLst>
          </a:custGeom>
          <a:solidFill>
            <a:srgbClr val="93B6D2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05384" y="1197864"/>
            <a:ext cx="4874260" cy="4878705"/>
          </a:xfrm>
          <a:custGeom>
            <a:avLst/>
            <a:gdLst/>
            <a:ahLst/>
            <a:cxnLst/>
            <a:rect l="l" t="t" r="r" b="b"/>
            <a:pathLst>
              <a:path w="4874260" h="4878705">
                <a:moveTo>
                  <a:pt x="4061460" y="0"/>
                </a:moveTo>
                <a:lnTo>
                  <a:pt x="812304" y="0"/>
                </a:lnTo>
                <a:lnTo>
                  <a:pt x="764575" y="1379"/>
                </a:lnTo>
                <a:lnTo>
                  <a:pt x="717572" y="5465"/>
                </a:lnTo>
                <a:lnTo>
                  <a:pt x="671371" y="12183"/>
                </a:lnTo>
                <a:lnTo>
                  <a:pt x="626049" y="21455"/>
                </a:lnTo>
                <a:lnTo>
                  <a:pt x="581682" y="33207"/>
                </a:lnTo>
                <a:lnTo>
                  <a:pt x="538346" y="47361"/>
                </a:lnTo>
                <a:lnTo>
                  <a:pt x="496117" y="63841"/>
                </a:lnTo>
                <a:lnTo>
                  <a:pt x="455071" y="82571"/>
                </a:lnTo>
                <a:lnTo>
                  <a:pt x="415286" y="103475"/>
                </a:lnTo>
                <a:lnTo>
                  <a:pt x="376835" y="126477"/>
                </a:lnTo>
                <a:lnTo>
                  <a:pt x="339797" y="151499"/>
                </a:lnTo>
                <a:lnTo>
                  <a:pt x="304247" y="178467"/>
                </a:lnTo>
                <a:lnTo>
                  <a:pt x="270262" y="207304"/>
                </a:lnTo>
                <a:lnTo>
                  <a:pt x="237917" y="237934"/>
                </a:lnTo>
                <a:lnTo>
                  <a:pt x="207288" y="270280"/>
                </a:lnTo>
                <a:lnTo>
                  <a:pt x="178452" y="304266"/>
                </a:lnTo>
                <a:lnTo>
                  <a:pt x="151486" y="339817"/>
                </a:lnTo>
                <a:lnTo>
                  <a:pt x="126465" y="376855"/>
                </a:lnTo>
                <a:lnTo>
                  <a:pt x="103465" y="415304"/>
                </a:lnTo>
                <a:lnTo>
                  <a:pt x="82562" y="455089"/>
                </a:lnTo>
                <a:lnTo>
                  <a:pt x="63834" y="496133"/>
                </a:lnTo>
                <a:lnTo>
                  <a:pt x="47355" y="538360"/>
                </a:lnTo>
                <a:lnTo>
                  <a:pt x="33203" y="581693"/>
                </a:lnTo>
                <a:lnTo>
                  <a:pt x="21453" y="626057"/>
                </a:lnTo>
                <a:lnTo>
                  <a:pt x="12181" y="671375"/>
                </a:lnTo>
                <a:lnTo>
                  <a:pt x="5464" y="717571"/>
                </a:lnTo>
                <a:lnTo>
                  <a:pt x="1378" y="764568"/>
                </a:lnTo>
                <a:lnTo>
                  <a:pt x="0" y="812291"/>
                </a:lnTo>
                <a:lnTo>
                  <a:pt x="0" y="4066031"/>
                </a:lnTo>
                <a:lnTo>
                  <a:pt x="1378" y="4113755"/>
                </a:lnTo>
                <a:lnTo>
                  <a:pt x="5464" y="4160752"/>
                </a:lnTo>
                <a:lnTo>
                  <a:pt x="12181" y="4206948"/>
                </a:lnTo>
                <a:lnTo>
                  <a:pt x="21453" y="4252266"/>
                </a:lnTo>
                <a:lnTo>
                  <a:pt x="33203" y="4296630"/>
                </a:lnTo>
                <a:lnTo>
                  <a:pt x="47355" y="4339963"/>
                </a:lnTo>
                <a:lnTo>
                  <a:pt x="63834" y="4382190"/>
                </a:lnTo>
                <a:lnTo>
                  <a:pt x="82562" y="4423234"/>
                </a:lnTo>
                <a:lnTo>
                  <a:pt x="103465" y="4463019"/>
                </a:lnTo>
                <a:lnTo>
                  <a:pt x="126465" y="4501468"/>
                </a:lnTo>
                <a:lnTo>
                  <a:pt x="151486" y="4538506"/>
                </a:lnTo>
                <a:lnTo>
                  <a:pt x="178452" y="4574057"/>
                </a:lnTo>
                <a:lnTo>
                  <a:pt x="207288" y="4608043"/>
                </a:lnTo>
                <a:lnTo>
                  <a:pt x="237917" y="4640389"/>
                </a:lnTo>
                <a:lnTo>
                  <a:pt x="270262" y="4671019"/>
                </a:lnTo>
                <a:lnTo>
                  <a:pt x="304247" y="4699856"/>
                </a:lnTo>
                <a:lnTo>
                  <a:pt x="339797" y="4726824"/>
                </a:lnTo>
                <a:lnTo>
                  <a:pt x="376835" y="4751846"/>
                </a:lnTo>
                <a:lnTo>
                  <a:pt x="415286" y="4774848"/>
                </a:lnTo>
                <a:lnTo>
                  <a:pt x="455071" y="4795752"/>
                </a:lnTo>
                <a:lnTo>
                  <a:pt x="496117" y="4814482"/>
                </a:lnTo>
                <a:lnTo>
                  <a:pt x="538346" y="4830962"/>
                </a:lnTo>
                <a:lnTo>
                  <a:pt x="581682" y="4845116"/>
                </a:lnTo>
                <a:lnTo>
                  <a:pt x="626049" y="4856868"/>
                </a:lnTo>
                <a:lnTo>
                  <a:pt x="671371" y="4866140"/>
                </a:lnTo>
                <a:lnTo>
                  <a:pt x="717572" y="4872858"/>
                </a:lnTo>
                <a:lnTo>
                  <a:pt x="764575" y="4876944"/>
                </a:lnTo>
                <a:lnTo>
                  <a:pt x="812304" y="4878323"/>
                </a:lnTo>
                <a:lnTo>
                  <a:pt x="4061460" y="4878323"/>
                </a:lnTo>
                <a:lnTo>
                  <a:pt x="4109183" y="4876944"/>
                </a:lnTo>
                <a:lnTo>
                  <a:pt x="4156180" y="4872858"/>
                </a:lnTo>
                <a:lnTo>
                  <a:pt x="4202376" y="4866140"/>
                </a:lnTo>
                <a:lnTo>
                  <a:pt x="4247694" y="4856868"/>
                </a:lnTo>
                <a:lnTo>
                  <a:pt x="4292058" y="4845116"/>
                </a:lnTo>
                <a:lnTo>
                  <a:pt x="4335391" y="4830962"/>
                </a:lnTo>
                <a:lnTo>
                  <a:pt x="4377618" y="4814482"/>
                </a:lnTo>
                <a:lnTo>
                  <a:pt x="4418662" y="4795752"/>
                </a:lnTo>
                <a:lnTo>
                  <a:pt x="4458447" y="4774848"/>
                </a:lnTo>
                <a:lnTo>
                  <a:pt x="4496896" y="4751846"/>
                </a:lnTo>
                <a:lnTo>
                  <a:pt x="4533934" y="4726824"/>
                </a:lnTo>
                <a:lnTo>
                  <a:pt x="4569485" y="4699856"/>
                </a:lnTo>
                <a:lnTo>
                  <a:pt x="4603471" y="4671019"/>
                </a:lnTo>
                <a:lnTo>
                  <a:pt x="4635817" y="4640389"/>
                </a:lnTo>
                <a:lnTo>
                  <a:pt x="4666447" y="4608043"/>
                </a:lnTo>
                <a:lnTo>
                  <a:pt x="4695284" y="4574057"/>
                </a:lnTo>
                <a:lnTo>
                  <a:pt x="4722252" y="4538506"/>
                </a:lnTo>
                <a:lnTo>
                  <a:pt x="4747274" y="4501468"/>
                </a:lnTo>
                <a:lnTo>
                  <a:pt x="4770276" y="4463019"/>
                </a:lnTo>
                <a:lnTo>
                  <a:pt x="4791180" y="4423234"/>
                </a:lnTo>
                <a:lnTo>
                  <a:pt x="4809910" y="4382190"/>
                </a:lnTo>
                <a:lnTo>
                  <a:pt x="4826390" y="4339963"/>
                </a:lnTo>
                <a:lnTo>
                  <a:pt x="4840544" y="4296630"/>
                </a:lnTo>
                <a:lnTo>
                  <a:pt x="4852296" y="4252266"/>
                </a:lnTo>
                <a:lnTo>
                  <a:pt x="4861568" y="4206948"/>
                </a:lnTo>
                <a:lnTo>
                  <a:pt x="4868286" y="4160752"/>
                </a:lnTo>
                <a:lnTo>
                  <a:pt x="4872372" y="4113755"/>
                </a:lnTo>
                <a:lnTo>
                  <a:pt x="4873752" y="4066031"/>
                </a:lnTo>
                <a:lnTo>
                  <a:pt x="4873752" y="812291"/>
                </a:lnTo>
                <a:lnTo>
                  <a:pt x="4872372" y="764568"/>
                </a:lnTo>
                <a:lnTo>
                  <a:pt x="4868286" y="717571"/>
                </a:lnTo>
                <a:lnTo>
                  <a:pt x="4861568" y="671375"/>
                </a:lnTo>
                <a:lnTo>
                  <a:pt x="4852296" y="626057"/>
                </a:lnTo>
                <a:lnTo>
                  <a:pt x="4840544" y="581693"/>
                </a:lnTo>
                <a:lnTo>
                  <a:pt x="4826390" y="538360"/>
                </a:lnTo>
                <a:lnTo>
                  <a:pt x="4809910" y="496133"/>
                </a:lnTo>
                <a:lnTo>
                  <a:pt x="4791180" y="455089"/>
                </a:lnTo>
                <a:lnTo>
                  <a:pt x="4770276" y="415304"/>
                </a:lnTo>
                <a:lnTo>
                  <a:pt x="4747274" y="376855"/>
                </a:lnTo>
                <a:lnTo>
                  <a:pt x="4722252" y="339817"/>
                </a:lnTo>
                <a:lnTo>
                  <a:pt x="4695284" y="304266"/>
                </a:lnTo>
                <a:lnTo>
                  <a:pt x="4666447" y="270280"/>
                </a:lnTo>
                <a:lnTo>
                  <a:pt x="4635817" y="237934"/>
                </a:lnTo>
                <a:lnTo>
                  <a:pt x="4603471" y="207304"/>
                </a:lnTo>
                <a:lnTo>
                  <a:pt x="4569485" y="178467"/>
                </a:lnTo>
                <a:lnTo>
                  <a:pt x="4533934" y="151499"/>
                </a:lnTo>
                <a:lnTo>
                  <a:pt x="4496896" y="126477"/>
                </a:lnTo>
                <a:lnTo>
                  <a:pt x="4458447" y="103475"/>
                </a:lnTo>
                <a:lnTo>
                  <a:pt x="4418662" y="82571"/>
                </a:lnTo>
                <a:lnTo>
                  <a:pt x="4377618" y="63841"/>
                </a:lnTo>
                <a:lnTo>
                  <a:pt x="4335391" y="47361"/>
                </a:lnTo>
                <a:lnTo>
                  <a:pt x="4292058" y="33207"/>
                </a:lnTo>
                <a:lnTo>
                  <a:pt x="4247694" y="21455"/>
                </a:lnTo>
                <a:lnTo>
                  <a:pt x="4202376" y="12183"/>
                </a:lnTo>
                <a:lnTo>
                  <a:pt x="4156180" y="5465"/>
                </a:lnTo>
                <a:lnTo>
                  <a:pt x="4109183" y="1379"/>
                </a:lnTo>
                <a:lnTo>
                  <a:pt x="4061460" y="0"/>
                </a:lnTo>
                <a:close/>
              </a:path>
            </a:pathLst>
          </a:custGeom>
          <a:solidFill>
            <a:srgbClr val="EA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067" y="576072"/>
            <a:ext cx="9721215" cy="2304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0067" y="3312414"/>
            <a:ext cx="9721215" cy="9505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2459" y="13393674"/>
            <a:ext cx="3456432" cy="720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067" y="13393674"/>
            <a:ext cx="2484310" cy="720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76972" y="13393674"/>
            <a:ext cx="2484310" cy="720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6498" y="2442464"/>
            <a:ext cx="4293235" cy="367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6379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5</a:t>
            </a:r>
            <a:r>
              <a:rPr sz="1800" spc="-4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años</a:t>
            </a:r>
            <a:r>
              <a:rPr sz="1800" spc="-4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de</a:t>
            </a:r>
            <a:r>
              <a:rPr sz="1800" spc="-5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especialidad-</a:t>
            </a:r>
            <a:r>
              <a:rPr sz="1800" spc="-6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1</a:t>
            </a:r>
            <a:r>
              <a:rPr sz="1800" spc="-4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residente</a:t>
            </a:r>
            <a:r>
              <a:rPr sz="1800" spc="-4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584640"/>
                </a:solidFill>
                <a:latin typeface="Trebuchet MS"/>
                <a:cs typeface="Trebuchet MS"/>
              </a:rPr>
              <a:t>por año</a:t>
            </a:r>
            <a:endParaRPr sz="18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14</a:t>
            </a:r>
            <a:r>
              <a:rPr sz="1800" spc="-30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meses</a:t>
            </a:r>
            <a:r>
              <a:rPr sz="1800" spc="-4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de</a:t>
            </a:r>
            <a:r>
              <a:rPr sz="1800" spc="-3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rotaciones</a:t>
            </a:r>
            <a:r>
              <a:rPr sz="1800" spc="-2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fuera</a:t>
            </a:r>
            <a:r>
              <a:rPr sz="1800" spc="-2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del</a:t>
            </a:r>
            <a:r>
              <a:rPr sz="1800" spc="-4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spc="-10" dirty="0" smtClean="0">
                <a:solidFill>
                  <a:srgbClr val="584640"/>
                </a:solidFill>
                <a:latin typeface="Trebuchet MS"/>
                <a:cs typeface="Trebuchet MS"/>
              </a:rPr>
              <a:t>hospital</a:t>
            </a:r>
            <a:r>
              <a:rPr lang="es-ES" sz="1800" spc="-10" dirty="0" smtClean="0">
                <a:solidFill>
                  <a:srgbClr val="584640"/>
                </a:solidFill>
                <a:latin typeface="Trebuchet MS"/>
                <a:cs typeface="Trebuchet MS"/>
              </a:rPr>
              <a:t>, 2 m</a:t>
            </a:r>
            <a:r>
              <a:rPr sz="1800" spc="-10" dirty="0" smtClean="0">
                <a:solidFill>
                  <a:srgbClr val="584640"/>
                </a:solidFill>
                <a:latin typeface="Trebuchet MS"/>
                <a:cs typeface="Trebuchet MS"/>
              </a:rPr>
              <a:t> vascular</a:t>
            </a:r>
            <a:r>
              <a:rPr sz="1800" spc="-10" dirty="0">
                <a:solidFill>
                  <a:srgbClr val="584640"/>
                </a:solidFill>
                <a:latin typeface="Trebuchet MS"/>
                <a:cs typeface="Trebuchet MS"/>
              </a:rPr>
              <a:t>, </a:t>
            </a:r>
            <a:r>
              <a:rPr lang="es-ES" sz="1800" spc="-10" dirty="0" smtClean="0">
                <a:solidFill>
                  <a:srgbClr val="584640"/>
                </a:solidFill>
                <a:latin typeface="Trebuchet MS"/>
                <a:cs typeface="Trebuchet MS"/>
              </a:rPr>
              <a:t>2 m  mano</a:t>
            </a:r>
            <a:r>
              <a:rPr sz="1800" spc="-30" dirty="0" smtClean="0">
                <a:solidFill>
                  <a:srgbClr val="584640"/>
                </a:solidFill>
                <a:latin typeface="Trebuchet MS"/>
                <a:cs typeface="Trebuchet MS"/>
              </a:rPr>
              <a:t>,</a:t>
            </a:r>
            <a:r>
              <a:rPr lang="es-ES" sz="1800" spc="-30" dirty="0" smtClean="0">
                <a:solidFill>
                  <a:srgbClr val="584640"/>
                </a:solidFill>
                <a:latin typeface="Trebuchet MS"/>
                <a:cs typeface="Trebuchet MS"/>
              </a:rPr>
              <a:t>2 m</a:t>
            </a:r>
            <a:r>
              <a:rPr sz="1800" spc="-80" dirty="0" smtClean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 err="1">
                <a:solidFill>
                  <a:srgbClr val="584640"/>
                </a:solidFill>
                <a:latin typeface="Trebuchet MS"/>
                <a:cs typeface="Trebuchet MS"/>
              </a:rPr>
              <a:t>columna</a:t>
            </a:r>
            <a:r>
              <a:rPr sz="1800" dirty="0" smtClean="0">
                <a:solidFill>
                  <a:srgbClr val="584640"/>
                </a:solidFill>
                <a:latin typeface="Trebuchet MS"/>
                <a:cs typeface="Trebuchet MS"/>
              </a:rPr>
              <a:t>,</a:t>
            </a:r>
            <a:r>
              <a:rPr lang="es-ES" sz="1800" dirty="0" smtClean="0">
                <a:solidFill>
                  <a:srgbClr val="584640"/>
                </a:solidFill>
                <a:latin typeface="Trebuchet MS"/>
                <a:cs typeface="Trebuchet MS"/>
              </a:rPr>
              <a:t> 4 m</a:t>
            </a:r>
            <a:r>
              <a:rPr sz="1800" spc="-55" dirty="0" smtClean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584640"/>
                </a:solidFill>
                <a:latin typeface="Trebuchet MS"/>
                <a:cs typeface="Trebuchet MS"/>
              </a:rPr>
              <a:t>ortopedia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infantil,</a:t>
            </a:r>
            <a:r>
              <a:rPr sz="1800" spc="-114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lang="es-ES" sz="1800" spc="-114" dirty="0" smtClean="0">
                <a:solidFill>
                  <a:srgbClr val="584640"/>
                </a:solidFill>
                <a:latin typeface="Trebuchet MS"/>
                <a:cs typeface="Trebuchet MS"/>
              </a:rPr>
              <a:t>2 m </a:t>
            </a:r>
            <a:r>
              <a:rPr sz="1800" spc="-10" dirty="0" err="1" smtClean="0">
                <a:solidFill>
                  <a:srgbClr val="584640"/>
                </a:solidFill>
                <a:latin typeface="Trebuchet MS"/>
                <a:cs typeface="Trebuchet MS"/>
              </a:rPr>
              <a:t>artroscopia</a:t>
            </a:r>
            <a:endParaRPr sz="1800" dirty="0">
              <a:latin typeface="Trebuchet MS"/>
              <a:cs typeface="Trebuchet MS"/>
            </a:endParaRPr>
          </a:p>
          <a:p>
            <a:pPr marL="12700" marR="32384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5</a:t>
            </a:r>
            <a:r>
              <a:rPr sz="1800" spc="-4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guardias</a:t>
            </a:r>
            <a:r>
              <a:rPr sz="1800" spc="-50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al</a:t>
            </a:r>
            <a:r>
              <a:rPr sz="1800" spc="-40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mes.</a:t>
            </a:r>
            <a:r>
              <a:rPr sz="1800" spc="-4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endParaRPr lang="es-ES" sz="1800" spc="-45" dirty="0" smtClean="0">
              <a:solidFill>
                <a:srgbClr val="584640"/>
              </a:solidFill>
              <a:latin typeface="Trebuchet MS"/>
              <a:cs typeface="Trebuchet MS"/>
            </a:endParaRPr>
          </a:p>
          <a:p>
            <a:pPr marL="12700" marR="32384">
              <a:lnSpc>
                <a:spcPct val="100000"/>
              </a:lnSpc>
              <a:spcBef>
                <a:spcPts val="1200"/>
              </a:spcBef>
            </a:pPr>
            <a:r>
              <a:rPr sz="1800" dirty="0" smtClean="0">
                <a:solidFill>
                  <a:srgbClr val="584640"/>
                </a:solidFill>
                <a:latin typeface="Trebuchet MS"/>
                <a:cs typeface="Trebuchet MS"/>
              </a:rPr>
              <a:t>R1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:</a:t>
            </a:r>
            <a:r>
              <a:rPr sz="1800" spc="-40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lang="es-ES" sz="1800" spc="-40" dirty="0" smtClean="0">
                <a:solidFill>
                  <a:srgbClr val="584640"/>
                </a:solidFill>
                <a:latin typeface="Trebuchet MS"/>
                <a:cs typeface="Trebuchet MS"/>
              </a:rPr>
              <a:t>1-</a:t>
            </a:r>
            <a:r>
              <a:rPr sz="1800" dirty="0" smtClean="0">
                <a:solidFill>
                  <a:srgbClr val="584640"/>
                </a:solidFill>
                <a:latin typeface="Trebuchet MS"/>
                <a:cs typeface="Trebuchet MS"/>
              </a:rPr>
              <a:t>2</a:t>
            </a:r>
            <a:r>
              <a:rPr sz="1800" spc="-40" dirty="0" smtClean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guardias</a:t>
            </a:r>
            <a:r>
              <a:rPr sz="1800" spc="-50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584640"/>
                </a:solidFill>
                <a:latin typeface="Trebuchet MS"/>
                <a:cs typeface="Trebuchet MS"/>
              </a:rPr>
              <a:t>en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urgencias</a:t>
            </a:r>
            <a:r>
              <a:rPr sz="1800" spc="-50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al</a:t>
            </a:r>
            <a:r>
              <a:rPr sz="1800" spc="-50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mes,</a:t>
            </a:r>
            <a:r>
              <a:rPr sz="1800" spc="-50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resto</a:t>
            </a:r>
            <a:r>
              <a:rPr sz="1800" spc="-5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en</a:t>
            </a:r>
            <a:r>
              <a:rPr sz="1800" spc="-50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trauma.</a:t>
            </a:r>
            <a:r>
              <a:rPr sz="1800" spc="-2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endParaRPr lang="es-ES" sz="1800" spc="-25" dirty="0" smtClean="0">
              <a:solidFill>
                <a:srgbClr val="584640"/>
              </a:solidFill>
              <a:latin typeface="Trebuchet MS"/>
              <a:cs typeface="Trebuchet MS"/>
            </a:endParaRPr>
          </a:p>
          <a:p>
            <a:pPr marL="12700" marR="32384">
              <a:lnSpc>
                <a:spcPct val="100000"/>
              </a:lnSpc>
              <a:spcBef>
                <a:spcPts val="1200"/>
              </a:spcBef>
            </a:pPr>
            <a:r>
              <a:rPr sz="1800" spc="-10" dirty="0" smtClean="0">
                <a:solidFill>
                  <a:srgbClr val="584640"/>
                </a:solidFill>
                <a:latin typeface="Trebuchet MS"/>
                <a:cs typeface="Trebuchet MS"/>
              </a:rPr>
              <a:t>R2-</a:t>
            </a:r>
            <a:r>
              <a:rPr sz="1800" spc="-25" dirty="0" smtClean="0">
                <a:solidFill>
                  <a:srgbClr val="584640"/>
                </a:solidFill>
                <a:latin typeface="Trebuchet MS"/>
                <a:cs typeface="Trebuchet MS"/>
              </a:rPr>
              <a:t>R5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sólo</a:t>
            </a:r>
            <a:r>
              <a:rPr sz="1800" spc="-6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guardias</a:t>
            </a:r>
            <a:r>
              <a:rPr sz="1800" spc="-4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en</a:t>
            </a:r>
            <a:r>
              <a:rPr sz="1800" spc="-4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trauma.</a:t>
            </a:r>
            <a:r>
              <a:rPr sz="1800" spc="-3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584640"/>
                </a:solidFill>
                <a:latin typeface="Trebuchet MS"/>
                <a:cs typeface="Trebuchet MS"/>
              </a:rPr>
              <a:t>Habitualmente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se</a:t>
            </a:r>
            <a:r>
              <a:rPr sz="1800" spc="-40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libran</a:t>
            </a:r>
            <a:r>
              <a:rPr sz="1800" spc="-30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84640"/>
                </a:solidFill>
                <a:latin typeface="Trebuchet MS"/>
                <a:cs typeface="Trebuchet MS"/>
              </a:rPr>
              <a:t>las</a:t>
            </a:r>
            <a:r>
              <a:rPr sz="1800" spc="-3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584640"/>
                </a:solidFill>
                <a:latin typeface="Trebuchet MS"/>
                <a:cs typeface="Trebuchet MS"/>
              </a:rPr>
              <a:t>guardias.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244" y="6332220"/>
            <a:ext cx="4872355" cy="5697220"/>
          </a:xfrm>
          <a:custGeom>
            <a:avLst/>
            <a:gdLst/>
            <a:ahLst/>
            <a:cxnLst/>
            <a:rect l="l" t="t" r="r" b="b"/>
            <a:pathLst>
              <a:path w="4872355" h="5697220">
                <a:moveTo>
                  <a:pt x="4060190" y="0"/>
                </a:moveTo>
                <a:lnTo>
                  <a:pt x="812050" y="0"/>
                </a:lnTo>
                <a:lnTo>
                  <a:pt x="764337" y="1378"/>
                </a:lnTo>
                <a:lnTo>
                  <a:pt x="717349" y="5463"/>
                </a:lnTo>
                <a:lnTo>
                  <a:pt x="671164" y="12179"/>
                </a:lnTo>
                <a:lnTo>
                  <a:pt x="625857" y="21448"/>
                </a:lnTo>
                <a:lnTo>
                  <a:pt x="581504" y="33195"/>
                </a:lnTo>
                <a:lnTo>
                  <a:pt x="538182" y="47344"/>
                </a:lnTo>
                <a:lnTo>
                  <a:pt x="495967" y="63819"/>
                </a:lnTo>
                <a:lnTo>
                  <a:pt x="454934" y="82543"/>
                </a:lnTo>
                <a:lnTo>
                  <a:pt x="415161" y="103440"/>
                </a:lnTo>
                <a:lnTo>
                  <a:pt x="376723" y="126434"/>
                </a:lnTo>
                <a:lnTo>
                  <a:pt x="339696" y="151448"/>
                </a:lnTo>
                <a:lnTo>
                  <a:pt x="304157" y="178407"/>
                </a:lnTo>
                <a:lnTo>
                  <a:pt x="270182" y="207235"/>
                </a:lnTo>
                <a:lnTo>
                  <a:pt x="237847" y="237855"/>
                </a:lnTo>
                <a:lnTo>
                  <a:pt x="207227" y="270190"/>
                </a:lnTo>
                <a:lnTo>
                  <a:pt x="178400" y="304166"/>
                </a:lnTo>
                <a:lnTo>
                  <a:pt x="151442" y="339705"/>
                </a:lnTo>
                <a:lnTo>
                  <a:pt x="126428" y="376731"/>
                </a:lnTo>
                <a:lnTo>
                  <a:pt x="103435" y="415168"/>
                </a:lnTo>
                <a:lnTo>
                  <a:pt x="82539" y="454941"/>
                </a:lnTo>
                <a:lnTo>
                  <a:pt x="63816" y="495972"/>
                </a:lnTo>
                <a:lnTo>
                  <a:pt x="47342" y="538186"/>
                </a:lnTo>
                <a:lnTo>
                  <a:pt x="33193" y="581506"/>
                </a:lnTo>
                <a:lnTo>
                  <a:pt x="21447" y="625857"/>
                </a:lnTo>
                <a:lnTo>
                  <a:pt x="12178" y="671162"/>
                </a:lnTo>
                <a:lnTo>
                  <a:pt x="5463" y="717344"/>
                </a:lnTo>
                <a:lnTo>
                  <a:pt x="1378" y="764328"/>
                </a:lnTo>
                <a:lnTo>
                  <a:pt x="0" y="812037"/>
                </a:lnTo>
                <a:lnTo>
                  <a:pt x="0" y="4884674"/>
                </a:lnTo>
                <a:lnTo>
                  <a:pt x="1378" y="4932383"/>
                </a:lnTo>
                <a:lnTo>
                  <a:pt x="5463" y="4979367"/>
                </a:lnTo>
                <a:lnTo>
                  <a:pt x="12178" y="5025549"/>
                </a:lnTo>
                <a:lnTo>
                  <a:pt x="21447" y="5070854"/>
                </a:lnTo>
                <a:lnTo>
                  <a:pt x="33193" y="5115205"/>
                </a:lnTo>
                <a:lnTo>
                  <a:pt x="47342" y="5158525"/>
                </a:lnTo>
                <a:lnTo>
                  <a:pt x="63816" y="5200739"/>
                </a:lnTo>
                <a:lnTo>
                  <a:pt x="82539" y="5241770"/>
                </a:lnTo>
                <a:lnTo>
                  <a:pt x="103435" y="5281543"/>
                </a:lnTo>
                <a:lnTo>
                  <a:pt x="126428" y="5319980"/>
                </a:lnTo>
                <a:lnTo>
                  <a:pt x="151442" y="5357006"/>
                </a:lnTo>
                <a:lnTo>
                  <a:pt x="178400" y="5392545"/>
                </a:lnTo>
                <a:lnTo>
                  <a:pt x="207227" y="5426521"/>
                </a:lnTo>
                <a:lnTo>
                  <a:pt x="237847" y="5458856"/>
                </a:lnTo>
                <a:lnTo>
                  <a:pt x="270182" y="5489476"/>
                </a:lnTo>
                <a:lnTo>
                  <a:pt x="304157" y="5518304"/>
                </a:lnTo>
                <a:lnTo>
                  <a:pt x="339696" y="5545263"/>
                </a:lnTo>
                <a:lnTo>
                  <a:pt x="376723" y="5570277"/>
                </a:lnTo>
                <a:lnTo>
                  <a:pt x="415161" y="5593271"/>
                </a:lnTo>
                <a:lnTo>
                  <a:pt x="454934" y="5614168"/>
                </a:lnTo>
                <a:lnTo>
                  <a:pt x="495967" y="5632892"/>
                </a:lnTo>
                <a:lnTo>
                  <a:pt x="538182" y="5649367"/>
                </a:lnTo>
                <a:lnTo>
                  <a:pt x="581504" y="5663516"/>
                </a:lnTo>
                <a:lnTo>
                  <a:pt x="625857" y="5675263"/>
                </a:lnTo>
                <a:lnTo>
                  <a:pt x="671164" y="5684532"/>
                </a:lnTo>
                <a:lnTo>
                  <a:pt x="717349" y="5691248"/>
                </a:lnTo>
                <a:lnTo>
                  <a:pt x="764337" y="5695333"/>
                </a:lnTo>
                <a:lnTo>
                  <a:pt x="812050" y="5696711"/>
                </a:lnTo>
                <a:lnTo>
                  <a:pt x="4060190" y="5696711"/>
                </a:lnTo>
                <a:lnTo>
                  <a:pt x="4107899" y="5695333"/>
                </a:lnTo>
                <a:lnTo>
                  <a:pt x="4154883" y="5691248"/>
                </a:lnTo>
                <a:lnTo>
                  <a:pt x="4201065" y="5684532"/>
                </a:lnTo>
                <a:lnTo>
                  <a:pt x="4246370" y="5675263"/>
                </a:lnTo>
                <a:lnTo>
                  <a:pt x="4290721" y="5663516"/>
                </a:lnTo>
                <a:lnTo>
                  <a:pt x="4334041" y="5649367"/>
                </a:lnTo>
                <a:lnTo>
                  <a:pt x="4376255" y="5632892"/>
                </a:lnTo>
                <a:lnTo>
                  <a:pt x="4417286" y="5614168"/>
                </a:lnTo>
                <a:lnTo>
                  <a:pt x="4457059" y="5593271"/>
                </a:lnTo>
                <a:lnTo>
                  <a:pt x="4495496" y="5570277"/>
                </a:lnTo>
                <a:lnTo>
                  <a:pt x="4532522" y="5545263"/>
                </a:lnTo>
                <a:lnTo>
                  <a:pt x="4568061" y="5518304"/>
                </a:lnTo>
                <a:lnTo>
                  <a:pt x="4602037" y="5489476"/>
                </a:lnTo>
                <a:lnTo>
                  <a:pt x="4634372" y="5458856"/>
                </a:lnTo>
                <a:lnTo>
                  <a:pt x="4664992" y="5426521"/>
                </a:lnTo>
                <a:lnTo>
                  <a:pt x="4693820" y="5392545"/>
                </a:lnTo>
                <a:lnTo>
                  <a:pt x="4720779" y="5357006"/>
                </a:lnTo>
                <a:lnTo>
                  <a:pt x="4745793" y="5319980"/>
                </a:lnTo>
                <a:lnTo>
                  <a:pt x="4768787" y="5281543"/>
                </a:lnTo>
                <a:lnTo>
                  <a:pt x="4789684" y="5241770"/>
                </a:lnTo>
                <a:lnTo>
                  <a:pt x="4808408" y="5200739"/>
                </a:lnTo>
                <a:lnTo>
                  <a:pt x="4824883" y="5158525"/>
                </a:lnTo>
                <a:lnTo>
                  <a:pt x="4839032" y="5115205"/>
                </a:lnTo>
                <a:lnTo>
                  <a:pt x="4850779" y="5070854"/>
                </a:lnTo>
                <a:lnTo>
                  <a:pt x="4860048" y="5025549"/>
                </a:lnTo>
                <a:lnTo>
                  <a:pt x="4866764" y="4979367"/>
                </a:lnTo>
                <a:lnTo>
                  <a:pt x="4870849" y="4932383"/>
                </a:lnTo>
                <a:lnTo>
                  <a:pt x="4872228" y="4884674"/>
                </a:lnTo>
                <a:lnTo>
                  <a:pt x="4872228" y="812037"/>
                </a:lnTo>
                <a:lnTo>
                  <a:pt x="4870849" y="764328"/>
                </a:lnTo>
                <a:lnTo>
                  <a:pt x="4866764" y="717344"/>
                </a:lnTo>
                <a:lnTo>
                  <a:pt x="4860048" y="671162"/>
                </a:lnTo>
                <a:lnTo>
                  <a:pt x="4850779" y="625857"/>
                </a:lnTo>
                <a:lnTo>
                  <a:pt x="4839032" y="581506"/>
                </a:lnTo>
                <a:lnTo>
                  <a:pt x="4824883" y="538186"/>
                </a:lnTo>
                <a:lnTo>
                  <a:pt x="4808408" y="495972"/>
                </a:lnTo>
                <a:lnTo>
                  <a:pt x="4789684" y="454941"/>
                </a:lnTo>
                <a:lnTo>
                  <a:pt x="4768787" y="415168"/>
                </a:lnTo>
                <a:lnTo>
                  <a:pt x="4745793" y="376731"/>
                </a:lnTo>
                <a:lnTo>
                  <a:pt x="4720779" y="339705"/>
                </a:lnTo>
                <a:lnTo>
                  <a:pt x="4693820" y="304166"/>
                </a:lnTo>
                <a:lnTo>
                  <a:pt x="4664992" y="270190"/>
                </a:lnTo>
                <a:lnTo>
                  <a:pt x="4634372" y="237855"/>
                </a:lnTo>
                <a:lnTo>
                  <a:pt x="4602037" y="207235"/>
                </a:lnTo>
                <a:lnTo>
                  <a:pt x="4568061" y="178407"/>
                </a:lnTo>
                <a:lnTo>
                  <a:pt x="4532522" y="151448"/>
                </a:lnTo>
                <a:lnTo>
                  <a:pt x="4495496" y="126434"/>
                </a:lnTo>
                <a:lnTo>
                  <a:pt x="4457059" y="103440"/>
                </a:lnTo>
                <a:lnTo>
                  <a:pt x="4417286" y="82543"/>
                </a:lnTo>
                <a:lnTo>
                  <a:pt x="4376255" y="63819"/>
                </a:lnTo>
                <a:lnTo>
                  <a:pt x="4334041" y="47344"/>
                </a:lnTo>
                <a:lnTo>
                  <a:pt x="4290721" y="33195"/>
                </a:lnTo>
                <a:lnTo>
                  <a:pt x="4246370" y="21448"/>
                </a:lnTo>
                <a:lnTo>
                  <a:pt x="4201065" y="12179"/>
                </a:lnTo>
                <a:lnTo>
                  <a:pt x="4154883" y="5463"/>
                </a:lnTo>
                <a:lnTo>
                  <a:pt x="4107899" y="1378"/>
                </a:lnTo>
                <a:lnTo>
                  <a:pt x="4060190" y="0"/>
                </a:lnTo>
                <a:close/>
              </a:path>
            </a:pathLst>
          </a:custGeom>
          <a:solidFill>
            <a:srgbClr val="ECED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85289" y="6569202"/>
            <a:ext cx="22688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dirty="0">
                <a:solidFill>
                  <a:srgbClr val="555A3B"/>
                </a:solidFill>
                <a:uFill>
                  <a:solidFill>
                    <a:srgbClr val="555A3B"/>
                  </a:solidFill>
                </a:uFill>
                <a:latin typeface="Trebuchet MS"/>
                <a:cs typeface="Trebuchet MS"/>
              </a:rPr>
              <a:t>NUESTRO</a:t>
            </a:r>
            <a:r>
              <a:rPr sz="2000" b="1" u="sng" spc="-20" dirty="0">
                <a:solidFill>
                  <a:srgbClr val="555A3B"/>
                </a:solidFill>
                <a:uFill>
                  <a:solidFill>
                    <a:srgbClr val="555A3B"/>
                  </a:solidFill>
                </a:uFill>
                <a:latin typeface="Trebuchet MS"/>
                <a:cs typeface="Trebuchet MS"/>
              </a:rPr>
              <a:t> DÍA</a:t>
            </a:r>
            <a:r>
              <a:rPr sz="2000" b="1" u="sng" spc="-215" dirty="0">
                <a:solidFill>
                  <a:srgbClr val="555A3B"/>
                </a:solidFill>
                <a:uFill>
                  <a:solidFill>
                    <a:srgbClr val="555A3B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dirty="0">
                <a:solidFill>
                  <a:srgbClr val="555A3B"/>
                </a:solidFill>
                <a:uFill>
                  <a:solidFill>
                    <a:srgbClr val="555A3B"/>
                  </a:solidFill>
                </a:uFill>
                <a:latin typeface="Trebuchet MS"/>
                <a:cs typeface="Trebuchet MS"/>
              </a:rPr>
              <a:t>A</a:t>
            </a:r>
            <a:r>
              <a:rPr sz="2000" b="1" u="sng" spc="-130" dirty="0">
                <a:solidFill>
                  <a:srgbClr val="555A3B"/>
                </a:solidFill>
                <a:uFill>
                  <a:solidFill>
                    <a:srgbClr val="555A3B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25" dirty="0">
                <a:solidFill>
                  <a:srgbClr val="555A3B"/>
                </a:solidFill>
                <a:uFill>
                  <a:solidFill>
                    <a:srgbClr val="555A3B"/>
                  </a:solidFill>
                </a:uFill>
                <a:latin typeface="Trebuchet MS"/>
                <a:cs typeface="Trebuchet MS"/>
              </a:rPr>
              <a:t>DÍA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913" y="6997444"/>
            <a:ext cx="4315460" cy="4691028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Somos</a:t>
            </a:r>
            <a:r>
              <a:rPr sz="1800" spc="-4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5</a:t>
            </a:r>
            <a:r>
              <a:rPr sz="1800" spc="-2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residentes</a:t>
            </a:r>
            <a:r>
              <a:rPr sz="1800" spc="-4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y</a:t>
            </a:r>
            <a:r>
              <a:rPr sz="1800" spc="-3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16</a:t>
            </a:r>
            <a:r>
              <a:rPr sz="1800" spc="-2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555A3B"/>
                </a:solidFill>
                <a:latin typeface="Trebuchet MS"/>
                <a:cs typeface="Trebuchet MS"/>
              </a:rPr>
              <a:t>adjuntos</a:t>
            </a:r>
            <a:endParaRPr sz="18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Es</a:t>
            </a:r>
            <a:r>
              <a:rPr sz="1800" spc="-4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una</a:t>
            </a:r>
            <a:r>
              <a:rPr sz="1800" spc="-1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555A3B"/>
                </a:solidFill>
                <a:latin typeface="Trebuchet MS"/>
                <a:cs typeface="Trebuchet MS"/>
              </a:rPr>
              <a:t>especialidad</a:t>
            </a:r>
            <a:r>
              <a:rPr sz="1800" spc="-5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quirúrgica,</a:t>
            </a:r>
            <a:r>
              <a:rPr sz="1800" spc="-3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por</a:t>
            </a:r>
            <a:r>
              <a:rPr sz="1800" spc="-3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lo</a:t>
            </a:r>
            <a:r>
              <a:rPr sz="1800" spc="-3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555A3B"/>
                </a:solidFill>
                <a:latin typeface="Trebuchet MS"/>
                <a:cs typeface="Trebuchet MS"/>
              </a:rPr>
              <a:t>que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la</a:t>
            </a:r>
            <a:r>
              <a:rPr sz="1800" spc="-4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mayor</a:t>
            </a:r>
            <a:r>
              <a:rPr sz="1800" spc="-4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parte</a:t>
            </a:r>
            <a:r>
              <a:rPr sz="1800" spc="-3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de</a:t>
            </a:r>
            <a:r>
              <a:rPr sz="1800" spc="-3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la</a:t>
            </a:r>
            <a:r>
              <a:rPr sz="1800" spc="-3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actividad</a:t>
            </a:r>
            <a:r>
              <a:rPr sz="1800" spc="-4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555A3B"/>
                </a:solidFill>
                <a:latin typeface="Trebuchet MS"/>
                <a:cs typeface="Trebuchet MS"/>
              </a:rPr>
              <a:t>la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desarrollamos</a:t>
            </a:r>
            <a:r>
              <a:rPr sz="1800" spc="-7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en</a:t>
            </a:r>
            <a:r>
              <a:rPr sz="1800" spc="-3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555A3B"/>
                </a:solidFill>
                <a:latin typeface="Trebuchet MS"/>
                <a:cs typeface="Trebuchet MS"/>
              </a:rPr>
              <a:t>quirófano.</a:t>
            </a:r>
            <a:r>
              <a:rPr sz="1800" spc="-12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Acudimos</a:t>
            </a:r>
            <a:r>
              <a:rPr sz="1800" spc="-6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555A3B"/>
                </a:solidFill>
                <a:latin typeface="Trebuchet MS"/>
                <a:cs typeface="Trebuchet MS"/>
              </a:rPr>
              <a:t>a </a:t>
            </a:r>
            <a:r>
              <a:rPr sz="1800" dirty="0" err="1" smtClean="0">
                <a:solidFill>
                  <a:srgbClr val="555A3B"/>
                </a:solidFill>
                <a:latin typeface="Trebuchet MS"/>
                <a:cs typeface="Trebuchet MS"/>
              </a:rPr>
              <a:t>consulta</a:t>
            </a:r>
            <a:r>
              <a:rPr lang="es-ES" sz="1800" dirty="0" smtClean="0">
                <a:solidFill>
                  <a:srgbClr val="555A3B"/>
                </a:solidFill>
                <a:latin typeface="Trebuchet MS"/>
                <a:cs typeface="Trebuchet MS"/>
              </a:rPr>
              <a:t> y planta</a:t>
            </a:r>
            <a:r>
              <a:rPr sz="1800" spc="-40" dirty="0" smtClean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los</a:t>
            </a:r>
            <a:r>
              <a:rPr sz="1800" spc="-5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días</a:t>
            </a:r>
            <a:r>
              <a:rPr sz="1800" spc="-6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555A3B"/>
                </a:solidFill>
                <a:latin typeface="Trebuchet MS"/>
                <a:cs typeface="Trebuchet MS"/>
              </a:rPr>
              <a:t>restantes.</a:t>
            </a:r>
            <a:endParaRPr sz="1800" dirty="0">
              <a:latin typeface="Trebuchet MS"/>
              <a:cs typeface="Trebuchet MS"/>
            </a:endParaRPr>
          </a:p>
          <a:p>
            <a:pPr marL="12700" marR="28575">
              <a:lnSpc>
                <a:spcPct val="100000"/>
              </a:lnSpc>
              <a:spcBef>
                <a:spcPts val="1200"/>
              </a:spcBef>
            </a:pPr>
            <a:r>
              <a:rPr sz="1800" spc="-10" dirty="0">
                <a:solidFill>
                  <a:srgbClr val="555A3B"/>
                </a:solidFill>
                <a:latin typeface="Trebuchet MS"/>
                <a:cs typeface="Trebuchet MS"/>
              </a:rPr>
              <a:t>Realizamos</a:t>
            </a:r>
            <a:r>
              <a:rPr sz="1800" spc="-5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5</a:t>
            </a:r>
            <a:r>
              <a:rPr sz="1800" spc="-5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guardias</a:t>
            </a:r>
            <a:r>
              <a:rPr sz="1800" spc="-6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mensuales,</a:t>
            </a:r>
            <a:r>
              <a:rPr sz="1800" spc="-5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junto</a:t>
            </a:r>
            <a:r>
              <a:rPr sz="1800" spc="-50" dirty="0">
                <a:solidFill>
                  <a:srgbClr val="555A3B"/>
                </a:solidFill>
                <a:latin typeface="Trebuchet MS"/>
                <a:cs typeface="Trebuchet MS"/>
              </a:rPr>
              <a:t> a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un</a:t>
            </a:r>
            <a:r>
              <a:rPr sz="1800" spc="-3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spc="-10" dirty="0" err="1" smtClean="0">
                <a:solidFill>
                  <a:srgbClr val="555A3B"/>
                </a:solidFill>
                <a:latin typeface="Trebuchet MS"/>
                <a:cs typeface="Trebuchet MS"/>
              </a:rPr>
              <a:t>adjunto</a:t>
            </a:r>
            <a:r>
              <a:rPr lang="es-ES" sz="1800" spc="-10" dirty="0" smtClean="0">
                <a:solidFill>
                  <a:srgbClr val="555A3B"/>
                </a:solidFill>
                <a:latin typeface="Trebuchet MS"/>
                <a:cs typeface="Trebuchet MS"/>
              </a:rPr>
              <a:t> de presencia física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Somos</a:t>
            </a:r>
            <a:r>
              <a:rPr sz="1800" spc="-4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2ª</a:t>
            </a:r>
            <a:r>
              <a:rPr sz="1800" spc="-2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555A3B"/>
                </a:solidFill>
                <a:latin typeface="Trebuchet MS"/>
                <a:cs typeface="Trebuchet MS"/>
              </a:rPr>
              <a:t>llamada.</a:t>
            </a:r>
            <a:endParaRPr sz="1800" dirty="0">
              <a:latin typeface="Trebuchet MS"/>
              <a:cs typeface="Trebuchet MS"/>
            </a:endParaRPr>
          </a:p>
          <a:p>
            <a:pPr marL="12700" marR="107314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Los</a:t>
            </a:r>
            <a:r>
              <a:rPr sz="1800" spc="-4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días</a:t>
            </a:r>
            <a:r>
              <a:rPr sz="1800" spc="-3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de</a:t>
            </a:r>
            <a:r>
              <a:rPr sz="1800" spc="-3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guardia</a:t>
            </a:r>
            <a:r>
              <a:rPr sz="1800" spc="-2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cubres</a:t>
            </a:r>
            <a:r>
              <a:rPr sz="1800" spc="-2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la</a:t>
            </a:r>
            <a:r>
              <a:rPr sz="1800" spc="-3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555A3B"/>
                </a:solidFill>
                <a:latin typeface="Trebuchet MS"/>
                <a:cs typeface="Trebuchet MS"/>
              </a:rPr>
              <a:t>actividad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quirúrgica</a:t>
            </a:r>
            <a:r>
              <a:rPr sz="1800" spc="-4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hasta</a:t>
            </a:r>
            <a:r>
              <a:rPr sz="1800" spc="-4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las</a:t>
            </a:r>
            <a:r>
              <a:rPr sz="1800" spc="-5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15:00h,</a:t>
            </a:r>
            <a:r>
              <a:rPr sz="1800" spc="-3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si</a:t>
            </a:r>
            <a:r>
              <a:rPr sz="1800" spc="-5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ya</a:t>
            </a:r>
            <a:r>
              <a:rPr sz="1800" spc="-4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555A3B"/>
                </a:solidFill>
                <a:latin typeface="Trebuchet MS"/>
                <a:cs typeface="Trebuchet MS"/>
              </a:rPr>
              <a:t>está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cubierta</a:t>
            </a:r>
            <a:r>
              <a:rPr sz="1800" spc="-4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iniciarías</a:t>
            </a:r>
            <a:r>
              <a:rPr sz="1800" spc="-4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la</a:t>
            </a:r>
            <a:r>
              <a:rPr sz="1800" spc="-4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guardia</a:t>
            </a:r>
            <a:r>
              <a:rPr sz="1800" spc="-3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a</a:t>
            </a:r>
            <a:r>
              <a:rPr sz="1800" spc="-4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las</a:t>
            </a:r>
            <a:r>
              <a:rPr sz="1800" spc="-5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555A3B"/>
                </a:solidFill>
                <a:latin typeface="Trebuchet MS"/>
                <a:cs typeface="Trebuchet MS"/>
              </a:rPr>
              <a:t>8:00h.</a:t>
            </a:r>
            <a:endParaRPr sz="1800" dirty="0">
              <a:latin typeface="Trebuchet MS"/>
              <a:cs typeface="Trebuchet MS"/>
            </a:endParaRPr>
          </a:p>
          <a:p>
            <a:pPr marL="12700" marR="38481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No</a:t>
            </a:r>
            <a:r>
              <a:rPr sz="1800" spc="-3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contamos</a:t>
            </a:r>
            <a:r>
              <a:rPr sz="1800" spc="-4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con</a:t>
            </a:r>
            <a:r>
              <a:rPr sz="1800" spc="-3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 err="1" smtClean="0">
                <a:solidFill>
                  <a:srgbClr val="555A3B"/>
                </a:solidFill>
                <a:latin typeface="Trebuchet MS"/>
                <a:cs typeface="Trebuchet MS"/>
              </a:rPr>
              <a:t>unidades</a:t>
            </a:r>
            <a:endParaRPr lang="es-ES" sz="1800" dirty="0" smtClean="0">
              <a:solidFill>
                <a:srgbClr val="555A3B"/>
              </a:solidFill>
              <a:latin typeface="Trebuchet MS"/>
              <a:cs typeface="Trebuchet MS"/>
            </a:endParaRPr>
          </a:p>
          <a:p>
            <a:pPr marL="12700" marR="384810">
              <a:lnSpc>
                <a:spcPct val="100000"/>
              </a:lnSpc>
              <a:spcBef>
                <a:spcPts val="1200"/>
              </a:spcBef>
            </a:pPr>
            <a:endParaRPr sz="18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54979" y="9841992"/>
            <a:ext cx="4874260" cy="4133215"/>
          </a:xfrm>
          <a:custGeom>
            <a:avLst/>
            <a:gdLst/>
            <a:ahLst/>
            <a:cxnLst/>
            <a:rect l="l" t="t" r="r" b="b"/>
            <a:pathLst>
              <a:path w="4874259" h="4133215">
                <a:moveTo>
                  <a:pt x="4184904" y="0"/>
                </a:moveTo>
                <a:lnTo>
                  <a:pt x="688848" y="0"/>
                </a:lnTo>
                <a:lnTo>
                  <a:pt x="641679" y="1588"/>
                </a:lnTo>
                <a:lnTo>
                  <a:pt x="595364" y="6287"/>
                </a:lnTo>
                <a:lnTo>
                  <a:pt x="550006" y="13992"/>
                </a:lnTo>
                <a:lnTo>
                  <a:pt x="505706" y="24602"/>
                </a:lnTo>
                <a:lnTo>
                  <a:pt x="462569" y="38014"/>
                </a:lnTo>
                <a:lnTo>
                  <a:pt x="420695" y="54125"/>
                </a:lnTo>
                <a:lnTo>
                  <a:pt x="380188" y="72833"/>
                </a:lnTo>
                <a:lnTo>
                  <a:pt x="341150" y="94036"/>
                </a:lnTo>
                <a:lnTo>
                  <a:pt x="303683" y="117630"/>
                </a:lnTo>
                <a:lnTo>
                  <a:pt x="267891" y="143514"/>
                </a:lnTo>
                <a:lnTo>
                  <a:pt x="233875" y="171584"/>
                </a:lnTo>
                <a:lnTo>
                  <a:pt x="201739" y="201739"/>
                </a:lnTo>
                <a:lnTo>
                  <a:pt x="171584" y="233875"/>
                </a:lnTo>
                <a:lnTo>
                  <a:pt x="143514" y="267891"/>
                </a:lnTo>
                <a:lnTo>
                  <a:pt x="117630" y="303683"/>
                </a:lnTo>
                <a:lnTo>
                  <a:pt x="94036" y="341150"/>
                </a:lnTo>
                <a:lnTo>
                  <a:pt x="72833" y="380188"/>
                </a:lnTo>
                <a:lnTo>
                  <a:pt x="54125" y="420695"/>
                </a:lnTo>
                <a:lnTo>
                  <a:pt x="38014" y="462569"/>
                </a:lnTo>
                <a:lnTo>
                  <a:pt x="24602" y="505706"/>
                </a:lnTo>
                <a:lnTo>
                  <a:pt x="13992" y="550006"/>
                </a:lnTo>
                <a:lnTo>
                  <a:pt x="6287" y="595364"/>
                </a:lnTo>
                <a:lnTo>
                  <a:pt x="1588" y="641679"/>
                </a:lnTo>
                <a:lnTo>
                  <a:pt x="0" y="688848"/>
                </a:lnTo>
                <a:lnTo>
                  <a:pt x="0" y="3444227"/>
                </a:lnTo>
                <a:lnTo>
                  <a:pt x="1588" y="3491390"/>
                </a:lnTo>
                <a:lnTo>
                  <a:pt x="6287" y="3537700"/>
                </a:lnTo>
                <a:lnTo>
                  <a:pt x="13992" y="3583055"/>
                </a:lnTo>
                <a:lnTo>
                  <a:pt x="24602" y="3627351"/>
                </a:lnTo>
                <a:lnTo>
                  <a:pt x="38014" y="3670487"/>
                </a:lnTo>
                <a:lnTo>
                  <a:pt x="54125" y="3712360"/>
                </a:lnTo>
                <a:lnTo>
                  <a:pt x="72833" y="3752867"/>
                </a:lnTo>
                <a:lnTo>
                  <a:pt x="94036" y="3791905"/>
                </a:lnTo>
                <a:lnTo>
                  <a:pt x="117630" y="3829373"/>
                </a:lnTo>
                <a:lnTo>
                  <a:pt x="143514" y="3865166"/>
                </a:lnTo>
                <a:lnTo>
                  <a:pt x="171584" y="3899184"/>
                </a:lnTo>
                <a:lnTo>
                  <a:pt x="201739" y="3931323"/>
                </a:lnTo>
                <a:lnTo>
                  <a:pt x="233875" y="3961480"/>
                </a:lnTo>
                <a:lnTo>
                  <a:pt x="267891" y="3989553"/>
                </a:lnTo>
                <a:lnTo>
                  <a:pt x="303683" y="4015439"/>
                </a:lnTo>
                <a:lnTo>
                  <a:pt x="341150" y="4039036"/>
                </a:lnTo>
                <a:lnTo>
                  <a:pt x="380188" y="4060242"/>
                </a:lnTo>
                <a:lnTo>
                  <a:pt x="420695" y="4078953"/>
                </a:lnTo>
                <a:lnTo>
                  <a:pt x="462569" y="4095066"/>
                </a:lnTo>
                <a:lnTo>
                  <a:pt x="505706" y="4108480"/>
                </a:lnTo>
                <a:lnTo>
                  <a:pt x="550006" y="4119092"/>
                </a:lnTo>
                <a:lnTo>
                  <a:pt x="595364" y="4126799"/>
                </a:lnTo>
                <a:lnTo>
                  <a:pt x="641679" y="4131498"/>
                </a:lnTo>
                <a:lnTo>
                  <a:pt x="688848" y="4133088"/>
                </a:lnTo>
                <a:lnTo>
                  <a:pt x="4184904" y="4133088"/>
                </a:lnTo>
                <a:lnTo>
                  <a:pt x="4232072" y="4131498"/>
                </a:lnTo>
                <a:lnTo>
                  <a:pt x="4278387" y="4126799"/>
                </a:lnTo>
                <a:lnTo>
                  <a:pt x="4323745" y="4119092"/>
                </a:lnTo>
                <a:lnTo>
                  <a:pt x="4368045" y="4108480"/>
                </a:lnTo>
                <a:lnTo>
                  <a:pt x="4411182" y="4095066"/>
                </a:lnTo>
                <a:lnTo>
                  <a:pt x="4453056" y="4078953"/>
                </a:lnTo>
                <a:lnTo>
                  <a:pt x="4493563" y="4060242"/>
                </a:lnTo>
                <a:lnTo>
                  <a:pt x="4532601" y="4039036"/>
                </a:lnTo>
                <a:lnTo>
                  <a:pt x="4570068" y="4015439"/>
                </a:lnTo>
                <a:lnTo>
                  <a:pt x="4605860" y="3989553"/>
                </a:lnTo>
                <a:lnTo>
                  <a:pt x="4639876" y="3961480"/>
                </a:lnTo>
                <a:lnTo>
                  <a:pt x="4672012" y="3931323"/>
                </a:lnTo>
                <a:lnTo>
                  <a:pt x="4702167" y="3899184"/>
                </a:lnTo>
                <a:lnTo>
                  <a:pt x="4730237" y="3865166"/>
                </a:lnTo>
                <a:lnTo>
                  <a:pt x="4756121" y="3829373"/>
                </a:lnTo>
                <a:lnTo>
                  <a:pt x="4779715" y="3791905"/>
                </a:lnTo>
                <a:lnTo>
                  <a:pt x="4800918" y="3752867"/>
                </a:lnTo>
                <a:lnTo>
                  <a:pt x="4819626" y="3712360"/>
                </a:lnTo>
                <a:lnTo>
                  <a:pt x="4835737" y="3670487"/>
                </a:lnTo>
                <a:lnTo>
                  <a:pt x="4849149" y="3627351"/>
                </a:lnTo>
                <a:lnTo>
                  <a:pt x="4859759" y="3583055"/>
                </a:lnTo>
                <a:lnTo>
                  <a:pt x="4867464" y="3537700"/>
                </a:lnTo>
                <a:lnTo>
                  <a:pt x="4872163" y="3491390"/>
                </a:lnTo>
                <a:lnTo>
                  <a:pt x="4873752" y="3444227"/>
                </a:lnTo>
                <a:lnTo>
                  <a:pt x="4873752" y="688848"/>
                </a:lnTo>
                <a:lnTo>
                  <a:pt x="4872163" y="641679"/>
                </a:lnTo>
                <a:lnTo>
                  <a:pt x="4867464" y="595364"/>
                </a:lnTo>
                <a:lnTo>
                  <a:pt x="4859759" y="550006"/>
                </a:lnTo>
                <a:lnTo>
                  <a:pt x="4849149" y="505706"/>
                </a:lnTo>
                <a:lnTo>
                  <a:pt x="4835737" y="462569"/>
                </a:lnTo>
                <a:lnTo>
                  <a:pt x="4819626" y="420695"/>
                </a:lnTo>
                <a:lnTo>
                  <a:pt x="4800918" y="380188"/>
                </a:lnTo>
                <a:lnTo>
                  <a:pt x="4779715" y="341150"/>
                </a:lnTo>
                <a:lnTo>
                  <a:pt x="4756121" y="303683"/>
                </a:lnTo>
                <a:lnTo>
                  <a:pt x="4730237" y="267891"/>
                </a:lnTo>
                <a:lnTo>
                  <a:pt x="4702167" y="233875"/>
                </a:lnTo>
                <a:lnTo>
                  <a:pt x="4672012" y="201739"/>
                </a:lnTo>
                <a:lnTo>
                  <a:pt x="4639876" y="171584"/>
                </a:lnTo>
                <a:lnTo>
                  <a:pt x="4605860" y="143514"/>
                </a:lnTo>
                <a:lnTo>
                  <a:pt x="4570068" y="117630"/>
                </a:lnTo>
                <a:lnTo>
                  <a:pt x="4532601" y="94036"/>
                </a:lnTo>
                <a:lnTo>
                  <a:pt x="4493563" y="72833"/>
                </a:lnTo>
                <a:lnTo>
                  <a:pt x="4453056" y="54125"/>
                </a:lnTo>
                <a:lnTo>
                  <a:pt x="4411182" y="38014"/>
                </a:lnTo>
                <a:lnTo>
                  <a:pt x="4368045" y="24602"/>
                </a:lnTo>
                <a:lnTo>
                  <a:pt x="4323745" y="13992"/>
                </a:lnTo>
                <a:lnTo>
                  <a:pt x="4278387" y="6287"/>
                </a:lnTo>
                <a:lnTo>
                  <a:pt x="4232072" y="1588"/>
                </a:lnTo>
                <a:lnTo>
                  <a:pt x="4184904" y="0"/>
                </a:lnTo>
                <a:close/>
              </a:path>
            </a:pathLst>
          </a:custGeom>
          <a:solidFill>
            <a:srgbClr val="F7EF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42658" y="10042906"/>
            <a:ext cx="290576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1800" marR="5080" indent="-419734">
              <a:lnSpc>
                <a:spcPct val="100000"/>
              </a:lnSpc>
              <a:spcBef>
                <a:spcPts val="105"/>
              </a:spcBef>
            </a:pPr>
            <a:r>
              <a:rPr sz="2000" b="1" u="sng" dirty="0">
                <a:solidFill>
                  <a:srgbClr val="555A3B"/>
                </a:solidFill>
                <a:uFill>
                  <a:solidFill>
                    <a:srgbClr val="555A3B"/>
                  </a:solidFill>
                </a:uFill>
                <a:latin typeface="Trebuchet MS"/>
                <a:cs typeface="Trebuchet MS"/>
              </a:rPr>
              <a:t>DOCENCIA,</a:t>
            </a:r>
            <a:r>
              <a:rPr sz="2000" b="1" u="sng" spc="-114" dirty="0">
                <a:solidFill>
                  <a:srgbClr val="555A3B"/>
                </a:solidFill>
                <a:uFill>
                  <a:solidFill>
                    <a:srgbClr val="555A3B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0" dirty="0">
                <a:solidFill>
                  <a:srgbClr val="555A3B"/>
                </a:solidFill>
                <a:uFill>
                  <a:solidFill>
                    <a:srgbClr val="555A3B"/>
                  </a:solidFill>
                </a:uFill>
                <a:latin typeface="Trebuchet MS"/>
                <a:cs typeface="Trebuchet MS"/>
              </a:rPr>
              <a:t>CONGRESOS,</a:t>
            </a:r>
            <a:r>
              <a:rPr sz="2000" b="1" spc="-1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2000" b="1" u="sng" spc="-10" dirty="0">
                <a:solidFill>
                  <a:srgbClr val="555A3B"/>
                </a:solidFill>
                <a:uFill>
                  <a:solidFill>
                    <a:srgbClr val="555A3B"/>
                  </a:solidFill>
                </a:uFill>
                <a:latin typeface="Trebuchet MS"/>
                <a:cs typeface="Trebuchet MS"/>
              </a:rPr>
              <a:t>PUBLICACIONES…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2490" y="10896981"/>
            <a:ext cx="4303395" cy="2685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Planning</a:t>
            </a:r>
            <a:r>
              <a:rPr sz="1800" spc="-4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de</a:t>
            </a:r>
            <a:r>
              <a:rPr sz="1800" spc="-5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cursos</a:t>
            </a:r>
            <a:r>
              <a:rPr sz="1800" spc="-5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y</a:t>
            </a:r>
            <a:r>
              <a:rPr sz="1800" spc="-4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congresos</a:t>
            </a:r>
            <a:r>
              <a:rPr sz="1800" spc="-4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según</a:t>
            </a:r>
            <a:r>
              <a:rPr sz="1800" spc="-4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555A3B"/>
                </a:solidFill>
                <a:latin typeface="Trebuchet MS"/>
                <a:cs typeface="Trebuchet MS"/>
              </a:rPr>
              <a:t>año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de</a:t>
            </a:r>
            <a:r>
              <a:rPr sz="1800" spc="-6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 err="1" smtClean="0">
                <a:solidFill>
                  <a:srgbClr val="555A3B"/>
                </a:solidFill>
                <a:latin typeface="Trebuchet MS"/>
                <a:cs typeface="Trebuchet MS"/>
              </a:rPr>
              <a:t>residencia</a:t>
            </a:r>
            <a:r>
              <a:rPr lang="es-ES" sz="1800" dirty="0" smtClean="0">
                <a:solidFill>
                  <a:srgbClr val="555A3B"/>
                </a:solidFill>
                <a:latin typeface="Trebuchet MS"/>
                <a:cs typeface="Trebuchet MS"/>
              </a:rPr>
              <a:t> presentando algún trabajo.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s-ES" dirty="0">
              <a:solidFill>
                <a:srgbClr val="555A3B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 err="1" smtClean="0">
                <a:solidFill>
                  <a:srgbClr val="555A3B"/>
                </a:solidFill>
                <a:latin typeface="Trebuchet MS"/>
                <a:cs typeface="Trebuchet MS"/>
              </a:rPr>
              <a:t>Publicación</a:t>
            </a:r>
            <a:r>
              <a:rPr sz="1800" spc="-55" dirty="0" smtClean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individual</a:t>
            </a:r>
            <a:r>
              <a:rPr sz="1800" spc="-2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a</a:t>
            </a:r>
            <a:r>
              <a:rPr sz="1800" spc="-3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cada</a:t>
            </a:r>
            <a:r>
              <a:rPr sz="1800" spc="-4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congreso</a:t>
            </a:r>
            <a:r>
              <a:rPr sz="1800" spc="-3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555A3B"/>
                </a:solidFill>
                <a:latin typeface="Trebuchet MS"/>
                <a:cs typeface="Trebuchet MS"/>
              </a:rPr>
              <a:t>de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la</a:t>
            </a:r>
            <a:r>
              <a:rPr sz="1800" spc="-3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especialidad</a:t>
            </a:r>
            <a:r>
              <a:rPr sz="1800" spc="-6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y</a:t>
            </a:r>
            <a:r>
              <a:rPr sz="1800" spc="-3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trimestral</a:t>
            </a:r>
            <a:r>
              <a:rPr sz="1800" spc="-3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a</a:t>
            </a:r>
            <a:r>
              <a:rPr sz="1800" spc="-3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la</a:t>
            </a:r>
            <a:r>
              <a:rPr sz="1800" spc="-3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555A3B"/>
                </a:solidFill>
                <a:latin typeface="Trebuchet MS"/>
                <a:cs typeface="Trebuchet MS"/>
              </a:rPr>
              <a:t>revista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del</a:t>
            </a:r>
            <a:r>
              <a:rPr sz="1800" spc="-4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hospital,</a:t>
            </a:r>
            <a:r>
              <a:rPr sz="1800" spc="-5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además</a:t>
            </a:r>
            <a:r>
              <a:rPr sz="1800" spc="-2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de</a:t>
            </a:r>
            <a:r>
              <a:rPr sz="1800" spc="-4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los</a:t>
            </a:r>
            <a:r>
              <a:rPr sz="1800" spc="-4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que</a:t>
            </a:r>
            <a:r>
              <a:rPr sz="1800" spc="-35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555A3B"/>
                </a:solidFill>
                <a:latin typeface="Trebuchet MS"/>
                <a:cs typeface="Trebuchet MS"/>
              </a:rPr>
              <a:t>decidas </a:t>
            </a:r>
            <a:r>
              <a:rPr sz="1800" dirty="0">
                <a:solidFill>
                  <a:srgbClr val="555A3B"/>
                </a:solidFill>
                <a:latin typeface="Trebuchet MS"/>
                <a:cs typeface="Trebuchet MS"/>
              </a:rPr>
              <a:t>publicar</a:t>
            </a:r>
            <a:r>
              <a:rPr sz="1800" spc="-40" dirty="0">
                <a:solidFill>
                  <a:srgbClr val="555A3B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555A3B"/>
                </a:solidFill>
                <a:latin typeface="Trebuchet MS"/>
                <a:cs typeface="Trebuchet MS"/>
              </a:rPr>
              <a:t>tú.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s-ES" dirty="0" smtClean="0">
                <a:solidFill>
                  <a:srgbClr val="555A3B"/>
                </a:solidFill>
                <a:latin typeface="Trebuchet MS"/>
                <a:cs typeface="Trebuchet MS"/>
              </a:rPr>
              <a:t>Sesiones clínicas impartidas por los residentes, 1-2 al mes.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74791" y="4326635"/>
            <a:ext cx="4872355" cy="5264150"/>
          </a:xfrm>
          <a:custGeom>
            <a:avLst/>
            <a:gdLst/>
            <a:ahLst/>
            <a:cxnLst/>
            <a:rect l="l" t="t" r="r" b="b"/>
            <a:pathLst>
              <a:path w="4872355" h="5264150">
                <a:moveTo>
                  <a:pt x="4060190" y="0"/>
                </a:moveTo>
                <a:lnTo>
                  <a:pt x="812038" y="0"/>
                </a:lnTo>
                <a:lnTo>
                  <a:pt x="764328" y="1378"/>
                </a:lnTo>
                <a:lnTo>
                  <a:pt x="717344" y="5463"/>
                </a:lnTo>
                <a:lnTo>
                  <a:pt x="671162" y="12179"/>
                </a:lnTo>
                <a:lnTo>
                  <a:pt x="625857" y="21448"/>
                </a:lnTo>
                <a:lnTo>
                  <a:pt x="581506" y="33195"/>
                </a:lnTo>
                <a:lnTo>
                  <a:pt x="538186" y="47344"/>
                </a:lnTo>
                <a:lnTo>
                  <a:pt x="495972" y="63819"/>
                </a:lnTo>
                <a:lnTo>
                  <a:pt x="454941" y="82543"/>
                </a:lnTo>
                <a:lnTo>
                  <a:pt x="415168" y="103440"/>
                </a:lnTo>
                <a:lnTo>
                  <a:pt x="376731" y="126434"/>
                </a:lnTo>
                <a:lnTo>
                  <a:pt x="339705" y="151448"/>
                </a:lnTo>
                <a:lnTo>
                  <a:pt x="304166" y="178407"/>
                </a:lnTo>
                <a:lnTo>
                  <a:pt x="270190" y="207235"/>
                </a:lnTo>
                <a:lnTo>
                  <a:pt x="237855" y="237855"/>
                </a:lnTo>
                <a:lnTo>
                  <a:pt x="207235" y="270190"/>
                </a:lnTo>
                <a:lnTo>
                  <a:pt x="178407" y="304166"/>
                </a:lnTo>
                <a:lnTo>
                  <a:pt x="151448" y="339705"/>
                </a:lnTo>
                <a:lnTo>
                  <a:pt x="126434" y="376731"/>
                </a:lnTo>
                <a:lnTo>
                  <a:pt x="103440" y="415168"/>
                </a:lnTo>
                <a:lnTo>
                  <a:pt x="82543" y="454941"/>
                </a:lnTo>
                <a:lnTo>
                  <a:pt x="63819" y="495972"/>
                </a:lnTo>
                <a:lnTo>
                  <a:pt x="47344" y="538186"/>
                </a:lnTo>
                <a:lnTo>
                  <a:pt x="33195" y="581506"/>
                </a:lnTo>
                <a:lnTo>
                  <a:pt x="21448" y="625857"/>
                </a:lnTo>
                <a:lnTo>
                  <a:pt x="12179" y="671162"/>
                </a:lnTo>
                <a:lnTo>
                  <a:pt x="5463" y="717344"/>
                </a:lnTo>
                <a:lnTo>
                  <a:pt x="1378" y="764328"/>
                </a:lnTo>
                <a:lnTo>
                  <a:pt x="0" y="812038"/>
                </a:lnTo>
                <a:lnTo>
                  <a:pt x="0" y="4451858"/>
                </a:lnTo>
                <a:lnTo>
                  <a:pt x="1378" y="4499567"/>
                </a:lnTo>
                <a:lnTo>
                  <a:pt x="5463" y="4546551"/>
                </a:lnTo>
                <a:lnTo>
                  <a:pt x="12179" y="4592733"/>
                </a:lnTo>
                <a:lnTo>
                  <a:pt x="21448" y="4638038"/>
                </a:lnTo>
                <a:lnTo>
                  <a:pt x="33195" y="4682389"/>
                </a:lnTo>
                <a:lnTo>
                  <a:pt x="47344" y="4725709"/>
                </a:lnTo>
                <a:lnTo>
                  <a:pt x="63819" y="4767923"/>
                </a:lnTo>
                <a:lnTo>
                  <a:pt x="82543" y="4808954"/>
                </a:lnTo>
                <a:lnTo>
                  <a:pt x="103440" y="4848727"/>
                </a:lnTo>
                <a:lnTo>
                  <a:pt x="126434" y="4887164"/>
                </a:lnTo>
                <a:lnTo>
                  <a:pt x="151448" y="4924190"/>
                </a:lnTo>
                <a:lnTo>
                  <a:pt x="178407" y="4959729"/>
                </a:lnTo>
                <a:lnTo>
                  <a:pt x="207235" y="4993705"/>
                </a:lnTo>
                <a:lnTo>
                  <a:pt x="237855" y="5026040"/>
                </a:lnTo>
                <a:lnTo>
                  <a:pt x="270190" y="5056660"/>
                </a:lnTo>
                <a:lnTo>
                  <a:pt x="304166" y="5085488"/>
                </a:lnTo>
                <a:lnTo>
                  <a:pt x="339705" y="5112447"/>
                </a:lnTo>
                <a:lnTo>
                  <a:pt x="376731" y="5137461"/>
                </a:lnTo>
                <a:lnTo>
                  <a:pt x="415168" y="5160455"/>
                </a:lnTo>
                <a:lnTo>
                  <a:pt x="454941" y="5181352"/>
                </a:lnTo>
                <a:lnTo>
                  <a:pt x="495972" y="5200076"/>
                </a:lnTo>
                <a:lnTo>
                  <a:pt x="538186" y="5216551"/>
                </a:lnTo>
                <a:lnTo>
                  <a:pt x="581506" y="5230700"/>
                </a:lnTo>
                <a:lnTo>
                  <a:pt x="625857" y="5242447"/>
                </a:lnTo>
                <a:lnTo>
                  <a:pt x="671162" y="5251716"/>
                </a:lnTo>
                <a:lnTo>
                  <a:pt x="717344" y="5258432"/>
                </a:lnTo>
                <a:lnTo>
                  <a:pt x="764328" y="5262517"/>
                </a:lnTo>
                <a:lnTo>
                  <a:pt x="812038" y="5263896"/>
                </a:lnTo>
                <a:lnTo>
                  <a:pt x="4060190" y="5263896"/>
                </a:lnTo>
                <a:lnTo>
                  <a:pt x="4107899" y="5262517"/>
                </a:lnTo>
                <a:lnTo>
                  <a:pt x="4154883" y="5258432"/>
                </a:lnTo>
                <a:lnTo>
                  <a:pt x="4201065" y="5251716"/>
                </a:lnTo>
                <a:lnTo>
                  <a:pt x="4246370" y="5242447"/>
                </a:lnTo>
                <a:lnTo>
                  <a:pt x="4290721" y="5230700"/>
                </a:lnTo>
                <a:lnTo>
                  <a:pt x="4334041" y="5216551"/>
                </a:lnTo>
                <a:lnTo>
                  <a:pt x="4376255" y="5200076"/>
                </a:lnTo>
                <a:lnTo>
                  <a:pt x="4417286" y="5181352"/>
                </a:lnTo>
                <a:lnTo>
                  <a:pt x="4457059" y="5160455"/>
                </a:lnTo>
                <a:lnTo>
                  <a:pt x="4495496" y="5137461"/>
                </a:lnTo>
                <a:lnTo>
                  <a:pt x="4532522" y="5112447"/>
                </a:lnTo>
                <a:lnTo>
                  <a:pt x="4568061" y="5085488"/>
                </a:lnTo>
                <a:lnTo>
                  <a:pt x="4602037" y="5056660"/>
                </a:lnTo>
                <a:lnTo>
                  <a:pt x="4634372" y="5026040"/>
                </a:lnTo>
                <a:lnTo>
                  <a:pt x="4664992" y="4993705"/>
                </a:lnTo>
                <a:lnTo>
                  <a:pt x="4693820" y="4959729"/>
                </a:lnTo>
                <a:lnTo>
                  <a:pt x="4720779" y="4924190"/>
                </a:lnTo>
                <a:lnTo>
                  <a:pt x="4745793" y="4887164"/>
                </a:lnTo>
                <a:lnTo>
                  <a:pt x="4768787" y="4848727"/>
                </a:lnTo>
                <a:lnTo>
                  <a:pt x="4789684" y="4808954"/>
                </a:lnTo>
                <a:lnTo>
                  <a:pt x="4808408" y="4767923"/>
                </a:lnTo>
                <a:lnTo>
                  <a:pt x="4824883" y="4725709"/>
                </a:lnTo>
                <a:lnTo>
                  <a:pt x="4839032" y="4682389"/>
                </a:lnTo>
                <a:lnTo>
                  <a:pt x="4850779" y="4638038"/>
                </a:lnTo>
                <a:lnTo>
                  <a:pt x="4860048" y="4592733"/>
                </a:lnTo>
                <a:lnTo>
                  <a:pt x="4866764" y="4546551"/>
                </a:lnTo>
                <a:lnTo>
                  <a:pt x="4870849" y="4499567"/>
                </a:lnTo>
                <a:lnTo>
                  <a:pt x="4872228" y="4451858"/>
                </a:lnTo>
                <a:lnTo>
                  <a:pt x="4872228" y="812038"/>
                </a:lnTo>
                <a:lnTo>
                  <a:pt x="4870849" y="764328"/>
                </a:lnTo>
                <a:lnTo>
                  <a:pt x="4866764" y="717344"/>
                </a:lnTo>
                <a:lnTo>
                  <a:pt x="4860048" y="671162"/>
                </a:lnTo>
                <a:lnTo>
                  <a:pt x="4850779" y="625857"/>
                </a:lnTo>
                <a:lnTo>
                  <a:pt x="4839032" y="581506"/>
                </a:lnTo>
                <a:lnTo>
                  <a:pt x="4824883" y="538186"/>
                </a:lnTo>
                <a:lnTo>
                  <a:pt x="4808408" y="495972"/>
                </a:lnTo>
                <a:lnTo>
                  <a:pt x="4789684" y="454941"/>
                </a:lnTo>
                <a:lnTo>
                  <a:pt x="4768787" y="415168"/>
                </a:lnTo>
                <a:lnTo>
                  <a:pt x="4745793" y="376731"/>
                </a:lnTo>
                <a:lnTo>
                  <a:pt x="4720779" y="339705"/>
                </a:lnTo>
                <a:lnTo>
                  <a:pt x="4693820" y="304166"/>
                </a:lnTo>
                <a:lnTo>
                  <a:pt x="4664992" y="270190"/>
                </a:lnTo>
                <a:lnTo>
                  <a:pt x="4634372" y="237855"/>
                </a:lnTo>
                <a:lnTo>
                  <a:pt x="4602037" y="207235"/>
                </a:lnTo>
                <a:lnTo>
                  <a:pt x="4568061" y="178407"/>
                </a:lnTo>
                <a:lnTo>
                  <a:pt x="4532522" y="151448"/>
                </a:lnTo>
                <a:lnTo>
                  <a:pt x="4495496" y="126434"/>
                </a:lnTo>
                <a:lnTo>
                  <a:pt x="4457059" y="103440"/>
                </a:lnTo>
                <a:lnTo>
                  <a:pt x="4417286" y="82543"/>
                </a:lnTo>
                <a:lnTo>
                  <a:pt x="4376255" y="63819"/>
                </a:lnTo>
                <a:lnTo>
                  <a:pt x="4334041" y="47344"/>
                </a:lnTo>
                <a:lnTo>
                  <a:pt x="4290721" y="33195"/>
                </a:lnTo>
                <a:lnTo>
                  <a:pt x="4246370" y="21448"/>
                </a:lnTo>
                <a:lnTo>
                  <a:pt x="4201065" y="12179"/>
                </a:lnTo>
                <a:lnTo>
                  <a:pt x="4154883" y="5463"/>
                </a:lnTo>
                <a:lnTo>
                  <a:pt x="4107899" y="1378"/>
                </a:lnTo>
                <a:lnTo>
                  <a:pt x="4060190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01536" y="4511801"/>
            <a:ext cx="34893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dirty="0">
                <a:solidFill>
                  <a:srgbClr val="7A3C17"/>
                </a:solidFill>
                <a:uFill>
                  <a:solidFill>
                    <a:srgbClr val="7A3C17"/>
                  </a:solidFill>
                </a:uFill>
                <a:latin typeface="Trebuchet MS"/>
                <a:cs typeface="Trebuchet MS"/>
              </a:rPr>
              <a:t>QUÉ</a:t>
            </a:r>
            <a:r>
              <a:rPr sz="2000" b="1" u="sng" spc="-20" dirty="0">
                <a:solidFill>
                  <a:srgbClr val="7A3C17"/>
                </a:solidFill>
                <a:uFill>
                  <a:solidFill>
                    <a:srgbClr val="7A3C17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dirty="0">
                <a:solidFill>
                  <a:srgbClr val="7A3C17"/>
                </a:solidFill>
                <a:uFill>
                  <a:solidFill>
                    <a:srgbClr val="7A3C17"/>
                  </a:solidFill>
                </a:uFill>
                <a:latin typeface="Trebuchet MS"/>
                <a:cs typeface="Trebuchet MS"/>
              </a:rPr>
              <a:t>MÁS</a:t>
            </a:r>
            <a:r>
              <a:rPr sz="2000" b="1" u="sng" spc="-40" dirty="0">
                <a:solidFill>
                  <a:srgbClr val="7A3C17"/>
                </a:solidFill>
                <a:uFill>
                  <a:solidFill>
                    <a:srgbClr val="7A3C17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dirty="0">
                <a:solidFill>
                  <a:srgbClr val="7A3C17"/>
                </a:solidFill>
                <a:uFill>
                  <a:solidFill>
                    <a:srgbClr val="7A3C17"/>
                  </a:solidFill>
                </a:uFill>
                <a:latin typeface="Trebuchet MS"/>
                <a:cs typeface="Trebuchet MS"/>
              </a:rPr>
              <a:t>TE</a:t>
            </a:r>
            <a:r>
              <a:rPr sz="2000" b="1" u="sng" spc="-125" dirty="0">
                <a:solidFill>
                  <a:srgbClr val="7A3C17"/>
                </a:solidFill>
                <a:uFill>
                  <a:solidFill>
                    <a:srgbClr val="7A3C17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55" dirty="0">
                <a:solidFill>
                  <a:srgbClr val="7A3C17"/>
                </a:solidFill>
                <a:uFill>
                  <a:solidFill>
                    <a:srgbClr val="7A3C17"/>
                  </a:solidFill>
                </a:uFill>
                <a:latin typeface="Trebuchet MS"/>
                <a:cs typeface="Trebuchet MS"/>
              </a:rPr>
              <a:t>APORTA</a:t>
            </a:r>
            <a:r>
              <a:rPr sz="2000" b="1" u="sng" spc="-145" dirty="0">
                <a:solidFill>
                  <a:srgbClr val="7A3C17"/>
                </a:solidFill>
                <a:uFill>
                  <a:solidFill>
                    <a:srgbClr val="7A3C17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0" dirty="0">
                <a:solidFill>
                  <a:srgbClr val="7A3C17"/>
                </a:solidFill>
                <a:uFill>
                  <a:solidFill>
                    <a:srgbClr val="7A3C17"/>
                  </a:solidFill>
                </a:uFill>
                <a:latin typeface="Trebuchet MS"/>
                <a:cs typeface="Trebuchet MS"/>
              </a:rPr>
              <a:t>TRAUMA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3158" y="5092445"/>
            <a:ext cx="4208780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89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Es</a:t>
            </a:r>
            <a:r>
              <a:rPr sz="1800" spc="-4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una</a:t>
            </a:r>
            <a:r>
              <a:rPr sz="1800" spc="-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A3C17"/>
                </a:solidFill>
                <a:latin typeface="Trebuchet MS"/>
                <a:cs typeface="Trebuchet MS"/>
              </a:rPr>
              <a:t>especialidad</a:t>
            </a:r>
            <a:r>
              <a:rPr sz="1800" spc="-5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dinámica</a:t>
            </a:r>
            <a:r>
              <a:rPr sz="1800" spc="-3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en</a:t>
            </a:r>
            <a:r>
              <a:rPr sz="1800" spc="-1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el</a:t>
            </a:r>
            <a:r>
              <a:rPr sz="1800" spc="-2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día</a:t>
            </a:r>
            <a:r>
              <a:rPr sz="1800" spc="-3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7A3C17"/>
                </a:solidFill>
                <a:latin typeface="Trebuchet MS"/>
                <a:cs typeface="Trebuchet MS"/>
              </a:rPr>
              <a:t>a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día</a:t>
            </a:r>
            <a:r>
              <a:rPr sz="1800" spc="-5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y</a:t>
            </a:r>
            <a:r>
              <a:rPr sz="1800" spc="-4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en</a:t>
            </a:r>
            <a:r>
              <a:rPr sz="1800" spc="-4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las</a:t>
            </a:r>
            <a:r>
              <a:rPr sz="1800" spc="-5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guardias.</a:t>
            </a:r>
            <a:r>
              <a:rPr sz="1800" spc="-4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Muy</a:t>
            </a:r>
            <a:r>
              <a:rPr sz="1800" spc="-4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resolutiva</a:t>
            </a:r>
            <a:r>
              <a:rPr sz="1800" spc="-3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7A3C17"/>
                </a:solidFill>
                <a:latin typeface="Trebuchet MS"/>
                <a:cs typeface="Trebuchet MS"/>
              </a:rPr>
              <a:t>a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corto</a:t>
            </a:r>
            <a:r>
              <a:rPr sz="1800" spc="-2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A3C17"/>
                </a:solidFill>
                <a:latin typeface="Trebuchet MS"/>
                <a:cs typeface="Trebuchet MS"/>
              </a:rPr>
              <a:t>plazo.</a:t>
            </a:r>
            <a:endParaRPr sz="1800" dirty="0">
              <a:latin typeface="Trebuchet MS"/>
              <a:cs typeface="Trebuchet MS"/>
            </a:endParaRPr>
          </a:p>
          <a:p>
            <a:pPr marL="12700" marR="179705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Especialidad</a:t>
            </a:r>
            <a:r>
              <a:rPr sz="1800" spc="-9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muy</a:t>
            </a:r>
            <a:r>
              <a:rPr sz="1800" spc="-4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amplia</a:t>
            </a:r>
            <a:r>
              <a:rPr sz="1800" spc="-6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(abarca</a:t>
            </a:r>
            <a:r>
              <a:rPr sz="1800" spc="-5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A3C17"/>
                </a:solidFill>
                <a:latin typeface="Trebuchet MS"/>
                <a:cs typeface="Trebuchet MS"/>
              </a:rPr>
              <a:t>todos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los</a:t>
            </a:r>
            <a:r>
              <a:rPr sz="1800" spc="-4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rangos</a:t>
            </a:r>
            <a:r>
              <a:rPr sz="1800" spc="-3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de</a:t>
            </a:r>
            <a:r>
              <a:rPr sz="1800" spc="-3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edad,</a:t>
            </a:r>
            <a:r>
              <a:rPr sz="1800" spc="-4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la</a:t>
            </a:r>
            <a:r>
              <a:rPr sz="1800" spc="-3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mayoría</a:t>
            </a:r>
            <a:r>
              <a:rPr sz="1800" spc="-3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de</a:t>
            </a:r>
            <a:r>
              <a:rPr sz="1800" spc="-4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7A3C17"/>
                </a:solidFill>
                <a:latin typeface="Trebuchet MS"/>
                <a:cs typeface="Trebuchet MS"/>
              </a:rPr>
              <a:t>los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huesos</a:t>
            </a:r>
            <a:r>
              <a:rPr sz="1800" spc="-3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del</a:t>
            </a:r>
            <a:r>
              <a:rPr sz="1800" spc="-4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organismo</a:t>
            </a:r>
            <a:r>
              <a:rPr sz="1800" spc="-4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y</a:t>
            </a:r>
            <a:r>
              <a:rPr sz="1800" spc="-3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todo</a:t>
            </a:r>
            <a:r>
              <a:rPr sz="1800" spc="-3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el</a:t>
            </a:r>
            <a:r>
              <a:rPr sz="1800" spc="-3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A3C17"/>
                </a:solidFill>
                <a:latin typeface="Trebuchet MS"/>
                <a:cs typeface="Trebuchet MS"/>
              </a:rPr>
              <a:t>aparato locomotor).</a:t>
            </a:r>
            <a:endParaRPr sz="18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Por</a:t>
            </a:r>
            <a:r>
              <a:rPr sz="1800" spc="-8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ese</a:t>
            </a:r>
            <a:r>
              <a:rPr sz="1800" spc="-8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mismo</a:t>
            </a:r>
            <a:r>
              <a:rPr sz="1800" spc="-7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motivo</a:t>
            </a:r>
            <a:r>
              <a:rPr sz="1800" spc="-6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requiere</a:t>
            </a:r>
            <a:r>
              <a:rPr sz="1800" spc="-7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7A3C17"/>
                </a:solidFill>
                <a:latin typeface="Trebuchet MS"/>
                <a:cs typeface="Trebuchet MS"/>
              </a:rPr>
              <a:t>de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bastante</a:t>
            </a:r>
            <a:r>
              <a:rPr sz="1800" spc="-5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estudio:</a:t>
            </a:r>
            <a:r>
              <a:rPr sz="1800" spc="-5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cada</a:t>
            </a:r>
            <a:r>
              <a:rPr sz="1800" spc="-6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hueso</a:t>
            </a:r>
            <a:r>
              <a:rPr sz="1800" spc="-4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se</a:t>
            </a:r>
            <a:r>
              <a:rPr sz="1800" spc="-6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A3C17"/>
                </a:solidFill>
                <a:latin typeface="Trebuchet MS"/>
                <a:cs typeface="Trebuchet MS"/>
              </a:rPr>
              <a:t>rompe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de</a:t>
            </a:r>
            <a:r>
              <a:rPr sz="1800" spc="-5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distintas</a:t>
            </a:r>
            <a:r>
              <a:rPr sz="1800" spc="-5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formas</a:t>
            </a:r>
            <a:r>
              <a:rPr sz="1800" spc="-3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y</a:t>
            </a:r>
            <a:r>
              <a:rPr sz="1800" spc="-4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cada</a:t>
            </a:r>
            <a:r>
              <a:rPr sz="1800" spc="-5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fractura</a:t>
            </a:r>
            <a:r>
              <a:rPr sz="1800" spc="-2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A3C17"/>
                </a:solidFill>
                <a:latin typeface="Trebuchet MS"/>
                <a:cs typeface="Trebuchet MS"/>
              </a:rPr>
              <a:t>tiene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diferentes</a:t>
            </a:r>
            <a:r>
              <a:rPr sz="1800" spc="-6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opciones</a:t>
            </a:r>
            <a:r>
              <a:rPr sz="1800" spc="-5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A3C17"/>
                </a:solidFill>
                <a:latin typeface="Trebuchet MS"/>
                <a:cs typeface="Trebuchet MS"/>
              </a:rPr>
              <a:t>terapéuticas.</a:t>
            </a:r>
            <a:endParaRPr sz="1800" dirty="0">
              <a:latin typeface="Trebuchet MS"/>
              <a:cs typeface="Trebuchet MS"/>
            </a:endParaRPr>
          </a:p>
          <a:p>
            <a:pPr marL="12700" marR="766445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Amplia</a:t>
            </a:r>
            <a:r>
              <a:rPr sz="1800" spc="-5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y</a:t>
            </a:r>
            <a:r>
              <a:rPr sz="1800" spc="-4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diversa</a:t>
            </a:r>
            <a:r>
              <a:rPr sz="1800" spc="-4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oferta</a:t>
            </a:r>
            <a:r>
              <a:rPr sz="1800" spc="-3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A3C17"/>
                </a:solidFill>
                <a:latin typeface="Trebuchet MS"/>
                <a:cs typeface="Trebuchet MS"/>
              </a:rPr>
              <a:t>laboral</a:t>
            </a:r>
            <a:r>
              <a:rPr sz="1800" spc="-5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7A3C17"/>
                </a:solidFill>
                <a:latin typeface="Trebuchet MS"/>
                <a:cs typeface="Trebuchet MS"/>
              </a:rPr>
              <a:t>al </a:t>
            </a:r>
            <a:r>
              <a:rPr sz="1800" spc="-10" dirty="0" err="1" smtClean="0">
                <a:solidFill>
                  <a:srgbClr val="7A3C17"/>
                </a:solidFill>
                <a:latin typeface="Trebuchet MS"/>
                <a:cs typeface="Trebuchet MS"/>
              </a:rPr>
              <a:t>terminar</a:t>
            </a:r>
            <a:r>
              <a:rPr lang="es-ES" sz="1800" spc="-10" dirty="0" smtClean="0">
                <a:solidFill>
                  <a:srgbClr val="7A3C17"/>
                </a:solidFill>
                <a:latin typeface="Trebuchet MS"/>
                <a:cs typeface="Trebuchet MS"/>
              </a:rPr>
              <a:t>, pública y privada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3088" y="307848"/>
            <a:ext cx="10203180" cy="13776960"/>
            <a:chOff x="323088" y="307848"/>
            <a:chExt cx="10203180" cy="1377696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0972" y="1094232"/>
              <a:ext cx="5035296" cy="30876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088" y="12233148"/>
              <a:ext cx="5033772" cy="18516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28244" y="307848"/>
              <a:ext cx="9944100" cy="619125"/>
            </a:xfrm>
            <a:custGeom>
              <a:avLst/>
              <a:gdLst/>
              <a:ahLst/>
              <a:cxnLst/>
              <a:rect l="l" t="t" r="r" b="b"/>
              <a:pathLst>
                <a:path w="9944100" h="619125">
                  <a:moveTo>
                    <a:pt x="9840976" y="0"/>
                  </a:moveTo>
                  <a:lnTo>
                    <a:pt x="103124" y="0"/>
                  </a:lnTo>
                  <a:lnTo>
                    <a:pt x="62986" y="8112"/>
                  </a:lnTo>
                  <a:lnTo>
                    <a:pt x="30206" y="30226"/>
                  </a:lnTo>
                  <a:lnTo>
                    <a:pt x="8104" y="63007"/>
                  </a:lnTo>
                  <a:lnTo>
                    <a:pt x="0" y="103124"/>
                  </a:lnTo>
                  <a:lnTo>
                    <a:pt x="0" y="515620"/>
                  </a:lnTo>
                  <a:lnTo>
                    <a:pt x="8104" y="555736"/>
                  </a:lnTo>
                  <a:lnTo>
                    <a:pt x="30206" y="588517"/>
                  </a:lnTo>
                  <a:lnTo>
                    <a:pt x="62986" y="610631"/>
                  </a:lnTo>
                  <a:lnTo>
                    <a:pt x="103124" y="618744"/>
                  </a:lnTo>
                  <a:lnTo>
                    <a:pt x="9840976" y="618744"/>
                  </a:lnTo>
                  <a:lnTo>
                    <a:pt x="9881092" y="610631"/>
                  </a:lnTo>
                  <a:lnTo>
                    <a:pt x="9913874" y="588518"/>
                  </a:lnTo>
                  <a:lnTo>
                    <a:pt x="9935987" y="555736"/>
                  </a:lnTo>
                  <a:lnTo>
                    <a:pt x="9944100" y="515620"/>
                  </a:lnTo>
                  <a:lnTo>
                    <a:pt x="9944100" y="103124"/>
                  </a:lnTo>
                  <a:lnTo>
                    <a:pt x="9935987" y="63007"/>
                  </a:lnTo>
                  <a:lnTo>
                    <a:pt x="9913874" y="30226"/>
                  </a:lnTo>
                  <a:lnTo>
                    <a:pt x="9881092" y="8112"/>
                  </a:lnTo>
                  <a:lnTo>
                    <a:pt x="9840976" y="0"/>
                  </a:lnTo>
                  <a:close/>
                </a:path>
              </a:pathLst>
            </a:custGeom>
            <a:solidFill>
              <a:srgbClr val="D4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409191" y="381126"/>
            <a:ext cx="7378700" cy="17551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04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7A3C17"/>
                </a:solidFill>
                <a:latin typeface="Trebuchet MS"/>
                <a:cs typeface="Trebuchet MS"/>
              </a:rPr>
              <a:t>CIRUGÍA</a:t>
            </a:r>
            <a:r>
              <a:rPr sz="2800" b="1" spc="-125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2800" b="1" spc="-50" dirty="0">
                <a:solidFill>
                  <a:srgbClr val="7A3C17"/>
                </a:solidFill>
                <a:latin typeface="Trebuchet MS"/>
                <a:cs typeface="Trebuchet MS"/>
              </a:rPr>
              <a:t>ORTOPÉDICA</a:t>
            </a:r>
            <a:r>
              <a:rPr sz="2800" b="1" spc="-19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7A3C17"/>
                </a:solidFill>
                <a:latin typeface="Trebuchet MS"/>
                <a:cs typeface="Trebuchet MS"/>
              </a:rPr>
              <a:t>Y</a:t>
            </a:r>
            <a:r>
              <a:rPr sz="2800" b="1" spc="-70" dirty="0">
                <a:solidFill>
                  <a:srgbClr val="7A3C17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7A3C17"/>
                </a:solidFill>
                <a:latin typeface="Trebuchet MS"/>
                <a:cs typeface="Trebuchet MS"/>
              </a:rPr>
              <a:t>TRAUMATOLOGÍA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210"/>
              </a:spcBef>
            </a:pPr>
            <a:endParaRPr sz="2800">
              <a:latin typeface="Trebuchet MS"/>
              <a:cs typeface="Trebuchet MS"/>
            </a:endParaRPr>
          </a:p>
          <a:p>
            <a:pPr marL="363220" marR="4344035" indent="-350520">
              <a:lnSpc>
                <a:spcPct val="100000"/>
              </a:lnSpc>
            </a:pPr>
            <a:r>
              <a:rPr sz="2000" b="1" u="sng" dirty="0">
                <a:solidFill>
                  <a:srgbClr val="584640"/>
                </a:solidFill>
                <a:uFill>
                  <a:solidFill>
                    <a:srgbClr val="584640"/>
                  </a:solidFill>
                </a:uFill>
                <a:latin typeface="Trebuchet MS"/>
                <a:cs typeface="Trebuchet MS"/>
              </a:rPr>
              <a:t>QUÉ</a:t>
            </a:r>
            <a:r>
              <a:rPr sz="2000" b="1" u="sng" spc="-60" dirty="0">
                <a:solidFill>
                  <a:srgbClr val="584640"/>
                </a:solidFill>
                <a:uFill>
                  <a:solidFill>
                    <a:srgbClr val="58464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dirty="0">
                <a:solidFill>
                  <a:srgbClr val="584640"/>
                </a:solidFill>
                <a:uFill>
                  <a:solidFill>
                    <a:srgbClr val="584640"/>
                  </a:solidFill>
                </a:uFill>
                <a:latin typeface="Trebuchet MS"/>
                <a:cs typeface="Trebuchet MS"/>
              </a:rPr>
              <a:t>OS</a:t>
            </a:r>
            <a:r>
              <a:rPr sz="2000" b="1" u="sng" spc="-40" dirty="0">
                <a:solidFill>
                  <a:srgbClr val="584640"/>
                </a:solidFill>
                <a:uFill>
                  <a:solidFill>
                    <a:srgbClr val="58464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20" dirty="0">
                <a:solidFill>
                  <a:srgbClr val="584640"/>
                </a:solidFill>
                <a:uFill>
                  <a:solidFill>
                    <a:srgbClr val="584640"/>
                  </a:solidFill>
                </a:uFill>
                <a:latin typeface="Trebuchet MS"/>
                <a:cs typeface="Trebuchet MS"/>
              </a:rPr>
              <a:t>CONTAMOS</a:t>
            </a:r>
            <a:r>
              <a:rPr sz="2000" b="1" u="sng" spc="-30" dirty="0">
                <a:solidFill>
                  <a:srgbClr val="584640"/>
                </a:solidFill>
                <a:uFill>
                  <a:solidFill>
                    <a:srgbClr val="58464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dirty="0">
                <a:solidFill>
                  <a:srgbClr val="584640"/>
                </a:solidFill>
                <a:uFill>
                  <a:solidFill>
                    <a:srgbClr val="584640"/>
                  </a:solidFill>
                </a:uFill>
                <a:latin typeface="Trebuchet MS"/>
                <a:cs typeface="Trebuchet MS"/>
              </a:rPr>
              <a:t>DE</a:t>
            </a:r>
            <a:r>
              <a:rPr sz="2000" b="1" u="sng" spc="-50" dirty="0">
                <a:solidFill>
                  <a:srgbClr val="584640"/>
                </a:solidFill>
                <a:uFill>
                  <a:solidFill>
                    <a:srgbClr val="58464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25" dirty="0">
                <a:solidFill>
                  <a:srgbClr val="584640"/>
                </a:solidFill>
                <a:uFill>
                  <a:solidFill>
                    <a:srgbClr val="584640"/>
                  </a:solidFill>
                </a:uFill>
                <a:latin typeface="Trebuchet MS"/>
                <a:cs typeface="Trebuchet MS"/>
              </a:rPr>
              <a:t>LA</a:t>
            </a:r>
            <a:r>
              <a:rPr sz="2000" b="1" spc="-25" dirty="0">
                <a:solidFill>
                  <a:srgbClr val="584640"/>
                </a:solidFill>
                <a:latin typeface="Trebuchet MS"/>
                <a:cs typeface="Trebuchet MS"/>
              </a:rPr>
              <a:t> </a:t>
            </a:r>
            <a:r>
              <a:rPr sz="2000" b="1" u="sng" spc="-10" dirty="0">
                <a:solidFill>
                  <a:srgbClr val="584640"/>
                </a:solidFill>
                <a:uFill>
                  <a:solidFill>
                    <a:srgbClr val="584640"/>
                  </a:solidFill>
                </a:uFill>
                <a:latin typeface="Trebuchet MS"/>
                <a:cs typeface="Trebuchet MS"/>
              </a:rPr>
              <a:t>ESPECIALIDAD</a:t>
            </a:r>
            <a:r>
              <a:rPr sz="2000" b="1" u="sng" spc="-45" dirty="0">
                <a:solidFill>
                  <a:srgbClr val="584640"/>
                </a:solidFill>
                <a:uFill>
                  <a:solidFill>
                    <a:srgbClr val="58464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20" dirty="0">
                <a:solidFill>
                  <a:srgbClr val="584640"/>
                </a:solidFill>
                <a:uFill>
                  <a:solidFill>
                    <a:srgbClr val="584640"/>
                  </a:solidFill>
                </a:uFill>
                <a:latin typeface="Trebuchet MS"/>
                <a:cs typeface="Trebuchet MS"/>
              </a:rPr>
              <a:t>AQUÍ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297</Words>
  <Application>Microsoft Office PowerPoint</Application>
  <PresentationFormat>Personalizado</PresentationFormat>
  <Paragraphs>25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Calibri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Amador Fernández Bordajandi</dc:creator>
  <cp:lastModifiedBy>Enfermeria HVCN</cp:lastModifiedBy>
  <cp:revision>1</cp:revision>
  <dcterms:created xsi:type="dcterms:W3CDTF">2025-02-28T07:25:29Z</dcterms:created>
  <dcterms:modified xsi:type="dcterms:W3CDTF">2025-02-28T11:49:40Z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2025-02-28T00:00:00Z</vt:filetime>
  </property>
  <property fmtid="{D5CDD505-2E9C-101B-9397-08002B2CF9AE}" pid="5" name="Producer">
    <vt:lpwstr>Microsoft® PowerPoint® 2013</vt:lpwstr>
  </property>
</Properties>
</file>