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2"/>
  </p:notesMasterIdLst>
  <p:sldIdLst>
    <p:sldId id="256" r:id="rId2"/>
    <p:sldId id="294" r:id="rId3"/>
    <p:sldId id="286" r:id="rId4"/>
    <p:sldId id="311" r:id="rId5"/>
    <p:sldId id="258" r:id="rId6"/>
    <p:sldId id="312" r:id="rId7"/>
    <p:sldId id="259" r:id="rId8"/>
    <p:sldId id="285" r:id="rId9"/>
    <p:sldId id="313" r:id="rId10"/>
    <p:sldId id="314" r:id="rId11"/>
    <p:sldId id="260" r:id="rId12"/>
    <p:sldId id="268" r:id="rId13"/>
    <p:sldId id="261" r:id="rId14"/>
    <p:sldId id="262" r:id="rId15"/>
    <p:sldId id="270" r:id="rId16"/>
    <p:sldId id="269" r:id="rId17"/>
    <p:sldId id="263" r:id="rId18"/>
    <p:sldId id="272" r:id="rId19"/>
    <p:sldId id="271" r:id="rId20"/>
    <p:sldId id="274" r:id="rId21"/>
    <p:sldId id="318" r:id="rId22"/>
    <p:sldId id="275" r:id="rId23"/>
    <p:sldId id="273" r:id="rId24"/>
    <p:sldId id="276" r:id="rId25"/>
    <p:sldId id="277" r:id="rId26"/>
    <p:sldId id="280" r:id="rId27"/>
    <p:sldId id="278" r:id="rId28"/>
    <p:sldId id="279" r:id="rId29"/>
    <p:sldId id="281" r:id="rId30"/>
    <p:sldId id="282" r:id="rId31"/>
    <p:sldId id="283" r:id="rId32"/>
    <p:sldId id="307" r:id="rId33"/>
    <p:sldId id="284" r:id="rId34"/>
    <p:sldId id="315" r:id="rId35"/>
    <p:sldId id="299" r:id="rId36"/>
    <p:sldId id="300" r:id="rId37"/>
    <p:sldId id="316" r:id="rId38"/>
    <p:sldId id="304" r:id="rId39"/>
    <p:sldId id="305" r:id="rId40"/>
    <p:sldId id="310" r:id="rId41"/>
    <p:sldId id="306" r:id="rId42"/>
    <p:sldId id="319" r:id="rId43"/>
    <p:sldId id="317" r:id="rId44"/>
    <p:sldId id="264" r:id="rId45"/>
    <p:sldId id="267" r:id="rId46"/>
    <p:sldId id="266" r:id="rId47"/>
    <p:sldId id="265" r:id="rId48"/>
    <p:sldId id="309" r:id="rId49"/>
    <p:sldId id="308" r:id="rId50"/>
    <p:sldId id="320" r:id="rId51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110" charset="0"/>
        <a:ea typeface="+mn-ea"/>
        <a:cs typeface="Lucida Grande" pitchFamily="-110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110" charset="0"/>
        <a:ea typeface="+mn-ea"/>
        <a:cs typeface="Lucida Grande" pitchFamily="-110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110" charset="0"/>
        <a:ea typeface="+mn-ea"/>
        <a:cs typeface="Lucida Grande" pitchFamily="-110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110" charset="0"/>
        <a:ea typeface="+mn-ea"/>
        <a:cs typeface="Lucida Grande" pitchFamily="-110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110" charset="0"/>
        <a:ea typeface="+mn-ea"/>
        <a:cs typeface="Lucida Grande" pitchFamily="-110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-110" charset="0"/>
        <a:ea typeface="+mn-ea"/>
        <a:cs typeface="Lucida Grande" pitchFamily="-110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-110" charset="0"/>
        <a:ea typeface="+mn-ea"/>
        <a:cs typeface="Lucida Grande" pitchFamily="-110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-110" charset="0"/>
        <a:ea typeface="+mn-ea"/>
        <a:cs typeface="Lucida Grande" pitchFamily="-110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-110" charset="0"/>
        <a:ea typeface="+mn-ea"/>
        <a:cs typeface="Lucida Grande" pitchFamily="-110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8E"/>
    <a:srgbClr val="6161CB"/>
    <a:srgbClr val="8989BD"/>
    <a:srgbClr val="666699"/>
    <a:srgbClr val="707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77" autoAdjust="0"/>
    <p:restoredTop sz="86410" autoAdjust="0"/>
  </p:normalViewPr>
  <p:slideViewPr>
    <p:cSldViewPr>
      <p:cViewPr varScale="1">
        <p:scale>
          <a:sx n="99" d="100"/>
          <a:sy n="99" d="100"/>
        </p:scale>
        <p:origin x="15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0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9B8771F-84F3-83D0-7AF8-A5948ED800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A95833-8192-142F-8544-FBB52F2559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7322D22-B607-4C5C-90F4-3B95CC26B734}" type="datetimeFigureOut">
              <a:rPr lang="es-ES"/>
              <a:pPr>
                <a:defRPr/>
              </a:pPr>
              <a:t>20/02/2023</a:t>
            </a:fld>
            <a:endParaRPr lang="es-E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42C4C005-7104-FCC7-FD31-A2C7D9114E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61FE4814-9A68-9674-7053-67E8B648A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14A3AD-5997-E544-BC8A-B9700D5C61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748FB8-521C-EA8A-BA76-2867D9B6C2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4E4BDDD-7643-4255-B57D-97F770FF60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E4BDDD-7643-4255-B57D-97F770FF60F9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247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ES" dirty="0"/>
              <a:t>Nociones básicas Mario</a:t>
            </a:r>
          </a:p>
          <a:p>
            <a:pPr marL="228600" indent="-228600">
              <a:buAutoNum type="arabicPeriod"/>
            </a:pPr>
            <a:r>
              <a:rPr lang="es-ES" dirty="0"/>
              <a:t>Prácticas sencillas que pueden incorporarse fácilmente en nuestro día a día y que marcan la diferencia</a:t>
            </a:r>
          </a:p>
          <a:p>
            <a:pPr marL="228600" indent="-228600">
              <a:buAutoNum type="arabicPeriod"/>
            </a:pPr>
            <a:r>
              <a:rPr lang="es-ES" dirty="0"/>
              <a:t>Es posible que ya lo hagáis habitualmente </a:t>
            </a:r>
            <a:r>
              <a:rPr lang="es-ES" dirty="0">
                <a:sym typeface="Wingdings" panose="05000000000000000000" pitchFamily="2" charset="2"/>
              </a:rPr>
              <a:t> lo estáis haciendo fenomenal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E4BDDD-7643-4255-B57D-97F770FF60F9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2486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E4BDDD-7643-4255-B57D-97F770FF60F9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355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Lenguaje Claro: Glosarios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err="1"/>
              <a:t>Verdana</a:t>
            </a:r>
            <a:r>
              <a:rPr lang="es-ES" dirty="0"/>
              <a:t> mejor que Arial (I se confunde con 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Acrónimos al menos la primera vez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Información dependiente del color: Si es imprescindible añadir un texto alternativo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Enlaces con textos significativos y lo suficientemente grandes para que una persona con baja movilidad pueda pinchar con facilidad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E4BDDD-7643-4255-B57D-97F770FF60F9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010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E4BDDD-7643-4255-B57D-97F770FF60F9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77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4DA3EE-AB97-448F-C86E-26B015B258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73A926-FF54-E605-11DA-8CA7A02CA4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737DAB-B07F-78A9-4851-5CFF040817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4126F-7893-4F1B-A706-9D3C9E52D613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88797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48D8B3-B519-33E1-CCE3-BFD6E8F55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AD9155-F28A-4406-5FD1-3370D7D83E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BA0D8D-696A-6188-9A8F-8736236BF7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6CBE7-B370-48A0-B890-75B67B6FF96A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86903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D6DA00-610A-5DE8-31CE-35BB717D5E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79B74F-9401-64DF-07BC-E1533B9FE8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43C63F-55A1-9CFA-A81E-CAB74C985F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8B68D-810D-4A3B-AAF0-C097C8E6FBC9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52487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9607D8-DFEE-7053-2E9A-3664B00301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81A021-D48F-452F-5BD5-E9E9EAE8F6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15CCF8-9CB5-0191-4D28-B98753566A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89336-F444-4A4C-BAAD-8434F579D08A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17432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C7916C-42F8-F01D-464D-896D9C6E22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8C5FB2-1815-D3C4-5F2D-22F7A944B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10ACA0-5700-D8B8-88D2-80BA5E40B4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53390-D275-49B5-9396-4EDE848EB573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50475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AA2721-9068-6B47-F59B-891C2E1E99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D09D55-4ED6-BCC5-D2B1-9168EE78B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F05AEA-BFE1-BA2F-F078-16C6A63ECD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2AC30-A86A-485B-92A8-E2EA048359ED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82058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185AE13-967A-CF24-2AE3-53BD48FBFF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433A6F3-3DFF-8090-0685-2173B71FB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B2902CE-014D-029E-8AD8-A7F835163A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2F981-85EA-4DD9-AFB6-B8AB7EF66455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60658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10D016A-4381-F9B0-C059-C788EAC433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EA25632-30DE-060A-439B-E030FFCBCE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A22939-8E2D-B0AD-AA0E-4AC93BD4CF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A4ED5-5FAF-44AD-860F-A39BDCE126BE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9563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0CC48CA-17E1-8551-E2A7-FE15471E21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4AB639-8004-2332-DE34-54362D80C6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17F0F8-4CFE-09AB-CD3A-8AA2BED3C6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0EDAE-304A-4251-B311-D2887A7A6736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9454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650CB6-610B-9620-2A99-16C6DAC676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6DBF3B-4ADD-32C3-382D-EA84E6A257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CF57C9-FD28-AC66-8319-E9D81DD921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437FC-E7A8-4D81-89E1-58562108346B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39669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DDC72D-EF72-A2F9-1B08-99E2208EB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83FDF-0123-7F3C-D3C2-B25A3E61F4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F15402-A2D4-8488-4516-E4B4C688D3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E1E2B-4D61-4B80-88C0-1E9ACEB49BFD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94332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F0B7B9F-7DDA-096E-DD2C-C2D0AE1CD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Clic para editar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21C2A04-82E5-BDDD-EED6-81E652484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89E5799-A24D-4F6B-0883-E75F4FCC01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A8AB9C9-DA5E-3A7F-C307-035ED1F48D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8FADA1C-E2AC-D066-AA2D-6DFDCDCFF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73533DC-72CD-498F-84AD-DA5E65421DAC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-110" charset="0"/>
          <a:cs typeface="Lucida Grande" pitchFamily="-11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-110" charset="0"/>
          <a:cs typeface="Lucida Grande" pitchFamily="-11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-110" charset="0"/>
          <a:cs typeface="Lucida Grande" pitchFamily="-11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-110" charset="0"/>
          <a:cs typeface="Lucida Grande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-110" charset="0"/>
          <a:cs typeface="Lucida Grande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-110" charset="0"/>
          <a:cs typeface="Lucida Grande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-110" charset="0"/>
          <a:cs typeface="Lucida Grande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-110" charset="0"/>
          <a:cs typeface="Lucida Grande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Practica_1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sv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Practica_1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1.png"/><Relationship Id="rId4" Type="http://schemas.openxmlformats.org/officeDocument/2006/relationships/hyperlink" Target="Practica_2.doc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Practica_1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1.png"/><Relationship Id="rId4" Type="http://schemas.openxmlformats.org/officeDocument/2006/relationships/hyperlink" Target="Practica_3.docx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Practica_1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1.png"/><Relationship Id="rId4" Type="http://schemas.openxmlformats.org/officeDocument/2006/relationships/hyperlink" Target="practica_4.pptx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8.png"/><Relationship Id="rId7" Type="http://schemas.openxmlformats.org/officeDocument/2006/relationships/image" Target="../media/image50.png"/><Relationship Id="rId12" Type="http://schemas.openxmlformats.org/officeDocument/2006/relationships/image" Target="../media/image6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openxmlformats.org/officeDocument/2006/relationships/image" Target="../media/image52.png"/><Relationship Id="rId5" Type="http://schemas.openxmlformats.org/officeDocument/2006/relationships/image" Target="../media/image9.png"/><Relationship Id="rId10" Type="http://schemas.openxmlformats.org/officeDocument/2006/relationships/image" Target="../media/image60.svg"/><Relationship Id="rId4" Type="http://schemas.openxmlformats.org/officeDocument/2006/relationships/image" Target="../media/image13.svg"/><Relationship Id="rId9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nistracionelectronica.gob.es/pae_Home/pae_Estrategias/pae_Accesibilidad/pae_documentacion/pae_eInclusion_Guias_Practicas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7.png"/><Relationship Id="rId10" Type="http://schemas.openxmlformats.org/officeDocument/2006/relationships/image" Target="../media/image15.sv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lor.adobe.com/es/create/color-contrast-analyze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FONDO">
            <a:extLst>
              <a:ext uri="{FF2B5EF4-FFF2-40B4-BE49-F238E27FC236}">
                <a16:creationId xmlns:a16="http://schemas.microsoft.com/office/drawing/2014/main" id="{AEF6F15E-96FD-DC05-A64B-8C376703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93" y="0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">
            <a:extLst>
              <a:ext uri="{FF2B5EF4-FFF2-40B4-BE49-F238E27FC236}">
                <a16:creationId xmlns:a16="http://schemas.microsoft.com/office/drawing/2014/main" id="{2BFD8D7A-0635-8FAA-8AB7-F9C598076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524" y="1023569"/>
            <a:ext cx="8568952" cy="3611736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4800" kern="12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ELABORACIÓN DE DOCUMENTOS ACCESIBLES</a:t>
            </a:r>
            <a:endParaRPr lang="es-ES" sz="48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s-ES" dirty="0"/>
          </a:p>
        </p:txBody>
      </p:sp>
      <p:sp>
        <p:nvSpPr>
          <p:cNvPr id="3078" name="Subtítulo">
            <a:extLst>
              <a:ext uri="{FF2B5EF4-FFF2-40B4-BE49-F238E27FC236}">
                <a16:creationId xmlns:a16="http://schemas.microsoft.com/office/drawing/2014/main" id="{96A6E58C-55A0-8000-D939-8EB807A9FFAC}"/>
              </a:ext>
            </a:extLst>
          </p:cNvPr>
          <p:cNvSpPr txBox="1">
            <a:spLocks/>
          </p:cNvSpPr>
          <p:nvPr/>
        </p:nvSpPr>
        <p:spPr bwMode="auto">
          <a:xfrm>
            <a:off x="28443" y="5658874"/>
            <a:ext cx="9008053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pitchFamily="-110" charset="0"/>
                <a:cs typeface="Lucida Grande" pitchFamily="-110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pitchFamily="-110" charset="0"/>
                <a:cs typeface="Lucida Grande" pitchFamily="-110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pitchFamily="-110" charset="0"/>
                <a:cs typeface="Lucida Grande" pitchFamily="-110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pitchFamily="-110" charset="0"/>
                <a:cs typeface="Lucida Grande" pitchFamily="-110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pitchFamily="-110" charset="0"/>
                <a:cs typeface="Lucida Grande" pitchFamily="-110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pitchFamily="-110" charset="0"/>
                <a:cs typeface="Lucida Grande" pitchFamily="-110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pitchFamily="-110" charset="0"/>
                <a:cs typeface="Lucida Grande" pitchFamily="-110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pitchFamily="-110" charset="0"/>
                <a:cs typeface="Lucida Grande" pitchFamily="-110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ES" alt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MAITE SÁNCHEZ </a:t>
            </a:r>
            <a:r>
              <a:rPr lang="es-ES" altLang="es-E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BERNAL</a:t>
            </a:r>
          </a:p>
          <a:p>
            <a:pPr algn="ctr" eaLnBrk="1" hangingPunct="1">
              <a:buFontTx/>
              <a:buNone/>
            </a:pPr>
            <a:r>
              <a:rPr lang="es-ES" altLang="es-E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MARIO PLASENCIA ORTEGA</a:t>
            </a:r>
            <a:endParaRPr lang="es-ES" altLang="es-E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550988" y="6102350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5" name="Título">
            <a:extLst>
              <a:ext uri="{FF2B5EF4-FFF2-40B4-BE49-F238E27FC236}">
                <a16:creationId xmlns:a16="http://schemas.microsoft.com/office/drawing/2014/main" id="{2599F21F-617D-7E3C-193B-DC15E0614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386" y="1412776"/>
            <a:ext cx="6411974" cy="3024336"/>
          </a:xfrm>
        </p:spPr>
        <p:txBody>
          <a:bodyPr/>
          <a:lstStyle/>
          <a:p>
            <a:r>
              <a:rPr lang="es-ES" sz="4800">
                <a:latin typeface="Verdana" panose="020B0604030504040204" pitchFamily="34" charset="0"/>
                <a:ea typeface="Verdana" panose="020B0604030504040204" pitchFamily="34" charset="0"/>
              </a:rPr>
              <a:t>DOCUMENTOS DE WORD</a:t>
            </a:r>
            <a:endParaRPr lang="es-ES" sz="4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n">
            <a:extLst>
              <a:ext uri="{FF2B5EF4-FFF2-40B4-BE49-F238E27FC236}">
                <a16:creationId xmlns:a16="http://schemas.microsoft.com/office/drawing/2014/main" id="{5B907115-6490-C40A-0EF5-847A57641B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260" y="1484784"/>
            <a:ext cx="10382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27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623715" y="6238701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21" name="Título">
            <a:extLst>
              <a:ext uri="{FF2B5EF4-FFF2-40B4-BE49-F238E27FC236}">
                <a16:creationId xmlns:a16="http://schemas.microsoft.com/office/drawing/2014/main" id="{5E4D25AC-CBF4-AC41-2EAB-D28E0D43B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404644"/>
            <a:ext cx="7992888" cy="936124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DOCUMENTOS</a:t>
            </a: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WORD. </a:t>
            </a:r>
            <a:b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Idioma del documento</a:t>
            </a:r>
            <a:endParaRPr lang="es-ES" dirty="0"/>
          </a:p>
        </p:txBody>
      </p:sp>
      <p:sp>
        <p:nvSpPr>
          <p:cNvPr id="5" name="Cuadro texto MENU" descr="Menú Revisar. Idioma. Establecer idioma de corrección&#10;">
            <a:extLst>
              <a:ext uri="{FF2B5EF4-FFF2-40B4-BE49-F238E27FC236}">
                <a16:creationId xmlns:a16="http://schemas.microsoft.com/office/drawing/2014/main" id="{5D811C13-483F-28FA-953E-B1A89B92494A}"/>
              </a:ext>
            </a:extLst>
          </p:cNvPr>
          <p:cNvSpPr txBox="1"/>
          <p:nvPr/>
        </p:nvSpPr>
        <p:spPr bwMode="auto">
          <a:xfrm>
            <a:off x="-252536" y="1448891"/>
            <a:ext cx="95405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2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Menú Revisar &gt; Idioma &gt; Establecer idioma de corrección</a:t>
            </a:r>
          </a:p>
          <a:p>
            <a:pPr lvl="1"/>
            <a:endParaRPr lang="es-ES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:a16="http://schemas.microsoft.com/office/drawing/2014/main" id="{045074F0-B893-4C9D-BE00-0FD49CD5EE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7" t="3935" r="7194" b="6117"/>
          <a:stretch/>
        </p:blipFill>
        <p:spPr>
          <a:xfrm>
            <a:off x="5470006" y="2654793"/>
            <a:ext cx="3496069" cy="3024337"/>
          </a:xfrm>
          <a:prstGeom prst="rect">
            <a:avLst/>
          </a:prstGeom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id="{C8EA1841-1127-1349-2645-B16E3673B4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25" y="1978194"/>
            <a:ext cx="5114156" cy="183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93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623715" y="6238701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21" name="Título">
            <a:extLst>
              <a:ext uri="{FF2B5EF4-FFF2-40B4-BE49-F238E27FC236}">
                <a16:creationId xmlns:a16="http://schemas.microsoft.com/office/drawing/2014/main" id="{5E4D25AC-CBF4-AC41-2EAB-D28E0D43B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404644"/>
            <a:ext cx="7992888" cy="936124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DOCUMENTOS</a:t>
            </a: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WORD. </a:t>
            </a:r>
            <a:b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Propiedades del documento</a:t>
            </a:r>
            <a:endParaRPr lang="es-ES" dirty="0"/>
          </a:p>
        </p:txBody>
      </p:sp>
      <p:sp>
        <p:nvSpPr>
          <p:cNvPr id="5" name="CuadroTexto" descr="Menú Archivo. Información. Propiedades&#10;">
            <a:extLst>
              <a:ext uri="{FF2B5EF4-FFF2-40B4-BE49-F238E27FC236}">
                <a16:creationId xmlns:a16="http://schemas.microsoft.com/office/drawing/2014/main" id="{5D811C13-483F-28FA-953E-B1A89B92494A}"/>
              </a:ext>
            </a:extLst>
          </p:cNvPr>
          <p:cNvSpPr txBox="1"/>
          <p:nvPr/>
        </p:nvSpPr>
        <p:spPr bwMode="auto">
          <a:xfrm>
            <a:off x="-252536" y="1448891"/>
            <a:ext cx="95405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0000"/>
                </a:solidFill>
                <a:latin typeface="Verdana" panose="020B0604030504040204" pitchFamily="34" charset="0"/>
              </a:rPr>
              <a:t>Menú Archivo &gt; Información &gt; Propiedades</a:t>
            </a:r>
            <a:endParaRPr lang="es-ES" sz="22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/>
            <a:endParaRPr lang="es-ES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704EA844-3B2D-EEDC-6840-BE45932606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39" y="1916830"/>
            <a:ext cx="6549976" cy="3024337"/>
          </a:xfrm>
          <a:prstGeom prst="rect">
            <a:avLst/>
          </a:prstGeom>
        </p:spPr>
      </p:pic>
      <p:pic>
        <p:nvPicPr>
          <p:cNvPr id="12" name="Imagen 2" descr="Panel de Propiedades del documento que incluye Título, autor y organización entre otros">
            <a:extLst>
              <a:ext uri="{FF2B5EF4-FFF2-40B4-BE49-F238E27FC236}">
                <a16:creationId xmlns:a16="http://schemas.microsoft.com/office/drawing/2014/main" id="{727D3878-5208-D64B-44BB-D0E8B53F4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9375" y="2484644"/>
            <a:ext cx="3224957" cy="3436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6380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623715" y="6238701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21" name="Título">
            <a:extLst>
              <a:ext uri="{FF2B5EF4-FFF2-40B4-BE49-F238E27FC236}">
                <a16:creationId xmlns:a16="http://schemas.microsoft.com/office/drawing/2014/main" id="{5E4D25AC-CBF4-AC41-2EAB-D28E0D43B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404644"/>
            <a:ext cx="7992888" cy="936124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DOCUMENTOS</a:t>
            </a: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WORD. </a:t>
            </a:r>
            <a:b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ESTRUCTURACIÓN DE CONTENIDOS</a:t>
            </a:r>
            <a:endParaRPr lang="es-ES" dirty="0"/>
          </a:p>
        </p:txBody>
      </p:sp>
      <p:grpSp>
        <p:nvGrpSpPr>
          <p:cNvPr id="28" name="DIAGRAMA" descr="ORDEN DE LECTURA:&#10;1. MANTENER ESTRUCTURA LÓGICA&#10;2. USAR SIEMPRE HERRAMIENTAS DEL EDITOR&#10;3. EVITAR ELEMENTOS FLOTANTES&#10;">
            <a:extLst>
              <a:ext uri="{FF2B5EF4-FFF2-40B4-BE49-F238E27FC236}">
                <a16:creationId xmlns:a16="http://schemas.microsoft.com/office/drawing/2014/main" id="{8DC13156-674A-7CDD-5638-620AC0D3328B}"/>
              </a:ext>
            </a:extLst>
          </p:cNvPr>
          <p:cNvGrpSpPr/>
          <p:nvPr/>
        </p:nvGrpSpPr>
        <p:grpSpPr>
          <a:xfrm>
            <a:off x="471452" y="1524391"/>
            <a:ext cx="8273102" cy="4169258"/>
            <a:chOff x="547370" y="1476500"/>
            <a:chExt cx="8273102" cy="4169258"/>
          </a:xfrm>
        </p:grpSpPr>
        <p:sp>
          <p:nvSpPr>
            <p:cNvPr id="2" name="Rectángulo: esquinas redondeadas 1">
              <a:extLst>
                <a:ext uri="{FF2B5EF4-FFF2-40B4-BE49-F238E27FC236}">
                  <a16:creationId xmlns:a16="http://schemas.microsoft.com/office/drawing/2014/main" id="{6B2BB046-5115-6CD5-6C11-8C56DCBE0A9E}"/>
                </a:ext>
              </a:extLst>
            </p:cNvPr>
            <p:cNvSpPr/>
            <p:nvPr/>
          </p:nvSpPr>
          <p:spPr bwMode="auto">
            <a:xfrm>
              <a:off x="3347864" y="1476500"/>
              <a:ext cx="2664296" cy="115212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2200" dirty="0">
                  <a:solidFill>
                    <a:schemeClr val="bg1"/>
                  </a:solidFill>
                  <a:latin typeface="Lucida Grande" pitchFamily="-110" charset="0"/>
                  <a:cs typeface="Lucida Grande" pitchFamily="-110" charset="0"/>
                </a:rPr>
                <a:t>MANTENER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2200" dirty="0">
                  <a:solidFill>
                    <a:schemeClr val="bg1"/>
                  </a:solidFill>
                  <a:latin typeface="Lucida Grande" pitchFamily="-110" charset="0"/>
                  <a:cs typeface="Lucida Grande" pitchFamily="-110" charset="0"/>
                </a:rPr>
                <a:t>ESTRUCTURA LÓGICA</a:t>
              </a:r>
              <a:endParaRPr kumimoji="0" lang="es-E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Grande" pitchFamily="-110" charset="0"/>
                <a:cs typeface="Lucida Grande" pitchFamily="-110" charset="0"/>
              </a:endParaRPr>
            </a:p>
          </p:txBody>
        </p:sp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ADD4A0D0-C030-292F-AEFD-8593F4B292DC}"/>
                </a:ext>
              </a:extLst>
            </p:cNvPr>
            <p:cNvSpPr/>
            <p:nvPr/>
          </p:nvSpPr>
          <p:spPr bwMode="auto">
            <a:xfrm>
              <a:off x="6156176" y="4412495"/>
              <a:ext cx="2664296" cy="115212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2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Lucida Grande" pitchFamily="-110" charset="0"/>
                  <a:cs typeface="Lucida Grande" pitchFamily="-110" charset="0"/>
                </a:rPr>
                <a:t>USAR </a:t>
              </a:r>
              <a:r>
                <a:rPr kumimoji="0" lang="es-ES" sz="2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Lucida Grande" pitchFamily="-110" charset="0"/>
                  <a:cs typeface="Lucida Grande" pitchFamily="-110" charset="0"/>
                </a:rPr>
                <a:t>SIEMPRE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2200" dirty="0">
                  <a:solidFill>
                    <a:schemeClr val="bg1"/>
                  </a:solidFill>
                  <a:latin typeface="Lucida Grande" pitchFamily="-110" charset="0"/>
                  <a:cs typeface="Lucida Grande" pitchFamily="-110" charset="0"/>
                </a:rPr>
                <a:t>HERRAMIENTAS DEL EDITOR</a:t>
              </a:r>
              <a:endParaRPr kumimoji="0" lang="es-E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Grande" pitchFamily="-110" charset="0"/>
                <a:cs typeface="Lucida Grande" pitchFamily="-110" charset="0"/>
              </a:endParaRPr>
            </a:p>
          </p:txBody>
        </p:sp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8B556209-C366-14D6-536D-B6189515D3CE}"/>
                </a:ext>
              </a:extLst>
            </p:cNvPr>
            <p:cNvSpPr/>
            <p:nvPr/>
          </p:nvSpPr>
          <p:spPr bwMode="auto">
            <a:xfrm>
              <a:off x="547370" y="4493630"/>
              <a:ext cx="2664296" cy="115212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2200" dirty="0">
                  <a:solidFill>
                    <a:schemeClr val="bg1"/>
                  </a:solidFill>
                  <a:latin typeface="Lucida Grande" pitchFamily="-110" charset="0"/>
                  <a:cs typeface="Lucida Grande" pitchFamily="-110" charset="0"/>
                </a:rPr>
                <a:t>EVITAR ELEMENTOS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2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Lucida Grande" pitchFamily="-110" charset="0"/>
                  <a:cs typeface="Lucida Grande" pitchFamily="-110" charset="0"/>
                </a:rPr>
                <a:t>FLOTANTES</a:t>
              </a:r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492DF897-AC1A-FCE4-0108-0B57BA15EC00}"/>
                </a:ext>
              </a:extLst>
            </p:cNvPr>
            <p:cNvSpPr/>
            <p:nvPr/>
          </p:nvSpPr>
          <p:spPr bwMode="auto">
            <a:xfrm>
              <a:off x="3853941" y="3002905"/>
              <a:ext cx="1656184" cy="1438771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2200" dirty="0"/>
                <a:t>ORDEN DE LECTURA</a:t>
              </a:r>
              <a:endParaRPr kumimoji="0" lang="es-E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-110" charset="0"/>
                <a:cs typeface="Lucida Grande" pitchFamily="-110" charset="0"/>
              </a:endParaRP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B3AE5105-7C23-A69A-DE18-CDB0FD6DEDB4}"/>
                </a:ext>
              </a:extLst>
            </p:cNvPr>
            <p:cNvCxnSpPr>
              <a:stCxn id="2" idx="2"/>
              <a:endCxn id="8" idx="0"/>
            </p:cNvCxnSpPr>
            <p:nvPr/>
          </p:nvCxnSpPr>
          <p:spPr bwMode="auto">
            <a:xfrm>
              <a:off x="4680012" y="2628628"/>
              <a:ext cx="2021" cy="37427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235C460B-650B-D6EB-EB9E-F1363E151B5F}"/>
                </a:ext>
              </a:extLst>
            </p:cNvPr>
            <p:cNvCxnSpPr>
              <a:cxnSpLocks/>
              <a:endCxn id="8" idx="1"/>
            </p:cNvCxnSpPr>
            <p:nvPr/>
          </p:nvCxnSpPr>
          <p:spPr bwMode="auto">
            <a:xfrm flipV="1">
              <a:off x="3207890" y="3722291"/>
              <a:ext cx="646051" cy="134740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36DC4F4B-CAF6-2EDC-1251-4E73838EFF12}"/>
                </a:ext>
              </a:extLst>
            </p:cNvPr>
            <p:cNvCxnSpPr>
              <a:stCxn id="5" idx="1"/>
            </p:cNvCxnSpPr>
            <p:nvPr/>
          </p:nvCxnSpPr>
          <p:spPr bwMode="auto">
            <a:xfrm flipH="1" flipV="1">
              <a:off x="5510125" y="3780756"/>
              <a:ext cx="646051" cy="120780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8713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623715" y="6238701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21" name="Título">
            <a:extLst>
              <a:ext uri="{FF2B5EF4-FFF2-40B4-BE49-F238E27FC236}">
                <a16:creationId xmlns:a16="http://schemas.microsoft.com/office/drawing/2014/main" id="{5E4D25AC-CBF4-AC41-2EAB-D28E0D43B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750370"/>
            <a:ext cx="7992888" cy="936124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DOCUMENTOS</a:t>
            </a: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WORD.</a:t>
            </a:r>
            <a:b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ESTILOS Y ENCABEZADOS.</a:t>
            </a:r>
            <a:b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Estructura del documento</a:t>
            </a:r>
            <a:endParaRPr lang="es-ES" dirty="0"/>
          </a:p>
        </p:txBody>
      </p:sp>
      <p:sp>
        <p:nvSpPr>
          <p:cNvPr id="2" name="CuadroTexto 1" descr="&#10;">
            <a:extLst>
              <a:ext uri="{FF2B5EF4-FFF2-40B4-BE49-F238E27FC236}">
                <a16:creationId xmlns:a16="http://schemas.microsoft.com/office/drawing/2014/main" id="{DE716CD5-3CF5-71B8-0CE4-BB7A3A722C25}"/>
              </a:ext>
            </a:extLst>
          </p:cNvPr>
          <p:cNvSpPr txBox="1"/>
          <p:nvPr/>
        </p:nvSpPr>
        <p:spPr bwMode="auto">
          <a:xfrm>
            <a:off x="-38100" y="1844824"/>
            <a:ext cx="91821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Utilizar SIEMPRE herramientas de </a:t>
            </a:r>
            <a:r>
              <a:rPr lang="es-ES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estilo y formato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Estructura que </a:t>
            </a:r>
            <a:r>
              <a:rPr lang="es-ES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facilite la comprensión</a:t>
            </a:r>
            <a:r>
              <a:rPr lang="es-ES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del documento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</a:rPr>
              <a:t>Organización en </a:t>
            </a:r>
            <a:r>
              <a:rPr lang="es-ES" b="1" dirty="0">
                <a:solidFill>
                  <a:srgbClr val="000000"/>
                </a:solidFill>
                <a:latin typeface="Verdana" panose="020B0604030504040204" pitchFamily="34" charset="0"/>
              </a:rPr>
              <a:t>capítulos, subcapítulos</a:t>
            </a: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</a:rPr>
              <a:t>, etc.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</a:rPr>
              <a:t>Siempre existe un </a:t>
            </a:r>
            <a:r>
              <a:rPr lang="es-ES" b="1" dirty="0">
                <a:solidFill>
                  <a:srgbClr val="000000"/>
                </a:solidFill>
                <a:latin typeface="Verdana" panose="020B0604030504040204" pitchFamily="34" charset="0"/>
              </a:rPr>
              <a:t>Título de nivel 1, </a:t>
            </a: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</a:rPr>
              <a:t>del que pueden colgar Títulos de nivel 2 y así sucesivamente.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0000"/>
                </a:solidFill>
                <a:latin typeface="Verdana" panose="020B0604030504040204" pitchFamily="34" charset="0"/>
              </a:rPr>
              <a:t>NO</a:t>
            </a: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</a:rPr>
              <a:t> debe haber </a:t>
            </a:r>
            <a:r>
              <a:rPr lang="es-ES" b="1" dirty="0">
                <a:solidFill>
                  <a:srgbClr val="000000"/>
                </a:solidFill>
                <a:latin typeface="Verdana" panose="020B0604030504040204" pitchFamily="34" charset="0"/>
              </a:rPr>
              <a:t>saltos</a:t>
            </a: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</a:rPr>
              <a:t> en los niveles.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22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/>
            <a:endParaRPr lang="es-ES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29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623715" y="6238701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21" name="Título 20">
            <a:extLst>
              <a:ext uri="{FF2B5EF4-FFF2-40B4-BE49-F238E27FC236}">
                <a16:creationId xmlns:a16="http://schemas.microsoft.com/office/drawing/2014/main" id="{5E4D25AC-CBF4-AC41-2EAB-D28E0D43B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750370"/>
            <a:ext cx="7992888" cy="936124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DOCUMENTOS</a:t>
            </a: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WORD.</a:t>
            </a:r>
            <a:b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ESTILOS Y ENCABEZADOS.</a:t>
            </a:r>
            <a:b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Ver </a:t>
            </a:r>
            <a:r>
              <a:rPr lang="es-ES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Mapa</a:t>
            </a: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del documento</a:t>
            </a:r>
            <a:endParaRPr lang="es-ES" dirty="0"/>
          </a:p>
        </p:txBody>
      </p:sp>
      <p:sp>
        <p:nvSpPr>
          <p:cNvPr id="2" name="CuadroTexto 1" descr="En Office 365 pulsar Menú Vista. Panel de Navegación. &#10;En Versiones anteriores: Menú Ver. Mapa del documento.&#10;">
            <a:extLst>
              <a:ext uri="{FF2B5EF4-FFF2-40B4-BE49-F238E27FC236}">
                <a16:creationId xmlns:a16="http://schemas.microsoft.com/office/drawing/2014/main" id="{DE716CD5-3CF5-71B8-0CE4-BB7A3A722C25}"/>
              </a:ext>
            </a:extLst>
          </p:cNvPr>
          <p:cNvSpPr txBox="1"/>
          <p:nvPr/>
        </p:nvSpPr>
        <p:spPr bwMode="auto">
          <a:xfrm>
            <a:off x="23253" y="1712246"/>
            <a:ext cx="9793088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Office 365: Menú Vista &gt; Panel de Navegación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0000"/>
                </a:solidFill>
                <a:latin typeface="Verdana" panose="020B0604030504040204" pitchFamily="34" charset="0"/>
              </a:rPr>
              <a:t>V</a:t>
            </a:r>
            <a:r>
              <a:rPr lang="es-ES" sz="22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ersiones anteriores: Menú Ver &gt; Mapa del documento</a:t>
            </a:r>
          </a:p>
          <a:p>
            <a:pPr lvl="1"/>
            <a:endParaRPr lang="es-ES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27F291B-8A48-BB95-D636-B0917D8B9B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2780928"/>
            <a:ext cx="74295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41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623715" y="6238701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21" name="Título">
            <a:extLst>
              <a:ext uri="{FF2B5EF4-FFF2-40B4-BE49-F238E27FC236}">
                <a16:creationId xmlns:a16="http://schemas.microsoft.com/office/drawing/2014/main" id="{5E4D25AC-CBF4-AC41-2EAB-D28E0D43B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727650"/>
            <a:ext cx="7992888" cy="936124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DOCUMENTOS</a:t>
            </a: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WORD.</a:t>
            </a:r>
            <a:b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ESTILOS Y ENCABEZADOS.</a:t>
            </a:r>
            <a:b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Ver y modificar estilos</a:t>
            </a:r>
            <a:endParaRPr lang="es-ES" dirty="0"/>
          </a:p>
        </p:txBody>
      </p:sp>
      <p:sp>
        <p:nvSpPr>
          <p:cNvPr id="2" name="CuadroTexto 1" descr="Windows 365. Panel o botón de estilos&#10;">
            <a:extLst>
              <a:ext uri="{FF2B5EF4-FFF2-40B4-BE49-F238E27FC236}">
                <a16:creationId xmlns:a16="http://schemas.microsoft.com/office/drawing/2014/main" id="{DE716CD5-3CF5-71B8-0CE4-BB7A3A722C25}"/>
              </a:ext>
            </a:extLst>
          </p:cNvPr>
          <p:cNvSpPr txBox="1"/>
          <p:nvPr/>
        </p:nvSpPr>
        <p:spPr bwMode="auto">
          <a:xfrm>
            <a:off x="0" y="1734488"/>
            <a:ext cx="93965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2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Windows 365 &gt; Panel o botón de Estilos</a:t>
            </a:r>
          </a:p>
        </p:txBody>
      </p:sp>
      <p:pic>
        <p:nvPicPr>
          <p:cNvPr id="5" name="Imagen 1" descr="Inicio. Panel de Estilos.">
            <a:extLst>
              <a:ext uri="{FF2B5EF4-FFF2-40B4-BE49-F238E27FC236}">
                <a16:creationId xmlns:a16="http://schemas.microsoft.com/office/drawing/2014/main" id="{907832E0-41F2-5F8F-CAA7-EFA3540AE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236138"/>
            <a:ext cx="6166750" cy="830387"/>
          </a:xfrm>
          <a:prstGeom prst="rect">
            <a:avLst/>
          </a:prstGeom>
        </p:spPr>
      </p:pic>
      <p:pic>
        <p:nvPicPr>
          <p:cNvPr id="6" name="Imagen 2" descr="Panel de propiedades de estilo.">
            <a:extLst>
              <a:ext uri="{FF2B5EF4-FFF2-40B4-BE49-F238E27FC236}">
                <a16:creationId xmlns:a16="http://schemas.microsoft.com/office/drawing/2014/main" id="{58A2269A-8AFB-1CEB-E071-801AC4CA6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865" y="3066525"/>
            <a:ext cx="3539148" cy="3063825"/>
          </a:xfrm>
          <a:prstGeom prst="rect">
            <a:avLst/>
          </a:prstGeom>
        </p:spPr>
      </p:pic>
      <p:pic>
        <p:nvPicPr>
          <p:cNvPr id="8" name="Imagen 3" descr="Seleccionar un estilo, pulsar botón derecho, Modificar">
            <a:extLst>
              <a:ext uri="{FF2B5EF4-FFF2-40B4-BE49-F238E27FC236}">
                <a16:creationId xmlns:a16="http://schemas.microsoft.com/office/drawing/2014/main" id="{F595C860-A8DF-0495-6FE8-44BB69E506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86" y="3530719"/>
            <a:ext cx="4978643" cy="207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15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623715" y="6238701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21" name="Título">
            <a:extLst>
              <a:ext uri="{FF2B5EF4-FFF2-40B4-BE49-F238E27FC236}">
                <a16:creationId xmlns:a16="http://schemas.microsoft.com/office/drawing/2014/main" id="{5E4D25AC-CBF4-AC41-2EAB-D28E0D43B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992888" cy="936124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DOCUMENTOS</a:t>
            </a: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WORD.</a:t>
            </a:r>
            <a:b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ESTILOS Y ENCABEZADOS.</a:t>
            </a:r>
            <a:b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Crear estilo nuevo</a:t>
            </a:r>
            <a:endParaRPr lang="es-ES" dirty="0"/>
          </a:p>
        </p:txBody>
      </p:sp>
      <p:sp>
        <p:nvSpPr>
          <p:cNvPr id="2" name="CuadroTexto" descr="Menú Vista. Panel de Navegación &#10;Versiones anteriores: Menú Ver. Mapa del documento.&#10;">
            <a:extLst>
              <a:ext uri="{FF2B5EF4-FFF2-40B4-BE49-F238E27FC236}">
                <a16:creationId xmlns:a16="http://schemas.microsoft.com/office/drawing/2014/main" id="{DE716CD5-3CF5-71B8-0CE4-BB7A3A722C25}"/>
              </a:ext>
            </a:extLst>
          </p:cNvPr>
          <p:cNvSpPr txBox="1"/>
          <p:nvPr/>
        </p:nvSpPr>
        <p:spPr bwMode="auto">
          <a:xfrm>
            <a:off x="-162272" y="1701969"/>
            <a:ext cx="93965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2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Windows 365 &gt; Panel o botón de Estilos</a:t>
            </a:r>
          </a:p>
        </p:txBody>
      </p:sp>
      <p:pic>
        <p:nvPicPr>
          <p:cNvPr id="9" name="Imagen" descr="Botón esquina inferior derecha del panel de estilos. Se despliega un menú y seleccionar Crear estilo.">
            <a:extLst>
              <a:ext uri="{FF2B5EF4-FFF2-40B4-BE49-F238E27FC236}">
                <a16:creationId xmlns:a16="http://schemas.microsoft.com/office/drawing/2014/main" id="{2ADF3A76-6045-35D9-8120-EC15C0EB5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300113"/>
            <a:ext cx="6166750" cy="37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6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623715" y="6238701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21" name="Título">
            <a:extLst>
              <a:ext uri="{FF2B5EF4-FFF2-40B4-BE49-F238E27FC236}">
                <a16:creationId xmlns:a16="http://schemas.microsoft.com/office/drawing/2014/main" id="{5E4D25AC-CBF4-AC41-2EAB-D28E0D43B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418978"/>
            <a:ext cx="7992888" cy="1425846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PRÁCTICA 1</a:t>
            </a: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Word</a:t>
            </a:r>
            <a:b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Recomendaciones iniciales. </a:t>
            </a:r>
            <a:br>
              <a:rPr lang="es-ES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Estructura del documento</a:t>
            </a:r>
            <a:endParaRPr lang="es-ES" dirty="0"/>
          </a:p>
        </p:txBody>
      </p:sp>
      <p:sp>
        <p:nvSpPr>
          <p:cNvPr id="2" name="CuadroTexto" descr="A revisar:&#10;Idioma del documento&#10;Propiedades del documento&#10;Estructura del documento&#10;Títulos&#10;Tipo de letra&#10;Tamaño de letra&#10;&#10;">
            <a:hlinkClick r:id="rId3" action="ppaction://hlinkfile"/>
            <a:extLst>
              <a:ext uri="{FF2B5EF4-FFF2-40B4-BE49-F238E27FC236}">
                <a16:creationId xmlns:a16="http://schemas.microsoft.com/office/drawing/2014/main" id="{DE716CD5-3CF5-71B8-0CE4-BB7A3A722C25}"/>
              </a:ext>
            </a:extLst>
          </p:cNvPr>
          <p:cNvSpPr txBox="1"/>
          <p:nvPr/>
        </p:nvSpPr>
        <p:spPr bwMode="auto">
          <a:xfrm>
            <a:off x="539552" y="1920099"/>
            <a:ext cx="8424936" cy="485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Deben revisarse los siguientes aspectos del documento: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Contraste</a:t>
            </a:r>
            <a:endParaRPr lang="es-ES" sz="2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Idioma del documento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Propiedades del documento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Estructura del documento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lphaUcPeriod"/>
            </a:pPr>
            <a:r>
              <a:rPr lang="es-ES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Títulos</a:t>
            </a:r>
            <a:endParaRPr lang="es-ES" sz="2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50000"/>
              </a:lnSpc>
              <a:buFont typeface="+mj-lt"/>
              <a:buAutoNum type="alphaUcPeriod"/>
            </a:pPr>
            <a:r>
              <a:rPr lang="es-ES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Tipo de letra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lphaUcPeriod"/>
            </a:pPr>
            <a:r>
              <a:rPr lang="es-ES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Tamaño de letra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ES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lvl="1"/>
            <a:endParaRPr lang="es-ES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grpSp>
        <p:nvGrpSpPr>
          <p:cNvPr id="10" name="Grupo" descr="Enlace a Práctica 1">
            <a:extLst>
              <a:ext uri="{FF2B5EF4-FFF2-40B4-BE49-F238E27FC236}">
                <a16:creationId xmlns:a16="http://schemas.microsoft.com/office/drawing/2014/main" id="{B78F0D99-ED30-25BA-C724-A8ED0EF2616E}"/>
              </a:ext>
            </a:extLst>
          </p:cNvPr>
          <p:cNvGrpSpPr/>
          <p:nvPr/>
        </p:nvGrpSpPr>
        <p:grpSpPr>
          <a:xfrm>
            <a:off x="6642230" y="4077072"/>
            <a:ext cx="2250250" cy="1872208"/>
            <a:chOff x="6642230" y="4077072"/>
            <a:chExt cx="2250250" cy="1872208"/>
          </a:xfrm>
        </p:grpSpPr>
        <p:sp>
          <p:nvSpPr>
            <p:cNvPr id="9" name="Rectángulo">
              <a:extLst>
                <a:ext uri="{FF2B5EF4-FFF2-40B4-BE49-F238E27FC236}">
                  <a16:creationId xmlns:a16="http://schemas.microsoft.com/office/drawing/2014/main" id="{34FC4F28-D437-C72B-B58E-5BA933BA2F86}"/>
                </a:ext>
              </a:extLst>
            </p:cNvPr>
            <p:cNvSpPr/>
            <p:nvPr/>
          </p:nvSpPr>
          <p:spPr bwMode="auto">
            <a:xfrm>
              <a:off x="6642230" y="4077072"/>
              <a:ext cx="2250250" cy="187220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-110" charset="0"/>
                <a:cs typeface="Lucida Grande" pitchFamily="-110" charset="0"/>
              </a:endParaRPr>
            </a:p>
          </p:txBody>
        </p:sp>
        <p:pic>
          <p:nvPicPr>
            <p:cNvPr id="5" name="Gráfico" descr="Documento con relleno sólido">
              <a:hlinkClick r:id="rId3" action="ppaction://hlinkfile"/>
              <a:extLst>
                <a:ext uri="{FF2B5EF4-FFF2-40B4-BE49-F238E27FC236}">
                  <a16:creationId xmlns:a16="http://schemas.microsoft.com/office/drawing/2014/main" id="{68590E8F-1C51-6DCC-AC77-8E2DFA106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305650" y="4413429"/>
              <a:ext cx="914400" cy="914400"/>
            </a:xfrm>
            <a:prstGeom prst="rect">
              <a:avLst/>
            </a:prstGeom>
          </p:spPr>
        </p:pic>
        <p:sp>
          <p:nvSpPr>
            <p:cNvPr id="7" name="CuadroTexto 2">
              <a:extLst>
                <a:ext uri="{FF2B5EF4-FFF2-40B4-BE49-F238E27FC236}">
                  <a16:creationId xmlns:a16="http://schemas.microsoft.com/office/drawing/2014/main" id="{A74852EF-70DA-C0DD-D681-24EBAF4AD378}"/>
                </a:ext>
              </a:extLst>
            </p:cNvPr>
            <p:cNvSpPr txBox="1"/>
            <p:nvPr/>
          </p:nvSpPr>
          <p:spPr bwMode="auto">
            <a:xfrm>
              <a:off x="6807950" y="5284850"/>
              <a:ext cx="20305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sz="2800" u="sng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Práctica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0559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623715" y="6238701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21" name="Título">
            <a:extLst>
              <a:ext uri="{FF2B5EF4-FFF2-40B4-BE49-F238E27FC236}">
                <a16:creationId xmlns:a16="http://schemas.microsoft.com/office/drawing/2014/main" id="{5E4D25AC-CBF4-AC41-2EAB-D28E0D43B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750370"/>
            <a:ext cx="7992888" cy="936124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DOCUMENTOS</a:t>
            </a: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WORD.</a:t>
            </a:r>
            <a:b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Blo</a:t>
            </a:r>
            <a:r>
              <a:rPr lang="es-ES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ques de texto</a:t>
            </a:r>
            <a:endParaRPr lang="es-ES" dirty="0"/>
          </a:p>
        </p:txBody>
      </p:sp>
      <p:sp>
        <p:nvSpPr>
          <p:cNvPr id="2" name="CuadroTexto" descr="&#10;">
            <a:extLst>
              <a:ext uri="{FF2B5EF4-FFF2-40B4-BE49-F238E27FC236}">
                <a16:creationId xmlns:a16="http://schemas.microsoft.com/office/drawing/2014/main" id="{DE716CD5-3CF5-71B8-0CE4-BB7A3A722C25}"/>
              </a:ext>
            </a:extLst>
          </p:cNvPr>
          <p:cNvSpPr txBox="1"/>
          <p:nvPr/>
        </p:nvSpPr>
        <p:spPr bwMode="auto">
          <a:xfrm>
            <a:off x="-288826" y="1667638"/>
            <a:ext cx="5437684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</a:rPr>
              <a:t>Tratar de usar siempre el </a:t>
            </a:r>
            <a:r>
              <a:rPr lang="es-ES" b="1" dirty="0">
                <a:solidFill>
                  <a:srgbClr val="000000"/>
                </a:solidFill>
                <a:latin typeface="Verdana" panose="020B0604030504040204" pitchFamily="34" charset="0"/>
              </a:rPr>
              <a:t>mismo</a:t>
            </a: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s-ES" b="1" dirty="0">
                <a:solidFill>
                  <a:srgbClr val="000000"/>
                </a:solidFill>
                <a:latin typeface="Verdana" panose="020B0604030504040204" pitchFamily="34" charset="0"/>
              </a:rPr>
              <a:t>estilo de párrafo</a:t>
            </a:r>
            <a:endParaRPr lang="es-ES" b="1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Texto </a:t>
            </a:r>
            <a:r>
              <a:rPr lang="es-ES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alineado</a:t>
            </a:r>
            <a:r>
              <a:rPr lang="es-ES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a la </a:t>
            </a:r>
            <a:r>
              <a:rPr lang="es-ES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izquierda</a:t>
            </a:r>
            <a:endParaRPr lang="es-ES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0000"/>
                </a:solidFill>
                <a:latin typeface="Verdana" panose="020B0604030504040204" pitchFamily="34" charset="0"/>
              </a:rPr>
              <a:t>Interlineado</a:t>
            </a: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</a:rPr>
              <a:t> de, al menos, </a:t>
            </a:r>
            <a:r>
              <a:rPr lang="es-ES" b="1" dirty="0">
                <a:solidFill>
                  <a:srgbClr val="000000"/>
                </a:solidFill>
                <a:latin typeface="Verdana" panose="020B0604030504040204" pitchFamily="34" charset="0"/>
              </a:rPr>
              <a:t>1.5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0000"/>
                </a:solidFill>
                <a:latin typeface="Verdana" panose="020B0604030504040204" pitchFamily="34" charset="0"/>
              </a:rPr>
              <a:t>Letras sin </a:t>
            </a:r>
            <a:r>
              <a:rPr lang="es-ES" b="1" dirty="0" err="1">
                <a:solidFill>
                  <a:srgbClr val="000000"/>
                </a:solidFill>
                <a:latin typeface="Verdana" panose="020B0604030504040204" pitchFamily="34" charset="0"/>
              </a:rPr>
              <a:t>serifa</a:t>
            </a:r>
            <a:r>
              <a:rPr lang="es-ES" b="1" dirty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Verdana" panose="020B0604030504040204" pitchFamily="34" charset="0"/>
              </a:rPr>
              <a:t>Verdana</a:t>
            </a: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</a:rPr>
              <a:t>, no Arial</a:t>
            </a:r>
            <a:endParaRPr lang="es-ES" sz="22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/>
            <a:endParaRPr lang="es-ES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Imagen 1" descr="Menú contextual desplegado al pulsar el botón derecho, con la opción de menú Párrafo.">
            <a:extLst>
              <a:ext uri="{FF2B5EF4-FFF2-40B4-BE49-F238E27FC236}">
                <a16:creationId xmlns:a16="http://schemas.microsoft.com/office/drawing/2014/main" id="{BA39AEB5-931B-8A29-9DFC-E825333A2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405438"/>
            <a:ext cx="1758800" cy="3091702"/>
          </a:xfrm>
          <a:prstGeom prst="rect">
            <a:avLst/>
          </a:prstGeom>
        </p:spPr>
      </p:pic>
      <p:pic>
        <p:nvPicPr>
          <p:cNvPr id="9" name="Imagen 2" descr="Panel de configuración de párrafos.">
            <a:extLst>
              <a:ext uri="{FF2B5EF4-FFF2-40B4-BE49-F238E27FC236}">
                <a16:creationId xmlns:a16="http://schemas.microsoft.com/office/drawing/2014/main" id="{DDA7DAEB-B7B1-AEBE-B145-B922CE78A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158" y="2212099"/>
            <a:ext cx="4113842" cy="396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5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550988" y="6102350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5" name="Título">
            <a:extLst>
              <a:ext uri="{FF2B5EF4-FFF2-40B4-BE49-F238E27FC236}">
                <a16:creationId xmlns:a16="http://schemas.microsoft.com/office/drawing/2014/main" id="{2599F21F-617D-7E3C-193B-DC15E0614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4402" y="1340768"/>
            <a:ext cx="5835910" cy="2232249"/>
          </a:xfrm>
        </p:spPr>
        <p:txBody>
          <a:bodyPr/>
          <a:lstStyle/>
          <a:p>
            <a:r>
              <a:rPr lang="es-ES" sz="4800" dirty="0">
                <a:latin typeface="Verdana" panose="020B0604030504040204" pitchFamily="34" charset="0"/>
                <a:ea typeface="Verdana" panose="020B0604030504040204" pitchFamily="34" charset="0"/>
              </a:rPr>
              <a:t>Objetivos del Taller</a:t>
            </a:r>
          </a:p>
        </p:txBody>
      </p:sp>
    </p:spTree>
    <p:extLst>
      <p:ext uri="{BB962C8B-B14F-4D97-AF65-F5344CB8AC3E}">
        <p14:creationId xmlns:p14="http://schemas.microsoft.com/office/powerpoint/2010/main" val="118520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623715" y="6238701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21" name="Título">
            <a:extLst>
              <a:ext uri="{FF2B5EF4-FFF2-40B4-BE49-F238E27FC236}">
                <a16:creationId xmlns:a16="http://schemas.microsoft.com/office/drawing/2014/main" id="{5E4D25AC-CBF4-AC41-2EAB-D28E0D43B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992888" cy="936124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DOCUMENTOS</a:t>
            </a: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WORD 365.</a:t>
            </a:r>
            <a:b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Imágenes</a:t>
            </a:r>
            <a:endParaRPr lang="es-ES" dirty="0"/>
          </a:p>
        </p:txBody>
      </p:sp>
      <p:pic>
        <p:nvPicPr>
          <p:cNvPr id="5" name="Imagen 1" descr="Menú contextual desplegado al pulsar con el botón derecho sobre la imagen donde aparece la opción Ver texto alternativo">
            <a:extLst>
              <a:ext uri="{FF2B5EF4-FFF2-40B4-BE49-F238E27FC236}">
                <a16:creationId xmlns:a16="http://schemas.microsoft.com/office/drawing/2014/main" id="{5B38D16C-5B1E-F1D3-FDC4-B7E86C7E8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1686494"/>
            <a:ext cx="1719635" cy="3920768"/>
          </a:xfrm>
          <a:prstGeom prst="rect">
            <a:avLst/>
          </a:prstGeom>
        </p:spPr>
      </p:pic>
      <p:sp>
        <p:nvSpPr>
          <p:cNvPr id="2" name="CuadroTexto" descr="&#10;">
            <a:extLst>
              <a:ext uri="{FF2B5EF4-FFF2-40B4-BE49-F238E27FC236}">
                <a16:creationId xmlns:a16="http://schemas.microsoft.com/office/drawing/2014/main" id="{DE716CD5-3CF5-71B8-0CE4-BB7A3A722C25}"/>
              </a:ext>
            </a:extLst>
          </p:cNvPr>
          <p:cNvSpPr txBox="1"/>
          <p:nvPr/>
        </p:nvSpPr>
        <p:spPr bwMode="auto">
          <a:xfrm>
            <a:off x="1979712" y="1657015"/>
            <a:ext cx="705678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</a:rPr>
              <a:t>Añadir siempre un texto alternativo o marcar como decorativo</a:t>
            </a:r>
            <a:endParaRPr lang="es-ES" sz="22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/>
            <a:endParaRPr lang="es-ES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Imagen 2" descr="Panel de introducción del texto alternativo">
            <a:extLst>
              <a:ext uri="{FF2B5EF4-FFF2-40B4-BE49-F238E27FC236}">
                <a16:creationId xmlns:a16="http://schemas.microsoft.com/office/drawing/2014/main" id="{9A93416A-2FBF-5684-6AFF-4430AAB43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485" y="2792930"/>
            <a:ext cx="24003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95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623715" y="6238701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21" name="Título">
            <a:extLst>
              <a:ext uri="{FF2B5EF4-FFF2-40B4-BE49-F238E27FC236}">
                <a16:creationId xmlns:a16="http://schemas.microsoft.com/office/drawing/2014/main" id="{5E4D25AC-CBF4-AC41-2EAB-D28E0D43B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992888" cy="936124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DOCUMENTOS</a:t>
            </a: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WORD 2016.</a:t>
            </a:r>
            <a:b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Imágenes</a:t>
            </a:r>
            <a:endParaRPr lang="es-ES" dirty="0"/>
          </a:p>
        </p:txBody>
      </p:sp>
      <p:sp>
        <p:nvSpPr>
          <p:cNvPr id="2" name="CuadroTexto" descr="&#10;">
            <a:extLst>
              <a:ext uri="{FF2B5EF4-FFF2-40B4-BE49-F238E27FC236}">
                <a16:creationId xmlns:a16="http://schemas.microsoft.com/office/drawing/2014/main" id="{DE716CD5-3CF5-71B8-0CE4-BB7A3A722C25}"/>
              </a:ext>
            </a:extLst>
          </p:cNvPr>
          <p:cNvSpPr txBox="1"/>
          <p:nvPr/>
        </p:nvSpPr>
        <p:spPr bwMode="auto">
          <a:xfrm>
            <a:off x="-145604" y="1657015"/>
            <a:ext cx="928960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0000"/>
                </a:solidFill>
                <a:latin typeface="Verdana" panose="020B0604030504040204" pitchFamily="34" charset="0"/>
              </a:rPr>
              <a:t>Menú contextual (botón derecho) &gt; Formato de imagen &gt; Diseño y propiedades &gt; Texto Alternativo</a:t>
            </a:r>
            <a:endParaRPr lang="es-ES" sz="22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/>
            <a:endParaRPr lang="es-ES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Imagen">
            <a:extLst>
              <a:ext uri="{FF2B5EF4-FFF2-40B4-BE49-F238E27FC236}">
                <a16:creationId xmlns:a16="http://schemas.microsoft.com/office/drawing/2014/main" id="{26710B94-61B7-D4F2-4DB8-17ED2CC857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677" y="2852936"/>
            <a:ext cx="42481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79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623715" y="6238701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21" name="Título">
            <a:extLst>
              <a:ext uri="{FF2B5EF4-FFF2-40B4-BE49-F238E27FC236}">
                <a16:creationId xmlns:a16="http://schemas.microsoft.com/office/drawing/2014/main" id="{5E4D25AC-CBF4-AC41-2EAB-D28E0D43B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992888" cy="936124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DOCUMENTOS</a:t>
            </a: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WORD.</a:t>
            </a:r>
            <a:b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Listas</a:t>
            </a:r>
            <a:endParaRPr lang="es-ES" dirty="0"/>
          </a:p>
        </p:txBody>
      </p:sp>
      <p:sp>
        <p:nvSpPr>
          <p:cNvPr id="2" name="CuadroTexto" descr="&#10;">
            <a:extLst>
              <a:ext uri="{FF2B5EF4-FFF2-40B4-BE49-F238E27FC236}">
                <a16:creationId xmlns:a16="http://schemas.microsoft.com/office/drawing/2014/main" id="{DE716CD5-3CF5-71B8-0CE4-BB7A3A722C25}"/>
              </a:ext>
            </a:extLst>
          </p:cNvPr>
          <p:cNvSpPr txBox="1"/>
          <p:nvPr/>
        </p:nvSpPr>
        <p:spPr bwMode="auto">
          <a:xfrm>
            <a:off x="-324544" y="1744296"/>
            <a:ext cx="5256584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N</a:t>
            </a:r>
            <a:r>
              <a:rPr lang="es-ES" sz="2200" dirty="0">
                <a:solidFill>
                  <a:srgbClr val="000000"/>
                </a:solidFill>
                <a:latin typeface="Verdana" panose="020B0604030504040204" pitchFamily="34" charset="0"/>
              </a:rPr>
              <a:t>O simular listas con tabulaciones o espacios.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Usar siempre las herramientas de lista de Word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0000"/>
                </a:solidFill>
                <a:latin typeface="Verdana" panose="020B0604030504040204" pitchFamily="34" charset="0"/>
              </a:rPr>
              <a:t>Si</a:t>
            </a:r>
            <a:r>
              <a:rPr lang="es-ES" sz="22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es necesario modificar las viñetas usar la herramienta NO imágenes</a:t>
            </a:r>
            <a:r>
              <a:rPr lang="es-ES" sz="2200" dirty="0">
                <a:solidFill>
                  <a:srgbClr val="000000"/>
                </a:solidFill>
                <a:latin typeface="Verdana" panose="020B0604030504040204" pitchFamily="34" charset="0"/>
              </a:rPr>
              <a:t> para simular listas.</a:t>
            </a:r>
            <a:endParaRPr lang="es-ES" sz="22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/>
            <a:endParaRPr lang="es-ES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Imagen 1" descr="Menú de Listas">
            <a:extLst>
              <a:ext uri="{FF2B5EF4-FFF2-40B4-BE49-F238E27FC236}">
                <a16:creationId xmlns:a16="http://schemas.microsoft.com/office/drawing/2014/main" id="{43363FEE-E8CB-4835-3392-F0B898F2B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562944"/>
            <a:ext cx="4951490" cy="1044084"/>
          </a:xfrm>
          <a:prstGeom prst="rect">
            <a:avLst/>
          </a:prstGeom>
        </p:spPr>
      </p:pic>
      <p:pic>
        <p:nvPicPr>
          <p:cNvPr id="9" name="Imagen 2" descr="Opciones de viñetas">
            <a:extLst>
              <a:ext uri="{FF2B5EF4-FFF2-40B4-BE49-F238E27FC236}">
                <a16:creationId xmlns:a16="http://schemas.microsoft.com/office/drawing/2014/main" id="{03909C9D-A12B-E213-60E6-AA438CE8C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2848603"/>
            <a:ext cx="29527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74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623715" y="6238701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21" name="Título">
            <a:extLst>
              <a:ext uri="{FF2B5EF4-FFF2-40B4-BE49-F238E27FC236}">
                <a16:creationId xmlns:a16="http://schemas.microsoft.com/office/drawing/2014/main" id="{5E4D25AC-CBF4-AC41-2EAB-D28E0D43B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418978"/>
            <a:ext cx="7992888" cy="1425846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PRÁCTICA 2</a:t>
            </a: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Word</a:t>
            </a:r>
            <a:b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Bloques de texto. </a:t>
            </a:r>
            <a:br>
              <a:rPr lang="es-ES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Imágenes. Listas.</a:t>
            </a:r>
            <a:endParaRPr lang="es-ES" dirty="0"/>
          </a:p>
        </p:txBody>
      </p:sp>
      <p:sp>
        <p:nvSpPr>
          <p:cNvPr id="2" name="CuadroTexto" descr="A revisar:&#10;Idioma del documento&#10;Propiedades del documento&#10;Estructura del documento&#10;Títulos&#10;Tipo de letra&#10;Tamaño de letra&#10;&#10;">
            <a:hlinkClick r:id="rId3" action="ppaction://hlinkfile"/>
            <a:extLst>
              <a:ext uri="{FF2B5EF4-FFF2-40B4-BE49-F238E27FC236}">
                <a16:creationId xmlns:a16="http://schemas.microsoft.com/office/drawing/2014/main" id="{DE716CD5-3CF5-71B8-0CE4-BB7A3A722C25}"/>
              </a:ext>
            </a:extLst>
          </p:cNvPr>
          <p:cNvSpPr txBox="1"/>
          <p:nvPr/>
        </p:nvSpPr>
        <p:spPr bwMode="auto">
          <a:xfrm>
            <a:off x="611560" y="1175304"/>
            <a:ext cx="7560840" cy="495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S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Deben revisarse los siguientes aspectos del documento: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Párrafos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Interlineado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Alineación del texto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Imagen: texto alternativo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Listas</a:t>
            </a:r>
            <a:endParaRPr lang="es-ES" sz="2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ES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lvl="1"/>
            <a:endParaRPr lang="es-ES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grpSp>
        <p:nvGrpSpPr>
          <p:cNvPr id="10" name="Grupo" descr="Enlace a Práctica 2">
            <a:extLst>
              <a:ext uri="{FF2B5EF4-FFF2-40B4-BE49-F238E27FC236}">
                <a16:creationId xmlns:a16="http://schemas.microsoft.com/office/drawing/2014/main" id="{B78F0D99-ED30-25BA-C724-A8ED0EF2616E}"/>
              </a:ext>
            </a:extLst>
          </p:cNvPr>
          <p:cNvGrpSpPr/>
          <p:nvPr/>
        </p:nvGrpSpPr>
        <p:grpSpPr>
          <a:xfrm>
            <a:off x="6282190" y="4023608"/>
            <a:ext cx="2250250" cy="1872208"/>
            <a:chOff x="6642230" y="4077072"/>
            <a:chExt cx="2250250" cy="1872208"/>
          </a:xfrm>
        </p:grpSpPr>
        <p:sp>
          <p:nvSpPr>
            <p:cNvPr id="9" name="Rectángulo">
              <a:extLst>
                <a:ext uri="{FF2B5EF4-FFF2-40B4-BE49-F238E27FC236}">
                  <a16:creationId xmlns:a16="http://schemas.microsoft.com/office/drawing/2014/main" id="{34FC4F28-D437-C72B-B58E-5BA933BA2F86}"/>
                </a:ext>
              </a:extLst>
            </p:cNvPr>
            <p:cNvSpPr/>
            <p:nvPr/>
          </p:nvSpPr>
          <p:spPr bwMode="auto">
            <a:xfrm>
              <a:off x="6642230" y="4077072"/>
              <a:ext cx="2250250" cy="187220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-110" charset="0"/>
                <a:cs typeface="Lucida Grande" pitchFamily="-110" charset="0"/>
              </a:endParaRPr>
            </a:p>
          </p:txBody>
        </p:sp>
        <p:pic>
          <p:nvPicPr>
            <p:cNvPr id="5" name="Gráfico" descr="Documento con relleno sólido">
              <a:hlinkClick r:id="rId4" action="ppaction://hlinkfile"/>
              <a:extLst>
                <a:ext uri="{FF2B5EF4-FFF2-40B4-BE49-F238E27FC236}">
                  <a16:creationId xmlns:a16="http://schemas.microsoft.com/office/drawing/2014/main" id="{68590E8F-1C51-6DCC-AC77-8E2DFA106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305650" y="4413429"/>
              <a:ext cx="914400" cy="914400"/>
            </a:xfrm>
            <a:prstGeom prst="rect">
              <a:avLst/>
            </a:prstGeom>
          </p:spPr>
        </p:pic>
        <p:sp>
          <p:nvSpPr>
            <p:cNvPr id="7" name="CuadroTexto 2">
              <a:extLst>
                <a:ext uri="{FF2B5EF4-FFF2-40B4-BE49-F238E27FC236}">
                  <a16:creationId xmlns:a16="http://schemas.microsoft.com/office/drawing/2014/main" id="{A74852EF-70DA-C0DD-D681-24EBAF4AD378}"/>
                </a:ext>
              </a:extLst>
            </p:cNvPr>
            <p:cNvSpPr txBox="1"/>
            <p:nvPr/>
          </p:nvSpPr>
          <p:spPr bwMode="auto">
            <a:xfrm>
              <a:off x="6807950" y="5284850"/>
              <a:ext cx="20305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sz="2800" u="sng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Práctica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2458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623715" y="6238701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21" name="Título">
            <a:extLst>
              <a:ext uri="{FF2B5EF4-FFF2-40B4-BE49-F238E27FC236}">
                <a16:creationId xmlns:a16="http://schemas.microsoft.com/office/drawing/2014/main" id="{5E4D25AC-CBF4-AC41-2EAB-D28E0D43B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992888" cy="936124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DOCUMENTOS</a:t>
            </a: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WORD.</a:t>
            </a:r>
            <a:b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Tablas de Datos. Creación</a:t>
            </a:r>
            <a:endParaRPr lang="es-ES" dirty="0"/>
          </a:p>
        </p:txBody>
      </p:sp>
      <p:sp>
        <p:nvSpPr>
          <p:cNvPr id="2" name="CuadroTexto" descr="NO simular tablas con tabulaciones o espacios.&#10;Usar siempre las herramientas de tabla de Word&#10;">
            <a:extLst>
              <a:ext uri="{FF2B5EF4-FFF2-40B4-BE49-F238E27FC236}">
                <a16:creationId xmlns:a16="http://schemas.microsoft.com/office/drawing/2014/main" id="{DE716CD5-3CF5-71B8-0CE4-BB7A3A722C25}"/>
              </a:ext>
            </a:extLst>
          </p:cNvPr>
          <p:cNvSpPr txBox="1"/>
          <p:nvPr/>
        </p:nvSpPr>
        <p:spPr bwMode="auto">
          <a:xfrm>
            <a:off x="0" y="2204864"/>
            <a:ext cx="5112568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N</a:t>
            </a:r>
            <a:r>
              <a:rPr lang="es-ES" sz="2200" dirty="0">
                <a:solidFill>
                  <a:srgbClr val="000000"/>
                </a:solidFill>
                <a:latin typeface="Verdana" panose="020B0604030504040204" pitchFamily="34" charset="0"/>
              </a:rPr>
              <a:t>O simular tablas con tabulaciones o espacios.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Usar siempre las herramientas de tabla de Word</a:t>
            </a:r>
          </a:p>
          <a:p>
            <a:pPr lvl="1"/>
            <a:endParaRPr lang="es-ES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Imagen" descr="Creación de Tabla: Botón Tabla">
            <a:extLst>
              <a:ext uri="{FF2B5EF4-FFF2-40B4-BE49-F238E27FC236}">
                <a16:creationId xmlns:a16="http://schemas.microsoft.com/office/drawing/2014/main" id="{EF1E95E6-3971-3917-9528-BDD1D9650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781" y="1675765"/>
            <a:ext cx="333375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27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623715" y="6238701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21" name="Título">
            <a:extLst>
              <a:ext uri="{FF2B5EF4-FFF2-40B4-BE49-F238E27FC236}">
                <a16:creationId xmlns:a16="http://schemas.microsoft.com/office/drawing/2014/main" id="{5E4D25AC-CBF4-AC41-2EAB-D28E0D43B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992888" cy="936124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DOCUMENTOS</a:t>
            </a: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WORD.</a:t>
            </a:r>
            <a:b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Tablas de Datos. Propiedades</a:t>
            </a:r>
            <a:endParaRPr lang="es-ES" dirty="0"/>
          </a:p>
        </p:txBody>
      </p:sp>
      <p:sp>
        <p:nvSpPr>
          <p:cNvPr id="2" name="CuadroTexto" descr="Hacer tablas sencillas a ser posible solo con la primera fila de encabezados.&#10;Si no es posible añadir Columna de encabezados desde la opcion diseño de Tabla&#10;&#10;No permitir dividir las filas entre páginas&#10;Añadir Texto alternativo&#10;">
            <a:extLst>
              <a:ext uri="{FF2B5EF4-FFF2-40B4-BE49-F238E27FC236}">
                <a16:creationId xmlns:a16="http://schemas.microsoft.com/office/drawing/2014/main" id="{DE716CD5-3CF5-71B8-0CE4-BB7A3A722C25}"/>
              </a:ext>
            </a:extLst>
          </p:cNvPr>
          <p:cNvSpPr txBox="1"/>
          <p:nvPr/>
        </p:nvSpPr>
        <p:spPr bwMode="auto">
          <a:xfrm>
            <a:off x="-245009" y="1504742"/>
            <a:ext cx="9440676" cy="154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Hacer tablas sencillas a ser posible solo con la primera fila de encabezados.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Si no es posible añadir Colu</a:t>
            </a:r>
            <a:r>
              <a:rPr lang="es-ES" sz="2200" dirty="0">
                <a:solidFill>
                  <a:srgbClr val="000000"/>
                </a:solidFill>
                <a:latin typeface="Verdana" panose="020B0604030504040204" pitchFamily="34" charset="0"/>
              </a:rPr>
              <a:t>mna de encabezados</a:t>
            </a:r>
            <a:endParaRPr lang="es-ES" sz="22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Imagen" descr="Marcar la casilla de Primera columna si se desea hacer que la primera columna sean encabezados">
            <a:extLst>
              <a:ext uri="{FF2B5EF4-FFF2-40B4-BE49-F238E27FC236}">
                <a16:creationId xmlns:a16="http://schemas.microsoft.com/office/drawing/2014/main" id="{2FB8DBFF-E292-E9EB-F6B8-595799D8D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345509"/>
            <a:ext cx="8206383" cy="240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04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623715" y="6238701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21" name="Título">
            <a:extLst>
              <a:ext uri="{FF2B5EF4-FFF2-40B4-BE49-F238E27FC236}">
                <a16:creationId xmlns:a16="http://schemas.microsoft.com/office/drawing/2014/main" id="{5E4D25AC-CBF4-AC41-2EAB-D28E0D43B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992888" cy="936124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DOCUMENTOS</a:t>
            </a: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WORD.</a:t>
            </a:r>
            <a:b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Tablas de Datos. Encabezados</a:t>
            </a:r>
            <a:endParaRPr lang="es-ES" dirty="0"/>
          </a:p>
        </p:txBody>
      </p:sp>
      <p:sp>
        <p:nvSpPr>
          <p:cNvPr id="2" name="CuadroTexto" descr="&#10;Menú contextual Propiedades de tabla:&#10;Repetir como fila de encabezado en cada página&#10;No permitir dividir las filas entre páginas&#10;Añadir Texto alternativo&#10;">
            <a:extLst>
              <a:ext uri="{FF2B5EF4-FFF2-40B4-BE49-F238E27FC236}">
                <a16:creationId xmlns:a16="http://schemas.microsoft.com/office/drawing/2014/main" id="{DE716CD5-3CF5-71B8-0CE4-BB7A3A722C25}"/>
              </a:ext>
            </a:extLst>
          </p:cNvPr>
          <p:cNvSpPr txBox="1"/>
          <p:nvPr/>
        </p:nvSpPr>
        <p:spPr bwMode="auto">
          <a:xfrm>
            <a:off x="-296676" y="1899985"/>
            <a:ext cx="5112568" cy="312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Menú contextual Propiedades de tabla: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rgbClr val="000000"/>
                </a:solidFill>
                <a:latin typeface="Verdana" panose="020B0604030504040204" pitchFamily="34" charset="0"/>
              </a:rPr>
              <a:t>Repetir como fila de encabezado en cada página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No permi</a:t>
            </a:r>
            <a:r>
              <a:rPr lang="es-ES" sz="1800" dirty="0">
                <a:solidFill>
                  <a:srgbClr val="000000"/>
                </a:solidFill>
                <a:latin typeface="Verdana" panose="020B0604030504040204" pitchFamily="34" charset="0"/>
              </a:rPr>
              <a:t>tir dividir las filas entre páginas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Añadir Texto alternativo</a:t>
            </a:r>
          </a:p>
        </p:txBody>
      </p:sp>
      <p:pic>
        <p:nvPicPr>
          <p:cNvPr id="6" name="Imagen">
            <a:extLst>
              <a:ext uri="{FF2B5EF4-FFF2-40B4-BE49-F238E27FC236}">
                <a16:creationId xmlns:a16="http://schemas.microsoft.com/office/drawing/2014/main" id="{8CF51078-0E1B-E052-88DE-0F4CB2BBFC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971" y="1628800"/>
            <a:ext cx="42100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07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623715" y="6238701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21" name="Título">
            <a:extLst>
              <a:ext uri="{FF2B5EF4-FFF2-40B4-BE49-F238E27FC236}">
                <a16:creationId xmlns:a16="http://schemas.microsoft.com/office/drawing/2014/main" id="{5E4D25AC-CBF4-AC41-2EAB-D28E0D43B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992888" cy="936124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DOCUMENTOS</a:t>
            </a: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WORD.</a:t>
            </a:r>
            <a:b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Enlaces. Texto en Columnas</a:t>
            </a:r>
            <a:endParaRPr lang="es-ES" dirty="0"/>
          </a:p>
        </p:txBody>
      </p:sp>
      <p:sp>
        <p:nvSpPr>
          <p:cNvPr id="2" name="CuadroTexto">
            <a:extLst>
              <a:ext uri="{FF2B5EF4-FFF2-40B4-BE49-F238E27FC236}">
                <a16:creationId xmlns:a16="http://schemas.microsoft.com/office/drawing/2014/main" id="{DE716CD5-3CF5-71B8-0CE4-BB7A3A722C25}"/>
              </a:ext>
            </a:extLst>
          </p:cNvPr>
          <p:cNvSpPr txBox="1"/>
          <p:nvPr/>
        </p:nvSpPr>
        <p:spPr bwMode="auto">
          <a:xfrm>
            <a:off x="1225645" y="1428310"/>
            <a:ext cx="5480327" cy="560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Los enlaces deben: 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200" dirty="0">
                <a:solidFill>
                  <a:srgbClr val="000000"/>
                </a:solidFill>
                <a:latin typeface="Verdana" panose="020B0604030504040204" pitchFamily="34" charset="0"/>
              </a:rPr>
              <a:t>S</a:t>
            </a:r>
            <a:r>
              <a:rPr lang="es-ES" sz="22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er insertados como vínculos.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2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Identificar al destino con claridad.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0000"/>
                </a:solidFill>
                <a:latin typeface="Verdana" panose="020B0604030504040204" pitchFamily="34" charset="0"/>
              </a:rPr>
              <a:t>El texto en columnas no compromete la accesibilidad si se hace mediante la herramienta.</a:t>
            </a:r>
            <a:endParaRPr lang="es-ES" sz="22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22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2">
              <a:lnSpc>
                <a:spcPct val="150000"/>
              </a:lnSpc>
            </a:pPr>
            <a:endParaRPr lang="es-ES" sz="22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Imagen 1" descr="Menú contextual que aparece al pulsar botón derecho, donde aparece la opción de Vínculo">
            <a:extLst>
              <a:ext uri="{FF2B5EF4-FFF2-40B4-BE49-F238E27FC236}">
                <a16:creationId xmlns:a16="http://schemas.microsoft.com/office/drawing/2014/main" id="{2F0588C8-E6D5-5484-85F5-3C2F186BC86B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30" y="520897"/>
            <a:ext cx="1609937" cy="3712412"/>
          </a:xfrm>
          <a:prstGeom prst="rect">
            <a:avLst/>
          </a:prstGeom>
        </p:spPr>
      </p:pic>
      <p:pic>
        <p:nvPicPr>
          <p:cNvPr id="8" name="Imagen 2" descr="Botón para la selección del numero de columnas del texto.">
            <a:extLst>
              <a:ext uri="{FF2B5EF4-FFF2-40B4-BE49-F238E27FC236}">
                <a16:creationId xmlns:a16="http://schemas.microsoft.com/office/drawing/2014/main" id="{4EC1AB8A-A9E5-9EE1-8062-349E81BE8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972" y="3498767"/>
            <a:ext cx="2232248" cy="259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14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623715" y="6238701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21" name="Título">
            <a:extLst>
              <a:ext uri="{FF2B5EF4-FFF2-40B4-BE49-F238E27FC236}">
                <a16:creationId xmlns:a16="http://schemas.microsoft.com/office/drawing/2014/main" id="{5E4D25AC-CBF4-AC41-2EAB-D28E0D43B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589" y="478555"/>
            <a:ext cx="7992888" cy="849782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PRÁCTICA 3</a:t>
            </a: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Word</a:t>
            </a:r>
            <a:b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Tablas. Enlaces.</a:t>
            </a:r>
            <a:endParaRPr lang="es-ES" dirty="0"/>
          </a:p>
        </p:txBody>
      </p:sp>
      <p:sp>
        <p:nvSpPr>
          <p:cNvPr id="2" name="CuadroTexto" descr="A revisar:&#10;Idioma del documento&#10;Propiedades del documento&#10;Estructura del documento&#10;Títulos&#10;Tipo de letra&#10;Tamaño de letra&#10;&#10;">
            <a:hlinkClick r:id="rId3" action="ppaction://hlinkfile"/>
            <a:extLst>
              <a:ext uri="{FF2B5EF4-FFF2-40B4-BE49-F238E27FC236}">
                <a16:creationId xmlns:a16="http://schemas.microsoft.com/office/drawing/2014/main" id="{DE716CD5-3CF5-71B8-0CE4-BB7A3A722C25}"/>
              </a:ext>
            </a:extLst>
          </p:cNvPr>
          <p:cNvSpPr txBox="1"/>
          <p:nvPr/>
        </p:nvSpPr>
        <p:spPr bwMode="auto">
          <a:xfrm>
            <a:off x="611560" y="1175304"/>
            <a:ext cx="7560840" cy="444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S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Deben revisarse los siguientes aspectos del documento: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Añadir </a:t>
            </a:r>
            <a:r>
              <a:rPr lang="es-ES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Texto alternativo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Añadir fila y columna de encabezados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Dividir celdas para simplificar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Crear marcador y enlace a la tabla</a:t>
            </a:r>
            <a:endParaRPr lang="es-ES" sz="2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ES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lvl="1"/>
            <a:endParaRPr lang="es-ES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grpSp>
        <p:nvGrpSpPr>
          <p:cNvPr id="10" name="Grupo" descr="Enlace a la práctica 3">
            <a:extLst>
              <a:ext uri="{FF2B5EF4-FFF2-40B4-BE49-F238E27FC236}">
                <a16:creationId xmlns:a16="http://schemas.microsoft.com/office/drawing/2014/main" id="{B78F0D99-ED30-25BA-C724-A8ED0EF2616E}"/>
              </a:ext>
            </a:extLst>
          </p:cNvPr>
          <p:cNvGrpSpPr/>
          <p:nvPr/>
        </p:nvGrpSpPr>
        <p:grpSpPr>
          <a:xfrm>
            <a:off x="6615227" y="4023010"/>
            <a:ext cx="2250250" cy="1872208"/>
            <a:chOff x="6642230" y="4077072"/>
            <a:chExt cx="2250250" cy="1872208"/>
          </a:xfrm>
        </p:grpSpPr>
        <p:sp>
          <p:nvSpPr>
            <p:cNvPr id="9" name="Rectángulo">
              <a:extLst>
                <a:ext uri="{FF2B5EF4-FFF2-40B4-BE49-F238E27FC236}">
                  <a16:creationId xmlns:a16="http://schemas.microsoft.com/office/drawing/2014/main" id="{34FC4F28-D437-C72B-B58E-5BA933BA2F86}"/>
                </a:ext>
              </a:extLst>
            </p:cNvPr>
            <p:cNvSpPr/>
            <p:nvPr/>
          </p:nvSpPr>
          <p:spPr bwMode="auto">
            <a:xfrm>
              <a:off x="6642230" y="4077072"/>
              <a:ext cx="2250250" cy="187220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-110" charset="0"/>
                <a:cs typeface="Lucida Grande" pitchFamily="-110" charset="0"/>
              </a:endParaRPr>
            </a:p>
          </p:txBody>
        </p:sp>
        <p:pic>
          <p:nvPicPr>
            <p:cNvPr id="5" name="Gráfico" descr="Documento con relleno sólido">
              <a:hlinkClick r:id="rId4" action="ppaction://hlinkfile"/>
              <a:extLst>
                <a:ext uri="{FF2B5EF4-FFF2-40B4-BE49-F238E27FC236}">
                  <a16:creationId xmlns:a16="http://schemas.microsoft.com/office/drawing/2014/main" id="{68590E8F-1C51-6DCC-AC77-8E2DFA106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305650" y="4413429"/>
              <a:ext cx="914400" cy="914400"/>
            </a:xfrm>
            <a:prstGeom prst="rect">
              <a:avLst/>
            </a:prstGeom>
          </p:spPr>
        </p:pic>
        <p:sp>
          <p:nvSpPr>
            <p:cNvPr id="7" name="CuadroTexto 2">
              <a:extLst>
                <a:ext uri="{FF2B5EF4-FFF2-40B4-BE49-F238E27FC236}">
                  <a16:creationId xmlns:a16="http://schemas.microsoft.com/office/drawing/2014/main" id="{A74852EF-70DA-C0DD-D681-24EBAF4AD378}"/>
                </a:ext>
              </a:extLst>
            </p:cNvPr>
            <p:cNvSpPr txBox="1"/>
            <p:nvPr/>
          </p:nvSpPr>
          <p:spPr bwMode="auto">
            <a:xfrm>
              <a:off x="6807950" y="5284850"/>
              <a:ext cx="20305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sz="2800" u="sng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Práctica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840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623715" y="6238701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21" name="Título">
            <a:extLst>
              <a:ext uri="{FF2B5EF4-FFF2-40B4-BE49-F238E27FC236}">
                <a16:creationId xmlns:a16="http://schemas.microsoft.com/office/drawing/2014/main" id="{5E4D25AC-CBF4-AC41-2EAB-D28E0D43B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992888" cy="936124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DOCUMENTOS</a:t>
            </a: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WORD.</a:t>
            </a:r>
            <a:b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CREACIÓN DE DOCUMENTOS PDF 1</a:t>
            </a:r>
            <a:endParaRPr lang="es-ES" dirty="0"/>
          </a:p>
        </p:txBody>
      </p:sp>
      <p:sp>
        <p:nvSpPr>
          <p:cNvPr id="2" name="CuadroTexto">
            <a:extLst>
              <a:ext uri="{FF2B5EF4-FFF2-40B4-BE49-F238E27FC236}">
                <a16:creationId xmlns:a16="http://schemas.microsoft.com/office/drawing/2014/main" id="{DE716CD5-3CF5-71B8-0CE4-BB7A3A722C25}"/>
              </a:ext>
            </a:extLst>
          </p:cNvPr>
          <p:cNvSpPr txBox="1"/>
          <p:nvPr/>
        </p:nvSpPr>
        <p:spPr bwMode="auto">
          <a:xfrm>
            <a:off x="223665" y="1428311"/>
            <a:ext cx="8452792" cy="154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0000"/>
                </a:solidFill>
                <a:latin typeface="Verdana" panose="020B0604030504040204" pitchFamily="34" charset="0"/>
              </a:rPr>
              <a:t>Archivo &gt; Guardar como &gt; Tipo de archivo PDF.</a:t>
            </a:r>
            <a:endParaRPr lang="es-ES" sz="22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22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2">
              <a:lnSpc>
                <a:spcPct val="150000"/>
              </a:lnSpc>
            </a:pPr>
            <a:endParaRPr lang="es-ES" sz="22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Imagen">
            <a:extLst>
              <a:ext uri="{FF2B5EF4-FFF2-40B4-BE49-F238E27FC236}">
                <a16:creationId xmlns:a16="http://schemas.microsoft.com/office/drawing/2014/main" id="{BE517443-0583-1B40-C229-6F45169CFC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47" y="2226303"/>
            <a:ext cx="8654369" cy="320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8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550988" y="6102350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r>
              <a:rPr lang="es-ES" sz="800" dirty="0"/>
              <a:t>IE</a:t>
            </a:r>
          </a:p>
        </p:txBody>
      </p:sp>
      <p:sp>
        <p:nvSpPr>
          <p:cNvPr id="21" name="Título">
            <a:extLst>
              <a:ext uri="{FF2B5EF4-FFF2-40B4-BE49-F238E27FC236}">
                <a16:creationId xmlns:a16="http://schemas.microsoft.com/office/drawing/2014/main" id="{09A0D620-B9DE-D9CF-D4C0-E821BE7C7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282354"/>
            <a:ext cx="9074596" cy="554358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Lucida Grande"/>
              </a:rPr>
              <a:t>¿POR QUÉ DOCUMENTOS ACCESIBLES?</a:t>
            </a:r>
            <a:endParaRPr lang="es-ES" dirty="0"/>
          </a:p>
        </p:txBody>
      </p:sp>
      <p:sp>
        <p:nvSpPr>
          <p:cNvPr id="4103" name="cuadro texto">
            <a:extLst>
              <a:ext uri="{FF2B5EF4-FFF2-40B4-BE49-F238E27FC236}">
                <a16:creationId xmlns:a16="http://schemas.microsoft.com/office/drawing/2014/main" id="{D2E8F728-7291-F3B1-0A10-78D7091FA18F}"/>
              </a:ext>
            </a:extLst>
          </p:cNvPr>
          <p:cNvSpPr txBox="1">
            <a:spLocks/>
          </p:cNvSpPr>
          <p:nvPr/>
        </p:nvSpPr>
        <p:spPr bwMode="auto">
          <a:xfrm>
            <a:off x="467544" y="1124744"/>
            <a:ext cx="83529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pitchFamily="-110" charset="0"/>
                <a:cs typeface="Lucida Grande" pitchFamily="-110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pitchFamily="-110" charset="0"/>
                <a:cs typeface="Lucida Grande" pitchFamily="-110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pitchFamily="-110" charset="0"/>
                <a:cs typeface="Lucida Grande" pitchFamily="-110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pitchFamily="-110" charset="0"/>
                <a:cs typeface="Lucida Grande" pitchFamily="-110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pitchFamily="-110" charset="0"/>
                <a:cs typeface="Lucida Grande" pitchFamily="-110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pitchFamily="-110" charset="0"/>
                <a:cs typeface="Lucida Grande" pitchFamily="-110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pitchFamily="-110" charset="0"/>
                <a:cs typeface="Lucida Grande" pitchFamily="-110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pitchFamily="-110" charset="0"/>
                <a:cs typeface="Lucida Grande" pitchFamily="-110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Real Decreto 1112/2018 </a:t>
            </a:r>
          </a:p>
          <a:p>
            <a:pPr marL="0" indent="0" algn="ctr" eaLnBrk="1" hangingPunct="1">
              <a:buNone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(ACCESIBILIDAD DE LOS SITIOS WEB Y APLICACIONES PARA DISPOSITIVOS MÓVILES DEL SECTOR PÚBLICO)</a:t>
            </a:r>
          </a:p>
          <a:p>
            <a:pPr marL="0" indent="0" algn="ctr" eaLnBrk="1" hangingPunct="1">
              <a:buNone/>
            </a:pPr>
            <a:endParaRPr lang="es-E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" name="IMAGEN" descr="Debemos hacer accesibles todos aquellos documentos y formularios descargables desde cualquier página web, excepto los anteriores al 20/09/2018">
            <a:extLst>
              <a:ext uri="{FF2B5EF4-FFF2-40B4-BE49-F238E27FC236}">
                <a16:creationId xmlns:a16="http://schemas.microsoft.com/office/drawing/2014/main" id="{46B35012-44DF-424E-638B-75ABF313D24B}"/>
              </a:ext>
            </a:extLst>
          </p:cNvPr>
          <p:cNvGrpSpPr/>
          <p:nvPr/>
        </p:nvGrpSpPr>
        <p:grpSpPr>
          <a:xfrm>
            <a:off x="685800" y="2132856"/>
            <a:ext cx="7846640" cy="3609454"/>
            <a:chOff x="685800" y="2132856"/>
            <a:chExt cx="7846640" cy="3609454"/>
          </a:xfrm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F3202598-DDBD-331E-14C7-4EB2CBC60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 bwMode="auto">
            <a:xfrm>
              <a:off x="685800" y="2132856"/>
              <a:ext cx="7846640" cy="360945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Lucida Grande" pitchFamily="-110" charset="0"/>
                </a:rPr>
                <a:t>ACCESIBLES</a:t>
              </a:r>
            </a:p>
          </p:txBody>
        </p:sp>
        <p:grpSp>
          <p:nvGrpSpPr>
            <p:cNvPr id="20" name="Grupo 19" descr="Deben ser accesibles los documentos y formularios descargables">
              <a:extLst>
                <a:ext uri="{FF2B5EF4-FFF2-40B4-BE49-F238E27FC236}">
                  <a16:creationId xmlns:a16="http://schemas.microsoft.com/office/drawing/2014/main" id="{BD9EB2EF-6AEB-3A36-CAA6-CCC30F203074}"/>
                </a:ext>
              </a:extLst>
            </p:cNvPr>
            <p:cNvGrpSpPr/>
            <p:nvPr/>
          </p:nvGrpSpPr>
          <p:grpSpPr>
            <a:xfrm>
              <a:off x="1201638" y="2348880"/>
              <a:ext cx="2506266" cy="3070113"/>
              <a:chOff x="1201638" y="2348880"/>
              <a:chExt cx="2506266" cy="3070113"/>
            </a:xfrm>
          </p:grpSpPr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AF0CBF99-EA8A-4BD1-4580-3EBB34DE61A1}"/>
                  </a:ext>
                </a:extLst>
              </p:cNvPr>
              <p:cNvSpPr/>
              <p:nvPr/>
            </p:nvSpPr>
            <p:spPr bwMode="auto">
              <a:xfrm>
                <a:off x="1371600" y="2754697"/>
                <a:ext cx="2336304" cy="266429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Lucida Grande" pitchFamily="-110" charset="0"/>
                  </a:rPr>
                  <a:t/>
                </a:r>
                <a:br>
                  <a:rPr kumimoji="0" lang="es-E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Lucida Grande" pitchFamily="-110" charset="0"/>
                  </a:rPr>
                </a:br>
                <a:r>
                  <a:rPr kumimoji="0" lang="es-E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Lucida Grande" pitchFamily="-110" charset="0"/>
                  </a:rPr>
                  <a:t>Documentos y formularios descargables</a:t>
                </a:r>
              </a:p>
            </p:txBody>
          </p:sp>
          <p:pic>
            <p:nvPicPr>
              <p:cNvPr id="6" name="Gráfico 5">
                <a:extLst>
                  <a:ext uri="{FF2B5EF4-FFF2-40B4-BE49-F238E27FC236}">
                    <a16:creationId xmlns:a16="http://schemas.microsoft.com/office/drawing/2014/main" id="{C1C28EE4-C63D-D27D-7D8E-E53F6E6F549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2073424" y="309066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3" name="Gráfico 12" descr="Sí">
                <a:extLst>
                  <a:ext uri="{FF2B5EF4-FFF2-40B4-BE49-F238E27FC236}">
                    <a16:creationId xmlns:a16="http://schemas.microsoft.com/office/drawing/2014/main" id="{2128DD9A-417D-1D72-48B2-9C147603F2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1201638" y="2348880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9" name="Grupo 18" descr="No es necesario hacer accesibles documentos anteroriores al 20/09/2018">
              <a:extLst>
                <a:ext uri="{FF2B5EF4-FFF2-40B4-BE49-F238E27FC236}">
                  <a16:creationId xmlns:a16="http://schemas.microsoft.com/office/drawing/2014/main" id="{9AB65644-DA68-CD92-BE5B-F4D8FE16A23D}"/>
                </a:ext>
              </a:extLst>
            </p:cNvPr>
            <p:cNvGrpSpPr/>
            <p:nvPr/>
          </p:nvGrpSpPr>
          <p:grpSpPr>
            <a:xfrm>
              <a:off x="5548064" y="2276872"/>
              <a:ext cx="2686268" cy="3097865"/>
              <a:chOff x="5548064" y="2650089"/>
              <a:chExt cx="2686268" cy="3097865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2BA4DAFD-EA28-40C4-3924-5BCB941B1E9B}"/>
                  </a:ext>
                </a:extLst>
              </p:cNvPr>
              <p:cNvSpPr/>
              <p:nvPr/>
            </p:nvSpPr>
            <p:spPr bwMode="auto">
              <a:xfrm>
                <a:off x="5548064" y="3092908"/>
                <a:ext cx="2336304" cy="265504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Lucida Grande" pitchFamily="-110" charset="0"/>
                  </a:rPr>
                  <a:t/>
                </a:r>
                <a:br>
                  <a:rPr kumimoji="0" lang="es-E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Lucida Grande" pitchFamily="-110" charset="0"/>
                  </a:rPr>
                </a:br>
                <a:r>
                  <a:rPr kumimoji="0" lang="es-E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Lucida Grande" pitchFamily="-110" charset="0"/>
                  </a:rPr>
                  <a:t>Documentos y formularios anteriores al 20/09/2018</a:t>
                </a:r>
              </a:p>
            </p:txBody>
          </p:sp>
          <p:pic>
            <p:nvPicPr>
              <p:cNvPr id="15" name="Gráfico 14">
                <a:extLst>
                  <a:ext uri="{FF2B5EF4-FFF2-40B4-BE49-F238E27FC236}">
                    <a16:creationId xmlns:a16="http://schemas.microsoft.com/office/drawing/2014/main" id="{8716B266-6666-3329-3A82-DC866D4809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6319715" y="337169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7" name="Gráfico 16" descr="No">
                <a:extLst>
                  <a:ext uri="{FF2B5EF4-FFF2-40B4-BE49-F238E27FC236}">
                    <a16:creationId xmlns:a16="http://schemas.microsoft.com/office/drawing/2014/main" id="{6D9C9499-AF85-50B8-05D2-52645E8EF9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7319932" y="2650089"/>
                <a:ext cx="914400" cy="914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12359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623715" y="6238701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21" name="Título">
            <a:extLst>
              <a:ext uri="{FF2B5EF4-FFF2-40B4-BE49-F238E27FC236}">
                <a16:creationId xmlns:a16="http://schemas.microsoft.com/office/drawing/2014/main" id="{5E4D25AC-CBF4-AC41-2EAB-D28E0D43B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992888" cy="936124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DOCUMENTOS</a:t>
            </a: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WORD.</a:t>
            </a:r>
            <a:b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CREACIÓN DE DOCUMENTOS PDF 2</a:t>
            </a:r>
            <a:endParaRPr lang="es-ES" dirty="0"/>
          </a:p>
        </p:txBody>
      </p:sp>
      <p:sp>
        <p:nvSpPr>
          <p:cNvPr id="2" name="CuadroTexto" descr="Enlace Más opciones &gt; Botón de Opciones">
            <a:extLst>
              <a:ext uri="{FF2B5EF4-FFF2-40B4-BE49-F238E27FC236}">
                <a16:creationId xmlns:a16="http://schemas.microsoft.com/office/drawing/2014/main" id="{DE716CD5-3CF5-71B8-0CE4-BB7A3A722C25}"/>
              </a:ext>
            </a:extLst>
          </p:cNvPr>
          <p:cNvSpPr txBox="1"/>
          <p:nvPr/>
        </p:nvSpPr>
        <p:spPr bwMode="auto">
          <a:xfrm>
            <a:off x="223665" y="1428311"/>
            <a:ext cx="8452792" cy="154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0000"/>
                </a:solidFill>
                <a:latin typeface="Verdana" panose="020B0604030504040204" pitchFamily="34" charset="0"/>
              </a:rPr>
              <a:t>Enlace Más opciones &gt; Botón de Opciones</a:t>
            </a:r>
            <a:endParaRPr lang="es-ES" sz="22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22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2">
              <a:lnSpc>
                <a:spcPct val="150000"/>
              </a:lnSpc>
            </a:pPr>
            <a:endParaRPr lang="es-ES" sz="22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grpSp>
        <p:nvGrpSpPr>
          <p:cNvPr id="14" name="Grupo">
            <a:extLst>
              <a:ext uri="{FF2B5EF4-FFF2-40B4-BE49-F238E27FC236}">
                <a16:creationId xmlns:a16="http://schemas.microsoft.com/office/drawing/2014/main" id="{A87E6F9E-9C7F-2829-CC34-B339E4C61D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67542" y="1988840"/>
            <a:ext cx="8280921" cy="4637714"/>
            <a:chOff x="467542" y="1988840"/>
            <a:chExt cx="8280921" cy="4637714"/>
          </a:xfrm>
        </p:grpSpPr>
        <p:pic>
          <p:nvPicPr>
            <p:cNvPr id="5" name="Imagen 1">
              <a:extLst>
                <a:ext uri="{FF2B5EF4-FFF2-40B4-BE49-F238E27FC236}">
                  <a16:creationId xmlns:a16="http://schemas.microsoft.com/office/drawing/2014/main" id="{E2DCCFFA-255C-DAA6-B954-0AADC20FE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542" y="1988840"/>
              <a:ext cx="8280921" cy="3923898"/>
            </a:xfrm>
            <a:prstGeom prst="rect">
              <a:avLst/>
            </a:prstGeom>
          </p:spPr>
        </p:pic>
        <p:pic>
          <p:nvPicPr>
            <p:cNvPr id="8" name="Imagen 2">
              <a:extLst>
                <a:ext uri="{FF2B5EF4-FFF2-40B4-BE49-F238E27FC236}">
                  <a16:creationId xmlns:a16="http://schemas.microsoft.com/office/drawing/2014/main" id="{73765E1E-762E-BBD6-D620-DC3CA21C5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1600" y="3261046"/>
              <a:ext cx="2736304" cy="3365508"/>
            </a:xfrm>
            <a:prstGeom prst="rect">
              <a:avLst/>
            </a:prstGeom>
          </p:spPr>
        </p:pic>
        <p:cxnSp>
          <p:nvCxnSpPr>
            <p:cNvPr id="10" name="Conector recto de flecha 1">
              <a:extLst>
                <a:ext uri="{FF2B5EF4-FFF2-40B4-BE49-F238E27FC236}">
                  <a16:creationId xmlns:a16="http://schemas.microsoft.com/office/drawing/2014/main" id="{046F9062-DFE1-920D-77E3-32C327FC5912}"/>
                </a:ext>
              </a:extLst>
            </p:cNvPr>
            <p:cNvCxnSpPr/>
            <p:nvPr/>
          </p:nvCxnSpPr>
          <p:spPr bwMode="auto">
            <a:xfrm>
              <a:off x="3779912" y="3074224"/>
              <a:ext cx="1944216" cy="150690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Conector recto de flecha 2">
              <a:extLst>
                <a:ext uri="{FF2B5EF4-FFF2-40B4-BE49-F238E27FC236}">
                  <a16:creationId xmlns:a16="http://schemas.microsoft.com/office/drawing/2014/main" id="{C433214D-7272-162B-ABFC-A6AA8106E37F}"/>
                </a:ext>
              </a:extLst>
            </p:cNvPr>
            <p:cNvCxnSpPr/>
            <p:nvPr/>
          </p:nvCxnSpPr>
          <p:spPr bwMode="auto">
            <a:xfrm flipH="1">
              <a:off x="3707904" y="4869160"/>
              <a:ext cx="2016224" cy="45310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07446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623715" y="6238701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21" name="Título">
            <a:extLst>
              <a:ext uri="{FF2B5EF4-FFF2-40B4-BE49-F238E27FC236}">
                <a16:creationId xmlns:a16="http://schemas.microsoft.com/office/drawing/2014/main" id="{5E4D25AC-CBF4-AC41-2EAB-D28E0D43B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992888" cy="936124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DOCUMENTOS</a:t>
            </a: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WORD.</a:t>
            </a:r>
            <a:b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CREACIÓN DE DOCUMENTOS PDF 3</a:t>
            </a:r>
            <a:endParaRPr lang="es-ES" dirty="0"/>
          </a:p>
        </p:txBody>
      </p:sp>
      <p:sp>
        <p:nvSpPr>
          <p:cNvPr id="2" name="CuadroTexto" descr="&#10;">
            <a:extLst>
              <a:ext uri="{FF2B5EF4-FFF2-40B4-BE49-F238E27FC236}">
                <a16:creationId xmlns:a16="http://schemas.microsoft.com/office/drawing/2014/main" id="{DE716CD5-3CF5-71B8-0CE4-BB7A3A722C25}"/>
              </a:ext>
            </a:extLst>
          </p:cNvPr>
          <p:cNvSpPr txBox="1"/>
          <p:nvPr/>
        </p:nvSpPr>
        <p:spPr bwMode="auto">
          <a:xfrm>
            <a:off x="4211960" y="2072416"/>
            <a:ext cx="4536505" cy="357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Marcar </a:t>
            </a:r>
            <a:r>
              <a:rPr lang="es-ES" sz="2200" dirty="0">
                <a:solidFill>
                  <a:srgbClr val="000000"/>
                </a:solidFill>
                <a:latin typeface="Verdana" panose="020B0604030504040204" pitchFamily="34" charset="0"/>
              </a:rPr>
              <a:t>“Crear marcadores”.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Marcar “Etiquetas de la estructura del documento para accesibilidad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”</a:t>
            </a:r>
            <a:endParaRPr lang="es-ES" sz="22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22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2">
              <a:lnSpc>
                <a:spcPct val="150000"/>
              </a:lnSpc>
            </a:pPr>
            <a:endParaRPr lang="es-ES" sz="22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Imagen">
            <a:extLst>
              <a:ext uri="{FF2B5EF4-FFF2-40B4-BE49-F238E27FC236}">
                <a16:creationId xmlns:a16="http://schemas.microsoft.com/office/drawing/2014/main" id="{7134680C-82AE-6BFC-F5B9-E1EED07402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550087"/>
            <a:ext cx="3685754" cy="456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10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623715" y="6238701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21" name="Título">
            <a:extLst>
              <a:ext uri="{FF2B5EF4-FFF2-40B4-BE49-F238E27FC236}">
                <a16:creationId xmlns:a16="http://schemas.microsoft.com/office/drawing/2014/main" id="{5E4D25AC-CBF4-AC41-2EAB-D28E0D43B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992888" cy="936124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DOCUMENTOS</a:t>
            </a: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WORD.</a:t>
            </a:r>
            <a:b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CREACIÓN DE DOCUMENTOS PDF 4</a:t>
            </a:r>
            <a:endParaRPr lang="es-ES" dirty="0"/>
          </a:p>
        </p:txBody>
      </p:sp>
      <p:sp>
        <p:nvSpPr>
          <p:cNvPr id="2" name="CuadroTexto" descr="&#10;">
            <a:extLst>
              <a:ext uri="{FF2B5EF4-FFF2-40B4-BE49-F238E27FC236}">
                <a16:creationId xmlns:a16="http://schemas.microsoft.com/office/drawing/2014/main" id="{DE716CD5-3CF5-71B8-0CE4-BB7A3A722C25}"/>
              </a:ext>
            </a:extLst>
          </p:cNvPr>
          <p:cNvSpPr txBox="1"/>
          <p:nvPr/>
        </p:nvSpPr>
        <p:spPr bwMode="auto">
          <a:xfrm>
            <a:off x="9550" y="1450153"/>
            <a:ext cx="8738914" cy="154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Archivo &gt; Exportar</a:t>
            </a:r>
            <a:r>
              <a:rPr lang="es-ES" sz="2200" b="0" i="0" u="none" strike="noStrike" dirty="0">
                <a:solidFill>
                  <a:srgbClr val="000000"/>
                </a:solidFill>
                <a:latin typeface="Verdana" panose="020B0604030504040204" pitchFamily="34" charset="0"/>
              </a:rPr>
              <a:t> &gt; Crear documento PDF</a:t>
            </a:r>
            <a:endParaRPr lang="es-ES" sz="22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22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2">
              <a:lnSpc>
                <a:spcPct val="150000"/>
              </a:lnSpc>
            </a:pPr>
            <a:endParaRPr lang="es-ES" sz="22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Imagen">
            <a:extLst>
              <a:ext uri="{FF2B5EF4-FFF2-40B4-BE49-F238E27FC236}">
                <a16:creationId xmlns:a16="http://schemas.microsoft.com/office/drawing/2014/main" id="{B2C2CB3D-002D-5FB4-A43A-E60E8D12CD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12" y="2013972"/>
            <a:ext cx="7740352" cy="415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306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623715" y="6238701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21" name="Título">
            <a:extLst>
              <a:ext uri="{FF2B5EF4-FFF2-40B4-BE49-F238E27FC236}">
                <a16:creationId xmlns:a16="http://schemas.microsoft.com/office/drawing/2014/main" id="{5E4D25AC-CBF4-AC41-2EAB-D28E0D43B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992888" cy="936124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DOCUMENTOS</a:t>
            </a: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WORD.</a:t>
            </a:r>
            <a:b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Comprobar Accesibilidad</a:t>
            </a:r>
            <a:endParaRPr lang="es-ES" dirty="0"/>
          </a:p>
        </p:txBody>
      </p:sp>
      <p:sp>
        <p:nvSpPr>
          <p:cNvPr id="2" name="CuadroTexto" descr="&#10;">
            <a:extLst>
              <a:ext uri="{FF2B5EF4-FFF2-40B4-BE49-F238E27FC236}">
                <a16:creationId xmlns:a16="http://schemas.microsoft.com/office/drawing/2014/main" id="{DE716CD5-3CF5-71B8-0CE4-BB7A3A722C25}"/>
              </a:ext>
            </a:extLst>
          </p:cNvPr>
          <p:cNvSpPr txBox="1"/>
          <p:nvPr/>
        </p:nvSpPr>
        <p:spPr bwMode="auto">
          <a:xfrm>
            <a:off x="126587" y="1514917"/>
            <a:ext cx="8136905" cy="103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Menú Archivo</a:t>
            </a:r>
          </a:p>
          <a:p>
            <a:pPr lvl="2">
              <a:lnSpc>
                <a:spcPct val="150000"/>
              </a:lnSpc>
            </a:pPr>
            <a:endParaRPr lang="es-ES" sz="22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Imagen 1" descr="Menú Archivo. Información. Comprobar accesibilidad.">
            <a:extLst>
              <a:ext uri="{FF2B5EF4-FFF2-40B4-BE49-F238E27FC236}">
                <a16:creationId xmlns:a16="http://schemas.microsoft.com/office/drawing/2014/main" id="{13970847-580F-0CCF-110E-D8BDD8485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208088"/>
            <a:ext cx="5871587" cy="3282107"/>
          </a:xfrm>
          <a:prstGeom prst="rect">
            <a:avLst/>
          </a:prstGeom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id="{939354A6-D006-B563-6A63-011892C045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980" y="1489695"/>
            <a:ext cx="23622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63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550988" y="6102350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5" name="Título">
            <a:extLst>
              <a:ext uri="{FF2B5EF4-FFF2-40B4-BE49-F238E27FC236}">
                <a16:creationId xmlns:a16="http://schemas.microsoft.com/office/drawing/2014/main" id="{2599F21F-617D-7E3C-193B-DC15E0614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386" y="1412776"/>
            <a:ext cx="6411974" cy="3024336"/>
          </a:xfrm>
        </p:spPr>
        <p:txBody>
          <a:bodyPr/>
          <a:lstStyle/>
          <a:p>
            <a:r>
              <a:rPr lang="es-ES" sz="4800" dirty="0">
                <a:latin typeface="Verdana" panose="020B0604030504040204" pitchFamily="34" charset="0"/>
                <a:ea typeface="Verdana" panose="020B0604030504040204" pitchFamily="34" charset="0"/>
              </a:rPr>
              <a:t>DOCUMENTOS DE EXCEL</a:t>
            </a:r>
          </a:p>
        </p:txBody>
      </p:sp>
      <p:pic>
        <p:nvPicPr>
          <p:cNvPr id="6" name="Imagen">
            <a:extLst>
              <a:ext uri="{FF2B5EF4-FFF2-40B4-BE49-F238E27FC236}">
                <a16:creationId xmlns:a16="http://schemas.microsoft.com/office/drawing/2014/main" id="{8BFEFEF9-49E0-8207-B8DE-9CD60D053A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412776"/>
            <a:ext cx="12763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75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550988" y="6102350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6" name="Título">
            <a:extLst>
              <a:ext uri="{FF2B5EF4-FFF2-40B4-BE49-F238E27FC236}">
                <a16:creationId xmlns:a16="http://schemas.microsoft.com/office/drawing/2014/main" id="{5B05E8C0-2252-B191-0133-34723065C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988" y="464679"/>
            <a:ext cx="6309320" cy="1226517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Lucida Grande"/>
              </a:rPr>
              <a:t>DOCUMENTOS DE EXCEL.</a:t>
            </a:r>
            <a:b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Lucida Grande"/>
              </a:rPr>
            </a:br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Lucida Grande"/>
              </a:rPr>
              <a:t>Consejos</a:t>
            </a:r>
            <a:endParaRPr lang="es-ES" dirty="0">
              <a:effectLst/>
            </a:endParaRPr>
          </a:p>
        </p:txBody>
      </p:sp>
      <p:sp>
        <p:nvSpPr>
          <p:cNvPr id="3" name="CuadroTexto">
            <a:extLst>
              <a:ext uri="{FF2B5EF4-FFF2-40B4-BE49-F238E27FC236}">
                <a16:creationId xmlns:a16="http://schemas.microsoft.com/office/drawing/2014/main" id="{211A70C4-A1BD-9BBF-7A92-33D66E8F7A3C}"/>
              </a:ext>
            </a:extLst>
          </p:cNvPr>
          <p:cNvSpPr txBox="1"/>
          <p:nvPr/>
        </p:nvSpPr>
        <p:spPr bwMode="auto">
          <a:xfrm>
            <a:off x="323528" y="2132856"/>
            <a:ext cx="813690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b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s-ES" sz="3200" dirty="0">
                <a:latin typeface="Verdana" panose="020B0604030504040204" pitchFamily="34" charset="0"/>
                <a:ea typeface="Verdana" panose="020B0604030504040204" pitchFamily="34" charset="0"/>
              </a:rPr>
              <a:t>Seguir las mismas recomendaciones que para el WORD.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s-ES" sz="3200" dirty="0">
                <a:latin typeface="Verdana" panose="020B0604030504040204" pitchFamily="34" charset="0"/>
                <a:ea typeface="Verdana" panose="020B0604030504040204" pitchFamily="34" charset="0"/>
              </a:rPr>
              <a:t>¿Qué pasa con la información gráfica?</a:t>
            </a:r>
          </a:p>
        </p:txBody>
      </p:sp>
    </p:spTree>
    <p:extLst>
      <p:ext uri="{BB962C8B-B14F-4D97-AF65-F5344CB8AC3E}">
        <p14:creationId xmlns:p14="http://schemas.microsoft.com/office/powerpoint/2010/main" val="2317879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550988" y="6102350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16" name="Título">
            <a:extLst>
              <a:ext uri="{FF2B5EF4-FFF2-40B4-BE49-F238E27FC236}">
                <a16:creationId xmlns:a16="http://schemas.microsoft.com/office/drawing/2014/main" id="{A80DB1F4-940D-23FA-5DBA-310C4A0B4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1268" y="272463"/>
            <a:ext cx="6524625" cy="1039515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Lucida Grande"/>
              </a:rPr>
              <a:t>DOCUMENTOS DE EXCEL.</a:t>
            </a:r>
            <a:b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Lucida Grande"/>
              </a:rPr>
            </a:br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Lucida Grande"/>
              </a:rPr>
              <a:t>TABLAS</a:t>
            </a:r>
            <a:endParaRPr lang="es-ES" dirty="0">
              <a:effectLst/>
            </a:endParaRPr>
          </a:p>
        </p:txBody>
      </p:sp>
      <p:sp>
        <p:nvSpPr>
          <p:cNvPr id="3" name="CuadroTexto">
            <a:extLst>
              <a:ext uri="{FF2B5EF4-FFF2-40B4-BE49-F238E27FC236}">
                <a16:creationId xmlns:a16="http://schemas.microsoft.com/office/drawing/2014/main" id="{211A70C4-A1BD-9BBF-7A92-33D66E8F7A3C}"/>
              </a:ext>
            </a:extLst>
          </p:cNvPr>
          <p:cNvSpPr txBox="1"/>
          <p:nvPr/>
        </p:nvSpPr>
        <p:spPr bwMode="auto">
          <a:xfrm>
            <a:off x="323528" y="1124744"/>
            <a:ext cx="8352928" cy="103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b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Menú Insertar &gt; Tabla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Marcar que “La tabla tiene encabezados”.</a:t>
            </a:r>
          </a:p>
        </p:txBody>
      </p:sp>
      <p:grpSp>
        <p:nvGrpSpPr>
          <p:cNvPr id="15" name="Grupo">
            <a:extLst>
              <a:ext uri="{FF2B5EF4-FFF2-40B4-BE49-F238E27FC236}">
                <a16:creationId xmlns:a16="http://schemas.microsoft.com/office/drawing/2014/main" id="{5AD55A1C-30A7-B63F-67C9-6059BB7A4C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764990" y="2236267"/>
            <a:ext cx="5688632" cy="3896791"/>
            <a:chOff x="1709737" y="1228725"/>
            <a:chExt cx="6516616" cy="4400550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EE377703-9396-53DB-94E9-48BBC0AFF9D4}"/>
                </a:ext>
              </a:extLst>
            </p:cNvPr>
            <p:cNvGrpSpPr/>
            <p:nvPr/>
          </p:nvGrpSpPr>
          <p:grpSpPr>
            <a:xfrm>
              <a:off x="1709737" y="1228725"/>
              <a:ext cx="5724525" cy="4400550"/>
              <a:chOff x="1709737" y="1228727"/>
              <a:chExt cx="5724526" cy="4400558"/>
            </a:xfrm>
          </p:grpSpPr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89A7CFF9-55C3-2E80-95AA-FF1E569C98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9737" y="1228727"/>
                <a:ext cx="5724526" cy="4400558"/>
              </a:xfrm>
              <a:prstGeom prst="rect">
                <a:avLst/>
              </a:prstGeom>
            </p:spPr>
          </p:pic>
          <p:cxnSp>
            <p:nvCxnSpPr>
              <p:cNvPr id="10" name="Conector recto de flecha 9">
                <a:extLst>
                  <a:ext uri="{FF2B5EF4-FFF2-40B4-BE49-F238E27FC236}">
                    <a16:creationId xmlns:a16="http://schemas.microsoft.com/office/drawing/2014/main" id="{BFACD65C-8624-77AB-BCD2-B8F07CEF6DC6}"/>
                  </a:ext>
                </a:extLst>
              </p:cNvPr>
              <p:cNvCxnSpPr/>
              <p:nvPr/>
            </p:nvCxnSpPr>
            <p:spPr bwMode="auto">
              <a:xfrm>
                <a:off x="3851921" y="3163907"/>
                <a:ext cx="2232248" cy="213021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14" name="Imagen 2">
              <a:extLst>
                <a:ext uri="{FF2B5EF4-FFF2-40B4-BE49-F238E27FC236}">
                  <a16:creationId xmlns:a16="http://schemas.microsoft.com/office/drawing/2014/main" id="{812B4042-5C61-ECF8-DBCD-B770BCD81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35628" y="3269447"/>
              <a:ext cx="1990725" cy="1162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4758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550988" y="6102350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5" name="Título">
            <a:extLst>
              <a:ext uri="{FF2B5EF4-FFF2-40B4-BE49-F238E27FC236}">
                <a16:creationId xmlns:a16="http://schemas.microsoft.com/office/drawing/2014/main" id="{2599F21F-617D-7E3C-193B-DC15E0614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386" y="1412776"/>
            <a:ext cx="6411974" cy="3024336"/>
          </a:xfrm>
        </p:spPr>
        <p:txBody>
          <a:bodyPr/>
          <a:lstStyle/>
          <a:p>
            <a:r>
              <a:rPr lang="es-ES" sz="4800" dirty="0">
                <a:latin typeface="Verdana" panose="020B0604030504040204" pitchFamily="34" charset="0"/>
                <a:ea typeface="Verdana" panose="020B0604030504040204" pitchFamily="34" charset="0"/>
              </a:rPr>
              <a:t>DOCUMENTOS DE POWERPOINT</a:t>
            </a:r>
          </a:p>
        </p:txBody>
      </p:sp>
      <p:pic>
        <p:nvPicPr>
          <p:cNvPr id="3" name="Imagen">
            <a:extLst>
              <a:ext uri="{FF2B5EF4-FFF2-40B4-BE49-F238E27FC236}">
                <a16:creationId xmlns:a16="http://schemas.microsoft.com/office/drawing/2014/main" id="{99678067-2854-5D0E-073C-F280271B30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112" y="1412776"/>
            <a:ext cx="12477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03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550988" y="6102350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6" name="Título">
            <a:extLst>
              <a:ext uri="{FF2B5EF4-FFF2-40B4-BE49-F238E27FC236}">
                <a16:creationId xmlns:a16="http://schemas.microsoft.com/office/drawing/2014/main" id="{5B05E8C0-2252-B191-0133-34723065C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988" y="464679"/>
            <a:ext cx="6309320" cy="1226517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Lucida Grande"/>
              </a:rPr>
              <a:t>DOCUMENTOS </a:t>
            </a:r>
            <a:r>
              <a:rPr lang="es-ES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Grande"/>
              </a:rPr>
              <a:t>POWERPOINT</a:t>
            </a:r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Lucida Grande"/>
              </a:rPr>
              <a:t>.</a:t>
            </a:r>
            <a:b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Lucida Grande"/>
              </a:rPr>
            </a:br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Lucida Grande"/>
              </a:rPr>
              <a:t>Consejos</a:t>
            </a:r>
            <a:endParaRPr lang="es-ES" dirty="0">
              <a:effectLst/>
            </a:endParaRPr>
          </a:p>
        </p:txBody>
      </p:sp>
      <p:sp>
        <p:nvSpPr>
          <p:cNvPr id="3" name="CuadroTexto">
            <a:extLst>
              <a:ext uri="{FF2B5EF4-FFF2-40B4-BE49-F238E27FC236}">
                <a16:creationId xmlns:a16="http://schemas.microsoft.com/office/drawing/2014/main" id="{211A70C4-A1BD-9BBF-7A92-33D66E8F7A3C}"/>
              </a:ext>
            </a:extLst>
          </p:cNvPr>
          <p:cNvSpPr txBox="1"/>
          <p:nvPr/>
        </p:nvSpPr>
        <p:spPr bwMode="auto">
          <a:xfrm>
            <a:off x="467544" y="3068960"/>
            <a:ext cx="81369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b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s-ES" sz="3200" dirty="0">
                <a:latin typeface="Verdana" panose="020B0604030504040204" pitchFamily="34" charset="0"/>
                <a:ea typeface="Verdana" panose="020B0604030504040204" pitchFamily="34" charset="0"/>
              </a:rPr>
              <a:t>Seguir las mismas recomendaciones que para el WORD.</a:t>
            </a:r>
          </a:p>
        </p:txBody>
      </p:sp>
    </p:spTree>
    <p:extLst>
      <p:ext uri="{BB962C8B-B14F-4D97-AF65-F5344CB8AC3E}">
        <p14:creationId xmlns:p14="http://schemas.microsoft.com/office/powerpoint/2010/main" val="5115196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550988" y="6102350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6" name="Título">
            <a:extLst>
              <a:ext uri="{FF2B5EF4-FFF2-40B4-BE49-F238E27FC236}">
                <a16:creationId xmlns:a16="http://schemas.microsoft.com/office/drawing/2014/main" id="{5B05E8C0-2252-B191-0133-34723065C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6552728" cy="1031719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Lucida Grande"/>
              </a:rPr>
              <a:t>DOCUMENTOS </a:t>
            </a:r>
            <a:r>
              <a:rPr lang="es-ES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Grande"/>
              </a:rPr>
              <a:t>POWERPOINT</a:t>
            </a:r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Lucida Grande"/>
              </a:rPr>
              <a:t>.</a:t>
            </a:r>
            <a:b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Lucida Grande"/>
              </a:rPr>
            </a:br>
            <a:r>
              <a:rPr lang="es-ES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Grande"/>
              </a:rPr>
              <a:t>Títulos</a:t>
            </a:r>
            <a:endParaRPr lang="es-ES" dirty="0">
              <a:effectLst/>
            </a:endParaRPr>
          </a:p>
        </p:txBody>
      </p:sp>
      <p:sp>
        <p:nvSpPr>
          <p:cNvPr id="3" name="CuadroTexto">
            <a:extLst>
              <a:ext uri="{FF2B5EF4-FFF2-40B4-BE49-F238E27FC236}">
                <a16:creationId xmlns:a16="http://schemas.microsoft.com/office/drawing/2014/main" id="{211A70C4-A1BD-9BBF-7A92-33D66E8F7A3C}"/>
              </a:ext>
            </a:extLst>
          </p:cNvPr>
          <p:cNvSpPr txBox="1"/>
          <p:nvPr/>
        </p:nvSpPr>
        <p:spPr bwMode="auto">
          <a:xfrm>
            <a:off x="251520" y="1148551"/>
            <a:ext cx="81369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b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Es muy importante dotar de un título a cada diapositiva.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Menú Vista &gt; Vista esquema</a:t>
            </a:r>
          </a:p>
        </p:txBody>
      </p:sp>
      <p:pic>
        <p:nvPicPr>
          <p:cNvPr id="5" name="Imagen">
            <a:extLst>
              <a:ext uri="{FF2B5EF4-FFF2-40B4-BE49-F238E27FC236}">
                <a16:creationId xmlns:a16="http://schemas.microsoft.com/office/drawing/2014/main" id="{CCF9AEB0-50FC-8665-BD75-56DBFFE54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451"/>
          <a:stretch/>
        </p:blipFill>
        <p:spPr>
          <a:xfrm>
            <a:off x="827584" y="2432187"/>
            <a:ext cx="7782435" cy="300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550988" y="6102350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5" name="Título">
            <a:extLst>
              <a:ext uri="{FF2B5EF4-FFF2-40B4-BE49-F238E27FC236}">
                <a16:creationId xmlns:a16="http://schemas.microsoft.com/office/drawing/2014/main" id="{2599F21F-617D-7E3C-193B-DC15E0614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386" y="1412776"/>
            <a:ext cx="6411974" cy="3024336"/>
          </a:xfrm>
        </p:spPr>
        <p:txBody>
          <a:bodyPr/>
          <a:lstStyle/>
          <a:p>
            <a:r>
              <a:rPr lang="es-ES" sz="4800" dirty="0">
                <a:latin typeface="Verdana" panose="020B0604030504040204" pitchFamily="34" charset="0"/>
                <a:ea typeface="Verdana" panose="020B0604030504040204" pitchFamily="34" charset="0"/>
              </a:rPr>
              <a:t>Tipos de documentos que debemos hacer accesibles</a:t>
            </a:r>
          </a:p>
        </p:txBody>
      </p:sp>
    </p:spTree>
    <p:extLst>
      <p:ext uri="{BB962C8B-B14F-4D97-AF65-F5344CB8AC3E}">
        <p14:creationId xmlns:p14="http://schemas.microsoft.com/office/powerpoint/2010/main" val="1347945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550988" y="6102350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6" name="Título">
            <a:extLst>
              <a:ext uri="{FF2B5EF4-FFF2-40B4-BE49-F238E27FC236}">
                <a16:creationId xmlns:a16="http://schemas.microsoft.com/office/drawing/2014/main" id="{5B05E8C0-2252-B191-0133-34723065C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6552728" cy="1031719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Lucida Grande"/>
              </a:rPr>
              <a:t>DOCUMENTOS </a:t>
            </a:r>
            <a:r>
              <a:rPr lang="es-ES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Grande"/>
              </a:rPr>
              <a:t>POWERPOINT</a:t>
            </a:r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Lucida Grande"/>
              </a:rPr>
              <a:t>.</a:t>
            </a:r>
            <a:b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Lucida Grande"/>
              </a:rPr>
            </a:br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Lucida Grande"/>
              </a:rPr>
              <a:t>Orden de Lectura</a:t>
            </a:r>
            <a:endParaRPr lang="es-ES" dirty="0">
              <a:effectLst/>
            </a:endParaRPr>
          </a:p>
        </p:txBody>
      </p:sp>
      <p:sp>
        <p:nvSpPr>
          <p:cNvPr id="3" name="CuadroTexto">
            <a:extLst>
              <a:ext uri="{FF2B5EF4-FFF2-40B4-BE49-F238E27FC236}">
                <a16:creationId xmlns:a16="http://schemas.microsoft.com/office/drawing/2014/main" id="{211A70C4-A1BD-9BBF-7A92-33D66E8F7A3C}"/>
              </a:ext>
            </a:extLst>
          </p:cNvPr>
          <p:cNvSpPr txBox="1"/>
          <p:nvPr/>
        </p:nvSpPr>
        <p:spPr bwMode="auto">
          <a:xfrm>
            <a:off x="0" y="1311151"/>
            <a:ext cx="92525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b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Menú Inicio &gt; Dibujo &gt; Organizar &gt; Panel de selección</a:t>
            </a:r>
          </a:p>
        </p:txBody>
      </p:sp>
      <p:pic>
        <p:nvPicPr>
          <p:cNvPr id="5" name="Imagen">
            <a:extLst>
              <a:ext uri="{FF2B5EF4-FFF2-40B4-BE49-F238E27FC236}">
                <a16:creationId xmlns:a16="http://schemas.microsoft.com/office/drawing/2014/main" id="{A38B466F-462D-FE2D-1B87-346E6C05B5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075640"/>
            <a:ext cx="6224959" cy="3456384"/>
          </a:xfrm>
          <a:prstGeom prst="rect">
            <a:avLst/>
          </a:prstGeom>
        </p:spPr>
      </p:pic>
      <p:pic>
        <p:nvPicPr>
          <p:cNvPr id="7" name="Imagen 2" descr="Panel de Selección para organizar los elementos">
            <a:extLst>
              <a:ext uri="{FF2B5EF4-FFF2-40B4-BE49-F238E27FC236}">
                <a16:creationId xmlns:a16="http://schemas.microsoft.com/office/drawing/2014/main" id="{4597BD9B-EF11-E4C2-AF7C-6820F6D65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057" y="1890758"/>
            <a:ext cx="2461858" cy="2160240"/>
          </a:xfrm>
          <a:prstGeom prst="rect">
            <a:avLst/>
          </a:prstGeom>
        </p:spPr>
      </p:pic>
      <p:sp>
        <p:nvSpPr>
          <p:cNvPr id="8" name="CuadroTexto 2">
            <a:extLst>
              <a:ext uri="{FF2B5EF4-FFF2-40B4-BE49-F238E27FC236}">
                <a16:creationId xmlns:a16="http://schemas.microsoft.com/office/drawing/2014/main" id="{7748B58D-E00B-C8FD-0E1E-1A15F7D5966F}"/>
              </a:ext>
            </a:extLst>
          </p:cNvPr>
          <p:cNvSpPr txBox="1"/>
          <p:nvPr/>
        </p:nvSpPr>
        <p:spPr bwMode="auto">
          <a:xfrm>
            <a:off x="6583983" y="4132237"/>
            <a:ext cx="24525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b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ES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Orden inverso de lectura</a:t>
            </a:r>
          </a:p>
        </p:txBody>
      </p:sp>
    </p:spTree>
    <p:extLst>
      <p:ext uri="{BB962C8B-B14F-4D97-AF65-F5344CB8AC3E}">
        <p14:creationId xmlns:p14="http://schemas.microsoft.com/office/powerpoint/2010/main" val="2194795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550988" y="6102350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6" name="Título">
            <a:extLst>
              <a:ext uri="{FF2B5EF4-FFF2-40B4-BE49-F238E27FC236}">
                <a16:creationId xmlns:a16="http://schemas.microsoft.com/office/drawing/2014/main" id="{5B05E8C0-2252-B191-0133-34723065C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6552728" cy="1031719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Lucida Grande"/>
              </a:rPr>
              <a:t>DOCUMENTOS </a:t>
            </a:r>
            <a:r>
              <a:rPr lang="es-ES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Grande"/>
              </a:rPr>
              <a:t>POWERPOINT</a:t>
            </a:r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Lucida Grande"/>
              </a:rPr>
              <a:t>.</a:t>
            </a:r>
            <a:b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Lucida Grande"/>
              </a:rPr>
            </a:br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Lucida Grande"/>
              </a:rPr>
              <a:t>Orden de Lectura Word365</a:t>
            </a:r>
            <a:endParaRPr lang="es-ES" dirty="0">
              <a:effectLst/>
            </a:endParaRPr>
          </a:p>
        </p:txBody>
      </p:sp>
      <p:sp>
        <p:nvSpPr>
          <p:cNvPr id="3" name="CuadroTexto">
            <a:extLst>
              <a:ext uri="{FF2B5EF4-FFF2-40B4-BE49-F238E27FC236}">
                <a16:creationId xmlns:a16="http://schemas.microsoft.com/office/drawing/2014/main" id="{211A70C4-A1BD-9BBF-7A92-33D66E8F7A3C}"/>
              </a:ext>
            </a:extLst>
          </p:cNvPr>
          <p:cNvSpPr txBox="1"/>
          <p:nvPr/>
        </p:nvSpPr>
        <p:spPr bwMode="auto">
          <a:xfrm>
            <a:off x="539552" y="1412776"/>
            <a:ext cx="81369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b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Menú Revisar &gt; Comprobar accesibilidad &gt; Panel de orden de lectura</a:t>
            </a:r>
          </a:p>
        </p:txBody>
      </p:sp>
      <p:grpSp>
        <p:nvGrpSpPr>
          <p:cNvPr id="8" name="Grupo">
            <a:extLst>
              <a:ext uri="{FF2B5EF4-FFF2-40B4-BE49-F238E27FC236}">
                <a16:creationId xmlns:a16="http://schemas.microsoft.com/office/drawing/2014/main" id="{B6078566-E9F3-20BE-2BE6-4886F96C8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9552" y="2420888"/>
            <a:ext cx="8241769" cy="3024336"/>
            <a:chOff x="539552" y="2420888"/>
            <a:chExt cx="8241769" cy="3024336"/>
          </a:xfrm>
        </p:grpSpPr>
        <p:pic>
          <p:nvPicPr>
            <p:cNvPr id="7" name="Imagen">
              <a:extLst>
                <a:ext uri="{FF2B5EF4-FFF2-40B4-BE49-F238E27FC236}">
                  <a16:creationId xmlns:a16="http://schemas.microsoft.com/office/drawing/2014/main" id="{B4F2BC50-D893-1CA0-0D7C-8F4A1E22B6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4998"/>
            <a:stretch/>
          </p:blipFill>
          <p:spPr>
            <a:xfrm>
              <a:off x="539552" y="2420888"/>
              <a:ext cx="8241769" cy="3024336"/>
            </a:xfrm>
            <a:prstGeom prst="rect">
              <a:avLst/>
            </a:prstGeom>
          </p:spPr>
        </p:pic>
        <p:pic>
          <p:nvPicPr>
            <p:cNvPr id="5" name="Imagen 2">
              <a:extLst>
                <a:ext uri="{FF2B5EF4-FFF2-40B4-BE49-F238E27FC236}">
                  <a16:creationId xmlns:a16="http://schemas.microsoft.com/office/drawing/2014/main" id="{5665EE32-0864-3D34-0BE7-F07DDF076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6216" y="3501007"/>
              <a:ext cx="1896758" cy="136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79701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623715" y="6238701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21" name="Título">
            <a:extLst>
              <a:ext uri="{FF2B5EF4-FFF2-40B4-BE49-F238E27FC236}">
                <a16:creationId xmlns:a16="http://schemas.microsoft.com/office/drawing/2014/main" id="{5E4D25AC-CBF4-AC41-2EAB-D28E0D43B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589" y="478555"/>
            <a:ext cx="7992888" cy="849782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PRÁCTICA 4</a:t>
            </a: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b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PowerPoint</a:t>
            </a:r>
            <a:r>
              <a:rPr lang="es-ES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s-ES" dirty="0"/>
          </a:p>
        </p:txBody>
      </p:sp>
      <p:sp>
        <p:nvSpPr>
          <p:cNvPr id="2" name="CuadroTexto Principal" descr="A revisar:&#10;Idioma del documento&#10;Propiedades del documento&#10;Estructura del documento&#10;Títulos&#10;Tipo de letra&#10;Tamaño de letra&#10;&#10;">
            <a:hlinkClick r:id="rId3" action="ppaction://hlinkfile"/>
            <a:extLst>
              <a:ext uri="{FF2B5EF4-FFF2-40B4-BE49-F238E27FC236}">
                <a16:creationId xmlns:a16="http://schemas.microsoft.com/office/drawing/2014/main" id="{DE716CD5-3CF5-71B8-0CE4-BB7A3A722C25}"/>
              </a:ext>
            </a:extLst>
          </p:cNvPr>
          <p:cNvSpPr txBox="1"/>
          <p:nvPr/>
        </p:nvSpPr>
        <p:spPr bwMode="auto">
          <a:xfrm>
            <a:off x="611560" y="1175304"/>
            <a:ext cx="7560840" cy="394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S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Deben revisarse los siguientes aspectos del documento: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Revisar los títulos de las diapositivas</a:t>
            </a:r>
            <a:endParaRPr lang="es-ES" sz="2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Ordenar los elementos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¿Algo más?</a:t>
            </a:r>
            <a:endParaRPr lang="es-ES" sz="2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ES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lvl="1"/>
            <a:endParaRPr lang="es-ES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grpSp>
        <p:nvGrpSpPr>
          <p:cNvPr id="10" name="Grupo" descr="Enlace a la práctica 3">
            <a:extLst>
              <a:ext uri="{FF2B5EF4-FFF2-40B4-BE49-F238E27FC236}">
                <a16:creationId xmlns:a16="http://schemas.microsoft.com/office/drawing/2014/main" id="{B78F0D99-ED30-25BA-C724-A8ED0EF2616E}"/>
              </a:ext>
            </a:extLst>
          </p:cNvPr>
          <p:cNvGrpSpPr/>
          <p:nvPr/>
        </p:nvGrpSpPr>
        <p:grpSpPr>
          <a:xfrm>
            <a:off x="6615227" y="4023010"/>
            <a:ext cx="2250250" cy="1872208"/>
            <a:chOff x="6642230" y="4077072"/>
            <a:chExt cx="2250250" cy="1872208"/>
          </a:xfrm>
        </p:grpSpPr>
        <p:sp>
          <p:nvSpPr>
            <p:cNvPr id="9" name="Rectángulo">
              <a:extLst>
                <a:ext uri="{FF2B5EF4-FFF2-40B4-BE49-F238E27FC236}">
                  <a16:creationId xmlns:a16="http://schemas.microsoft.com/office/drawing/2014/main" id="{34FC4F28-D437-C72B-B58E-5BA933BA2F86}"/>
                </a:ext>
              </a:extLst>
            </p:cNvPr>
            <p:cNvSpPr/>
            <p:nvPr/>
          </p:nvSpPr>
          <p:spPr bwMode="auto">
            <a:xfrm>
              <a:off x="6642230" y="4077072"/>
              <a:ext cx="2250250" cy="187220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-110" charset="0"/>
                <a:cs typeface="Lucida Grande" pitchFamily="-110" charset="0"/>
              </a:endParaRPr>
            </a:p>
          </p:txBody>
        </p:sp>
        <p:pic>
          <p:nvPicPr>
            <p:cNvPr id="5" name="Gráfico" descr="Documento con relleno sólido">
              <a:hlinkClick r:id="rId4" action="ppaction://hlinkpres?slideindex=1&amp;slidetitle="/>
              <a:extLst>
                <a:ext uri="{FF2B5EF4-FFF2-40B4-BE49-F238E27FC236}">
                  <a16:creationId xmlns:a16="http://schemas.microsoft.com/office/drawing/2014/main" id="{68590E8F-1C51-6DCC-AC77-8E2DFA106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305650" y="4413429"/>
              <a:ext cx="914400" cy="914400"/>
            </a:xfrm>
            <a:prstGeom prst="rect">
              <a:avLst/>
            </a:prstGeom>
          </p:spPr>
        </p:pic>
        <p:sp>
          <p:nvSpPr>
            <p:cNvPr id="7" name="CuadroTexto">
              <a:extLst>
                <a:ext uri="{FF2B5EF4-FFF2-40B4-BE49-F238E27FC236}">
                  <a16:creationId xmlns:a16="http://schemas.microsoft.com/office/drawing/2014/main" id="{A74852EF-70DA-C0DD-D681-24EBAF4AD378}"/>
                </a:ext>
              </a:extLst>
            </p:cNvPr>
            <p:cNvSpPr txBox="1"/>
            <p:nvPr/>
          </p:nvSpPr>
          <p:spPr bwMode="auto">
            <a:xfrm>
              <a:off x="6807950" y="5284850"/>
              <a:ext cx="20305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sz="2800" u="sng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Práctica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25365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9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550988" y="6102350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5" name="Título">
            <a:extLst>
              <a:ext uri="{FF2B5EF4-FFF2-40B4-BE49-F238E27FC236}">
                <a16:creationId xmlns:a16="http://schemas.microsoft.com/office/drawing/2014/main" id="{2599F21F-617D-7E3C-193B-DC15E0614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386" y="980728"/>
            <a:ext cx="6411974" cy="3024336"/>
          </a:xfrm>
        </p:spPr>
        <p:txBody>
          <a:bodyPr/>
          <a:lstStyle/>
          <a:p>
            <a:r>
              <a:rPr lang="es-ES" sz="4800" dirty="0">
                <a:latin typeface="Verdana" panose="020B0604030504040204" pitchFamily="34" charset="0"/>
                <a:ea typeface="Verdana" panose="020B0604030504040204" pitchFamily="34" charset="0"/>
              </a:rPr>
              <a:t>CONTENIDOS MULTIMEDIA</a:t>
            </a:r>
          </a:p>
        </p:txBody>
      </p:sp>
    </p:spTree>
    <p:extLst>
      <p:ext uri="{BB962C8B-B14F-4D97-AF65-F5344CB8AC3E}">
        <p14:creationId xmlns:p14="http://schemas.microsoft.com/office/powerpoint/2010/main" val="1317903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7384"/>
            <a:ext cx="9242298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623715" y="6238701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21" name="Título">
            <a:extLst>
              <a:ext uri="{FF2B5EF4-FFF2-40B4-BE49-F238E27FC236}">
                <a16:creationId xmlns:a16="http://schemas.microsoft.com/office/drawing/2014/main" id="{5E4D25AC-CBF4-AC41-2EAB-D28E0D43B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404644"/>
            <a:ext cx="7992888" cy="576084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CONTENIDOS MULTIMEDIA</a:t>
            </a: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s-ES" dirty="0"/>
          </a:p>
        </p:txBody>
      </p:sp>
      <p:grpSp>
        <p:nvGrpSpPr>
          <p:cNvPr id="51" name="Grupo Documentos" descr="Vídeo y Audio">
            <a:extLst>
              <a:ext uri="{FF2B5EF4-FFF2-40B4-BE49-F238E27FC236}">
                <a16:creationId xmlns:a16="http://schemas.microsoft.com/office/drawing/2014/main" id="{A9E87D47-D5C8-A5F9-E35C-DD1FB0F06182}"/>
              </a:ext>
            </a:extLst>
          </p:cNvPr>
          <p:cNvGrpSpPr/>
          <p:nvPr/>
        </p:nvGrpSpPr>
        <p:grpSpPr>
          <a:xfrm>
            <a:off x="370384" y="1772816"/>
            <a:ext cx="1765126" cy="3168352"/>
            <a:chOff x="370384" y="1484784"/>
            <a:chExt cx="1765126" cy="3168352"/>
          </a:xfrm>
        </p:grpSpPr>
        <p:grpSp>
          <p:nvGrpSpPr>
            <p:cNvPr id="25" name="Grupo 24" descr="Vídeos y audios">
              <a:extLst>
                <a:ext uri="{FF2B5EF4-FFF2-40B4-BE49-F238E27FC236}">
                  <a16:creationId xmlns:a16="http://schemas.microsoft.com/office/drawing/2014/main" id="{F56C2199-532C-08D8-BECA-D536E4B73422}"/>
                </a:ext>
              </a:extLst>
            </p:cNvPr>
            <p:cNvGrpSpPr/>
            <p:nvPr/>
          </p:nvGrpSpPr>
          <p:grpSpPr>
            <a:xfrm>
              <a:off x="370384" y="1484784"/>
              <a:ext cx="1765126" cy="3168352"/>
              <a:chOff x="1187624" y="1484784"/>
              <a:chExt cx="1765126" cy="3168352"/>
            </a:xfrm>
          </p:grpSpPr>
          <p:grpSp>
            <p:nvGrpSpPr>
              <p:cNvPr id="23" name="Grupo 22" descr="Vídeos y audios">
                <a:extLst>
                  <a:ext uri="{FF2B5EF4-FFF2-40B4-BE49-F238E27FC236}">
                    <a16:creationId xmlns:a16="http://schemas.microsoft.com/office/drawing/2014/main" id="{4385183F-1790-5790-61EE-DBA05C9E485D}"/>
                  </a:ext>
                </a:extLst>
              </p:cNvPr>
              <p:cNvGrpSpPr/>
              <p:nvPr/>
            </p:nvGrpSpPr>
            <p:grpSpPr>
              <a:xfrm>
                <a:off x="1187624" y="1484784"/>
                <a:ext cx="1728192" cy="3168352"/>
                <a:chOff x="899592" y="1340768"/>
                <a:chExt cx="1728192" cy="3168352"/>
              </a:xfrm>
            </p:grpSpPr>
            <p:sp>
              <p:nvSpPr>
                <p:cNvPr id="22" name="Rectángulo: esquinas redondeadas 21">
                  <a:extLst>
                    <a:ext uri="{FF2B5EF4-FFF2-40B4-BE49-F238E27FC236}">
                      <a16:creationId xmlns:a16="http://schemas.microsoft.com/office/drawing/2014/main" id="{3851E5FD-66B9-CA6C-FDAC-92DA381F1DDC}"/>
                    </a:ext>
                  </a:extLst>
                </p:cNvPr>
                <p:cNvSpPr/>
                <p:nvPr/>
              </p:nvSpPr>
              <p:spPr bwMode="auto">
                <a:xfrm>
                  <a:off x="899592" y="1340768"/>
                  <a:ext cx="1728192" cy="3168352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Grande" pitchFamily="-110" charset="0"/>
                    <a:cs typeface="Lucida Grande" pitchFamily="-110" charset="0"/>
                  </a:endParaRPr>
                </a:p>
              </p:txBody>
            </p:sp>
            <p:pic>
              <p:nvPicPr>
                <p:cNvPr id="18" name="Gráfico 17" descr="Volumen con relleno sólido">
                  <a:extLst>
                    <a:ext uri="{FF2B5EF4-FFF2-40B4-BE49-F238E27FC236}">
                      <a16:creationId xmlns:a16="http://schemas.microsoft.com/office/drawing/2014/main" id="{29C4FE21-D8FC-948C-9EC2-10F4134726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1640" y="311448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0" name="Gráfico 19" descr="Cámara de vídeo con relleno sólido">
                  <a:extLst>
                    <a:ext uri="{FF2B5EF4-FFF2-40B4-BE49-F238E27FC236}">
                      <a16:creationId xmlns:a16="http://schemas.microsoft.com/office/drawing/2014/main" id="{6018A5C5-291A-83B1-2898-FB628FFCA6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1640" y="1522029"/>
                  <a:ext cx="914400" cy="914400"/>
                </a:xfrm>
                <a:prstGeom prst="rect">
                  <a:avLst/>
                </a:prstGeom>
              </p:spPr>
            </p:pic>
          </p:grpSp>
          <p:sp>
            <p:nvSpPr>
              <p:cNvPr id="24" name="CuadroTexto">
                <a:extLst>
                  <a:ext uri="{FF2B5EF4-FFF2-40B4-BE49-F238E27FC236}">
                    <a16:creationId xmlns:a16="http://schemas.microsoft.com/office/drawing/2014/main" id="{B2E5820B-8305-5EBE-BD34-651688DEFCDB}"/>
                  </a:ext>
                </a:extLst>
              </p:cNvPr>
              <p:cNvSpPr txBox="1"/>
              <p:nvPr/>
            </p:nvSpPr>
            <p:spPr bwMode="auto">
              <a:xfrm>
                <a:off x="1224558" y="4056498"/>
                <a:ext cx="172819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 anchor="b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s-ES" sz="2800" b="1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Audio</a:t>
                </a:r>
              </a:p>
            </p:txBody>
          </p:sp>
        </p:grp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B5E45300-4480-5083-BFDD-E29402BBB36F}"/>
                </a:ext>
              </a:extLst>
            </p:cNvPr>
            <p:cNvSpPr txBox="1"/>
            <p:nvPr/>
          </p:nvSpPr>
          <p:spPr bwMode="auto">
            <a:xfrm>
              <a:off x="539552" y="2492896"/>
              <a:ext cx="14637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sz="28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Vídeo</a:t>
              </a:r>
            </a:p>
          </p:txBody>
        </p:sp>
      </p:grpSp>
      <p:grpSp>
        <p:nvGrpSpPr>
          <p:cNvPr id="53" name="Grupo Accesible para">
            <a:extLst>
              <a:ext uri="{FF2B5EF4-FFF2-40B4-BE49-F238E27FC236}">
                <a16:creationId xmlns:a16="http://schemas.microsoft.com/office/drawing/2014/main" id="{A1A04D32-8637-6839-134B-952A519963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267744" y="2318890"/>
            <a:ext cx="2113384" cy="2323048"/>
            <a:chOff x="2267744" y="2030858"/>
            <a:chExt cx="2113384" cy="2323048"/>
          </a:xfrm>
        </p:grpSpPr>
        <p:pic>
          <p:nvPicPr>
            <p:cNvPr id="31" name="Gráfico 2" descr="Ojos con relleno sólido">
              <a:extLst>
                <a:ext uri="{FF2B5EF4-FFF2-40B4-BE49-F238E27FC236}">
                  <a16:creationId xmlns:a16="http://schemas.microsoft.com/office/drawing/2014/main" id="{1A606759-DDBF-4C29-54F7-F4DB8A6CF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2301341" y="3439506"/>
              <a:ext cx="914400" cy="914400"/>
            </a:xfrm>
            <a:prstGeom prst="rect">
              <a:avLst/>
            </a:prstGeom>
          </p:spPr>
        </p:pic>
        <p:pic>
          <p:nvPicPr>
            <p:cNvPr id="35" name="Gráfico 3" descr="Gafas con relleno sólido">
              <a:extLst>
                <a:ext uri="{FF2B5EF4-FFF2-40B4-BE49-F238E27FC236}">
                  <a16:creationId xmlns:a16="http://schemas.microsoft.com/office/drawing/2014/main" id="{6094DA54-3EA9-8E71-A6AB-E90C744A8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419872" y="3429000"/>
              <a:ext cx="914400" cy="914400"/>
            </a:xfrm>
            <a:prstGeom prst="rect">
              <a:avLst/>
            </a:prstGeom>
          </p:spPr>
        </p:pic>
        <p:cxnSp>
          <p:nvCxnSpPr>
            <p:cNvPr id="37" name="Conector recto 2">
              <a:extLst>
                <a:ext uri="{FF2B5EF4-FFF2-40B4-BE49-F238E27FC236}">
                  <a16:creationId xmlns:a16="http://schemas.microsoft.com/office/drawing/2014/main" id="{92F857CD-4F66-4ED4-31AB-C26C2AC252B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11760" y="3566808"/>
              <a:ext cx="782082" cy="655323"/>
            </a:xfrm>
            <a:prstGeom prst="line">
              <a:avLst/>
            </a:prstGeom>
            <a:ln w="762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02565D9A-512A-BDE5-2878-FE02027DD7CF}"/>
                </a:ext>
              </a:extLst>
            </p:cNvPr>
            <p:cNvGrpSpPr/>
            <p:nvPr/>
          </p:nvGrpSpPr>
          <p:grpSpPr>
            <a:xfrm>
              <a:off x="2867236" y="2030858"/>
              <a:ext cx="914400" cy="914400"/>
              <a:chOff x="3635896" y="2829804"/>
              <a:chExt cx="914400" cy="914400"/>
            </a:xfrm>
          </p:grpSpPr>
          <p:pic>
            <p:nvPicPr>
              <p:cNvPr id="29" name="Gráfico 1" descr="Oreja con relleno sólido">
                <a:extLst>
                  <a:ext uri="{FF2B5EF4-FFF2-40B4-BE49-F238E27FC236}">
                    <a16:creationId xmlns:a16="http://schemas.microsoft.com/office/drawing/2014/main" id="{735C72AF-4C88-FB8E-3758-25CBD0156F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p:blipFill>
            <p:spPr>
              <a:xfrm>
                <a:off x="3635896" y="2829804"/>
                <a:ext cx="914400" cy="914400"/>
              </a:xfrm>
              <a:prstGeom prst="rect">
                <a:avLst/>
              </a:prstGeom>
            </p:spPr>
          </p:pic>
          <p:cxnSp>
            <p:nvCxnSpPr>
              <p:cNvPr id="38" name="Conector recto">
                <a:extLst>
                  <a:ext uri="{FF2B5EF4-FFF2-40B4-BE49-F238E27FC236}">
                    <a16:creationId xmlns:a16="http://schemas.microsoft.com/office/drawing/2014/main" id="{819029EE-3088-0EAF-140B-166D88F9579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707904" y="2945041"/>
                <a:ext cx="720080" cy="626914"/>
              </a:xfrm>
              <a:prstGeom prst="line">
                <a:avLst/>
              </a:prstGeom>
              <a:ln w="762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4" name="Flecha: a la derecha">
              <a:extLst>
                <a:ext uri="{FF2B5EF4-FFF2-40B4-BE49-F238E27FC236}">
                  <a16:creationId xmlns:a16="http://schemas.microsoft.com/office/drawing/2014/main" id="{33DF9908-11BC-05D8-54B6-619E7E93869D}"/>
                </a:ext>
              </a:extLst>
            </p:cNvPr>
            <p:cNvSpPr/>
            <p:nvPr/>
          </p:nvSpPr>
          <p:spPr bwMode="auto">
            <a:xfrm>
              <a:off x="2267744" y="3185804"/>
              <a:ext cx="2113384" cy="11037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-110" charset="0"/>
                <a:cs typeface="Lucida Grande" pitchFamily="-110" charset="0"/>
              </a:endParaRPr>
            </a:p>
          </p:txBody>
        </p:sp>
      </p:grpSp>
      <p:grpSp>
        <p:nvGrpSpPr>
          <p:cNvPr id="49" name="Grupo Soluciones" descr="Subtítulos y transcripción para personas sordas y audodescripciones para personas ciegas o de baja visión">
            <a:extLst>
              <a:ext uri="{FF2B5EF4-FFF2-40B4-BE49-F238E27FC236}">
                <a16:creationId xmlns:a16="http://schemas.microsoft.com/office/drawing/2014/main" id="{C48A8BCA-3708-6BE2-EE29-92132445F3DF}"/>
              </a:ext>
            </a:extLst>
          </p:cNvPr>
          <p:cNvGrpSpPr/>
          <p:nvPr/>
        </p:nvGrpSpPr>
        <p:grpSpPr>
          <a:xfrm>
            <a:off x="4491547" y="1664673"/>
            <a:ext cx="4495300" cy="3348503"/>
            <a:chOff x="4610411" y="1484784"/>
            <a:chExt cx="4495300" cy="2558650"/>
          </a:xfrm>
        </p:grpSpPr>
        <p:sp>
          <p:nvSpPr>
            <p:cNvPr id="48" name="Fondo decorativo 2">
              <a:extLst>
                <a:ext uri="{FF2B5EF4-FFF2-40B4-BE49-F238E27FC236}">
                  <a16:creationId xmlns:a16="http://schemas.microsoft.com/office/drawing/2014/main" id="{3E5E0ED8-F55A-BADB-6BE1-F3C2653D4042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 bwMode="auto">
            <a:xfrm>
              <a:off x="4610411" y="1484784"/>
              <a:ext cx="4426085" cy="255865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-110" charset="0"/>
                <a:cs typeface="Lucida Grande" pitchFamily="-110" charset="0"/>
              </a:endParaRPr>
            </a:p>
          </p:txBody>
        </p:sp>
        <p:sp>
          <p:nvSpPr>
            <p:cNvPr id="47" name="CuadroTexto 2">
              <a:extLst>
                <a:ext uri="{FF2B5EF4-FFF2-40B4-BE49-F238E27FC236}">
                  <a16:creationId xmlns:a16="http://schemas.microsoft.com/office/drawing/2014/main" id="{9B733723-2F09-62A2-D7EB-8B4D8E2E5C9E}"/>
                </a:ext>
              </a:extLst>
            </p:cNvPr>
            <p:cNvSpPr txBox="1"/>
            <p:nvPr/>
          </p:nvSpPr>
          <p:spPr bwMode="auto">
            <a:xfrm>
              <a:off x="4785231" y="1844175"/>
              <a:ext cx="4320480" cy="204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 anchor="b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s-ES" sz="28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Subtítulos</a:t>
              </a:r>
            </a:p>
            <a:p>
              <a:pPr marL="457200" indent="-4572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s-ES" sz="28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Transcripción</a:t>
              </a:r>
            </a:p>
            <a:p>
              <a:pPr>
                <a:spcBef>
                  <a:spcPct val="0"/>
                </a:spcBef>
              </a:pPr>
              <a:r>
                <a:rPr lang="es-ES" sz="28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/>
              </a:r>
              <a:br>
                <a:rPr lang="es-ES" sz="28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endParaRPr lang="es-ES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457200" indent="-4572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s-ES" sz="28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Audiodescripción</a:t>
              </a:r>
            </a:p>
            <a:p>
              <a:pPr>
                <a:spcBef>
                  <a:spcPct val="0"/>
                </a:spcBef>
              </a:pPr>
              <a:endParaRPr lang="es-ES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333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623715" y="6238701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21" name="Título">
            <a:extLst>
              <a:ext uri="{FF2B5EF4-FFF2-40B4-BE49-F238E27FC236}">
                <a16:creationId xmlns:a16="http://schemas.microsoft.com/office/drawing/2014/main" id="{5E4D25AC-CBF4-AC41-2EAB-D28E0D43B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404644"/>
            <a:ext cx="7992888" cy="936124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CONTENIDOS MULTIMEDIA</a:t>
            </a: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b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SUBTÍTULOS</a:t>
            </a:r>
            <a:endParaRPr lang="es-ES" dirty="0"/>
          </a:p>
        </p:txBody>
      </p:sp>
      <p:pic>
        <p:nvPicPr>
          <p:cNvPr id="5" name="Imagen" descr="• Video solo: no requiere.&#10;• Audio solo:&#10;Si es en vivo: Se requieren subtítulos para el nivel AAA.&#10;Sí no es en vivo no se requieren.&#10;• Video con audio:&#10;Si el audio NO tiene información (música de fondo, ambiente): No requiere subtítulos.&#10;Si el audio SÍ tiene información:&#10;▪ Si es en vivo se requieren subtítulos para el nivel AA.&#10;▪ Si es grabado los subtítulos se requieren desde el nivel A.">
            <a:extLst>
              <a:ext uri="{FF2B5EF4-FFF2-40B4-BE49-F238E27FC236}">
                <a16:creationId xmlns:a16="http://schemas.microsoft.com/office/drawing/2014/main" id="{F682D42A-D3B4-5E2D-469E-D0DD3B859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79" y="1392311"/>
            <a:ext cx="7409237" cy="465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899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623715" y="6238701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21" name="PIE">
            <a:extLst>
              <a:ext uri="{FF2B5EF4-FFF2-40B4-BE49-F238E27FC236}">
                <a16:creationId xmlns:a16="http://schemas.microsoft.com/office/drawing/2014/main" id="{5E4D25AC-CBF4-AC41-2EAB-D28E0D43B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404644"/>
            <a:ext cx="7992888" cy="936124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CONTENIDOS MULTIMEDIA</a:t>
            </a: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b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TRANSCRIPCIÓN</a:t>
            </a:r>
            <a:endParaRPr lang="es-ES" dirty="0"/>
          </a:p>
        </p:txBody>
      </p:sp>
      <p:pic>
        <p:nvPicPr>
          <p:cNvPr id="5" name="Imagen" descr="• Video solo:&#10;o En vivo, no requiere transcripción.&#10;o Grabado: requiere para el nivel A.&#10;• Audio solo:&#10;o En vivo: requiere para el nivel AAA.&#10;o Grabado: requiere para el nivel A.&#10;• Video con audio:&#10;o En vivo: No requiere.&#10;o Grabado: requiere para el nivel AAA.">
            <a:extLst>
              <a:ext uri="{FF2B5EF4-FFF2-40B4-BE49-F238E27FC236}">
                <a16:creationId xmlns:a16="http://schemas.microsoft.com/office/drawing/2014/main" id="{899F090A-ED25-BD34-B033-3E1F76488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65" y="1268760"/>
            <a:ext cx="7314851" cy="476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460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623715" y="6238701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21" name="Título">
            <a:extLst>
              <a:ext uri="{FF2B5EF4-FFF2-40B4-BE49-F238E27FC236}">
                <a16:creationId xmlns:a16="http://schemas.microsoft.com/office/drawing/2014/main" id="{5E4D25AC-CBF4-AC41-2EAB-D28E0D43B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404644"/>
            <a:ext cx="7992888" cy="936124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CONTENIDOS MULTIMEDIA</a:t>
            </a: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b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AUDIODESCRIPCIÓN</a:t>
            </a:r>
            <a:endParaRPr lang="es-ES" dirty="0"/>
          </a:p>
        </p:txBody>
      </p:sp>
      <p:pic>
        <p:nvPicPr>
          <p:cNvPr id="3" name="Imagen" descr="• Audio solo: no requiere.&#10;• Video con audio.&#10;Si el audio no tiene información (música, ambiente): No se requiere.&#10;Si el audio contiene información:&#10;▪ En vivo no requiere.&#10;▪ Grabado se requiere para nivel AA.">
            <a:extLst>
              <a:ext uri="{FF2B5EF4-FFF2-40B4-BE49-F238E27FC236}">
                <a16:creationId xmlns:a16="http://schemas.microsoft.com/office/drawing/2014/main" id="{427805B2-207B-0677-4D09-57B47A64F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013" y="1340768"/>
            <a:ext cx="6331974" cy="458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807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550988" y="6102350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6" name="Título">
            <a:extLst>
              <a:ext uri="{FF2B5EF4-FFF2-40B4-BE49-F238E27FC236}">
                <a16:creationId xmlns:a16="http://schemas.microsoft.com/office/drawing/2014/main" id="{95385159-648B-A914-4E70-315189EC4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8520" y="476672"/>
            <a:ext cx="9290620" cy="1440160"/>
          </a:xfrm>
        </p:spPr>
        <p:txBody>
          <a:bodyPr/>
          <a:lstStyle/>
          <a:p>
            <a:r>
              <a:rPr lang="es-ES" sz="4800" b="1" dirty="0">
                <a:latin typeface="Verdana" panose="020B0604030504040204" pitchFamily="34" charset="0"/>
                <a:ea typeface="Verdana" panose="020B0604030504040204" pitchFamily="34" charset="0"/>
              </a:rPr>
              <a:t>Documentación </a:t>
            </a:r>
            <a:br>
              <a:rPr lang="es-ES" sz="48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4800" b="1" dirty="0">
                <a:latin typeface="Verdana" panose="020B0604030504040204" pitchFamily="34" charset="0"/>
                <a:ea typeface="Verdana" panose="020B0604030504040204" pitchFamily="34" charset="0"/>
              </a:rPr>
              <a:t>Relevante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7EFE2A2-73FE-CED8-3D8E-EC6F1863F795}"/>
              </a:ext>
            </a:extLst>
          </p:cNvPr>
          <p:cNvSpPr txBox="1"/>
          <p:nvPr/>
        </p:nvSpPr>
        <p:spPr bwMode="auto">
          <a:xfrm>
            <a:off x="827584" y="2764085"/>
            <a:ext cx="79928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b">
            <a:spAutoFit/>
          </a:bodyPr>
          <a:lstStyle/>
          <a:p>
            <a:pPr>
              <a:spcBef>
                <a:spcPct val="0"/>
              </a:spcBef>
            </a:pPr>
            <a:r>
              <a:rPr lang="es-ES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Guías Prácticas del Observatorio de Accesibilidad del Portal de Administración Electrónica (PAE)</a:t>
            </a:r>
            <a:endParaRPr lang="es-ES" sz="28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311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550988" y="6102350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6" name="Título">
            <a:extLst>
              <a:ext uri="{FF2B5EF4-FFF2-40B4-BE49-F238E27FC236}">
                <a16:creationId xmlns:a16="http://schemas.microsoft.com/office/drawing/2014/main" id="{95385159-648B-A914-4E70-315189EC4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9064" y="2132856"/>
            <a:ext cx="5517232" cy="1370533"/>
          </a:xfrm>
        </p:spPr>
        <p:txBody>
          <a:bodyPr/>
          <a:lstStyle/>
          <a:p>
            <a:r>
              <a:rPr lang="es-ES" sz="4800" b="1" dirty="0">
                <a:latin typeface="Verdana" panose="020B0604030504040204" pitchFamily="34" charset="0"/>
                <a:ea typeface="Verdana" panose="020B0604030504040204" pitchFamily="34" charset="0"/>
              </a:rPr>
              <a:t>¿Y ahora qué?</a:t>
            </a:r>
          </a:p>
        </p:txBody>
      </p:sp>
    </p:spTree>
    <p:extLst>
      <p:ext uri="{BB962C8B-B14F-4D97-AF65-F5344CB8AC3E}">
        <p14:creationId xmlns:p14="http://schemas.microsoft.com/office/powerpoint/2010/main" val="3459648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550988" y="6102350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21" name="Título">
            <a:extLst>
              <a:ext uri="{FF2B5EF4-FFF2-40B4-BE49-F238E27FC236}">
                <a16:creationId xmlns:a16="http://schemas.microsoft.com/office/drawing/2014/main" id="{5E4D25AC-CBF4-AC41-2EAB-D28E0D43B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404644"/>
            <a:ext cx="7992888" cy="574675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Lucida Grande"/>
              </a:rPr>
              <a:t>TIPOS DE DOCUMENTOS</a:t>
            </a:r>
            <a:endParaRPr lang="es-ES" dirty="0"/>
          </a:p>
        </p:txBody>
      </p:sp>
      <p:grpSp>
        <p:nvGrpSpPr>
          <p:cNvPr id="23" name="Imagen Documentos Office" descr="Documentos de Office: WORD, EXCEL o POWER POINT, convertidos o no a Documentos PDF">
            <a:extLst>
              <a:ext uri="{FF2B5EF4-FFF2-40B4-BE49-F238E27FC236}">
                <a16:creationId xmlns:a16="http://schemas.microsoft.com/office/drawing/2014/main" id="{EF824508-F3A1-BDD7-5747-D06F0ABF71D5}"/>
              </a:ext>
            </a:extLst>
          </p:cNvPr>
          <p:cNvGrpSpPr/>
          <p:nvPr/>
        </p:nvGrpSpPr>
        <p:grpSpPr>
          <a:xfrm>
            <a:off x="1027087" y="1949908"/>
            <a:ext cx="7016920" cy="1251696"/>
            <a:chOff x="1027087" y="1949908"/>
            <a:chExt cx="7016920" cy="1251696"/>
          </a:xfrm>
        </p:grpSpPr>
        <p:pic>
          <p:nvPicPr>
            <p:cNvPr id="7" name="Imagen 6" descr="DOCUMENTOS  DE OFFICE.&#10;WORD, EXCEL o POWERPOINT">
              <a:extLst>
                <a:ext uri="{FF2B5EF4-FFF2-40B4-BE49-F238E27FC236}">
                  <a16:creationId xmlns:a16="http://schemas.microsoft.com/office/drawing/2014/main" id="{3659851F-ED2B-6BA7-CDA4-B6BE749E0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7087" y="1949908"/>
              <a:ext cx="3637153" cy="1251696"/>
            </a:xfrm>
            <a:prstGeom prst="rect">
              <a:avLst/>
            </a:prstGeom>
          </p:spPr>
        </p:pic>
        <p:sp>
          <p:nvSpPr>
            <p:cNvPr id="18" name="Flecha: a la derecha 17" descr="Convertidos en ">
              <a:extLst>
                <a:ext uri="{FF2B5EF4-FFF2-40B4-BE49-F238E27FC236}">
                  <a16:creationId xmlns:a16="http://schemas.microsoft.com/office/drawing/2014/main" id="{43DC02A1-ACDE-8104-737D-209C8D52A9A6}"/>
                </a:ext>
              </a:extLst>
            </p:cNvPr>
            <p:cNvSpPr/>
            <p:nvPr/>
          </p:nvSpPr>
          <p:spPr bwMode="auto">
            <a:xfrm>
              <a:off x="5076056" y="2261735"/>
              <a:ext cx="1512168" cy="628040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-110" charset="0"/>
                <a:cs typeface="Lucida Grande" pitchFamily="-110" charset="0"/>
              </a:endParaRPr>
            </a:p>
          </p:txBody>
        </p:sp>
        <p:pic>
          <p:nvPicPr>
            <p:cNvPr id="16" name="Imagen 15" descr="Documentos PDF">
              <a:extLst>
                <a:ext uri="{FF2B5EF4-FFF2-40B4-BE49-F238E27FC236}">
                  <a16:creationId xmlns:a16="http://schemas.microsoft.com/office/drawing/2014/main" id="{35D4A907-FFF9-3941-0835-B2146C9ED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7263" y="2020254"/>
              <a:ext cx="1316744" cy="1111003"/>
            </a:xfrm>
            <a:prstGeom prst="rect">
              <a:avLst/>
            </a:prstGeom>
          </p:spPr>
        </p:pic>
      </p:grpSp>
      <p:grpSp>
        <p:nvGrpSpPr>
          <p:cNvPr id="6" name="Imagen Documentos multimedia" descr="Archivos multimedia: vídeos y audios.">
            <a:extLst>
              <a:ext uri="{FF2B5EF4-FFF2-40B4-BE49-F238E27FC236}">
                <a16:creationId xmlns:a16="http://schemas.microsoft.com/office/drawing/2014/main" id="{22DCBAF3-9A55-4832-0B4B-88C45F2F8DA6}"/>
              </a:ext>
            </a:extLst>
          </p:cNvPr>
          <p:cNvGrpSpPr/>
          <p:nvPr/>
        </p:nvGrpSpPr>
        <p:grpSpPr>
          <a:xfrm>
            <a:off x="1763688" y="4010144"/>
            <a:ext cx="5792833" cy="1243049"/>
            <a:chOff x="1977218" y="4010144"/>
            <a:chExt cx="5792833" cy="1243049"/>
          </a:xfrm>
        </p:grpSpPr>
        <p:pic>
          <p:nvPicPr>
            <p:cNvPr id="10" name="Gráfico 9" descr="Contenidos multimedia">
              <a:extLst>
                <a:ext uri="{FF2B5EF4-FFF2-40B4-BE49-F238E27FC236}">
                  <a16:creationId xmlns:a16="http://schemas.microsoft.com/office/drawing/2014/main" id="{EF533993-8986-9F2E-62D6-34A182F58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977218" y="4050761"/>
              <a:ext cx="1202432" cy="1202432"/>
            </a:xfrm>
            <a:prstGeom prst="rect">
              <a:avLst/>
            </a:prstGeom>
          </p:spPr>
        </p:pic>
        <p:pic>
          <p:nvPicPr>
            <p:cNvPr id="2" name="Gráfico 1" descr="Volumen con relleno sólido">
              <a:extLst>
                <a:ext uri="{FF2B5EF4-FFF2-40B4-BE49-F238E27FC236}">
                  <a16:creationId xmlns:a16="http://schemas.microsoft.com/office/drawing/2014/main" id="{DA918793-85A1-A5AA-86EE-3D3D38AEB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6855651" y="4129821"/>
              <a:ext cx="914400" cy="914400"/>
            </a:xfrm>
            <a:prstGeom prst="rect">
              <a:avLst/>
            </a:prstGeom>
          </p:spPr>
        </p:pic>
        <p:pic>
          <p:nvPicPr>
            <p:cNvPr id="3" name="Gráfico 2" descr="Cámara de vídeo con relleno sólido">
              <a:extLst>
                <a:ext uri="{FF2B5EF4-FFF2-40B4-BE49-F238E27FC236}">
                  <a16:creationId xmlns:a16="http://schemas.microsoft.com/office/drawing/2014/main" id="{05ECF22F-1FFE-7FD1-DDC4-C3CE5959C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443602" y="4010144"/>
              <a:ext cx="914400" cy="914400"/>
            </a:xfrm>
            <a:prstGeom prst="rect">
              <a:avLst/>
            </a:prstGeom>
          </p:spPr>
        </p:pic>
        <p:sp>
          <p:nvSpPr>
            <p:cNvPr id="5" name="Flecha: a la derecha 4" descr="Convertidos en ">
              <a:extLst>
                <a:ext uri="{FF2B5EF4-FFF2-40B4-BE49-F238E27FC236}">
                  <a16:creationId xmlns:a16="http://schemas.microsoft.com/office/drawing/2014/main" id="{7589BD6C-48B8-0B94-AE8C-84B960A3AFDA}"/>
                </a:ext>
              </a:extLst>
            </p:cNvPr>
            <p:cNvSpPr/>
            <p:nvPr/>
          </p:nvSpPr>
          <p:spPr bwMode="auto">
            <a:xfrm>
              <a:off x="3563888" y="4302784"/>
              <a:ext cx="1512168" cy="628040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-110" charset="0"/>
                <a:cs typeface="Lucida Grande" pitchFamily="-11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482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550988" y="6102350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6" name="Título">
            <a:extLst>
              <a:ext uri="{FF2B5EF4-FFF2-40B4-BE49-F238E27FC236}">
                <a16:creationId xmlns:a16="http://schemas.microsoft.com/office/drawing/2014/main" id="{95385159-648B-A914-4E70-315189EC4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8520" y="2335461"/>
            <a:ext cx="9290620" cy="1440160"/>
          </a:xfrm>
        </p:spPr>
        <p:txBody>
          <a:bodyPr/>
          <a:lstStyle/>
          <a:p>
            <a:r>
              <a:rPr lang="es-ES" sz="4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¡¡GRACIAS!!</a:t>
            </a:r>
            <a:endParaRPr lang="es-ES" sz="4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594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550988" y="6102350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5" name="Título">
            <a:extLst>
              <a:ext uri="{FF2B5EF4-FFF2-40B4-BE49-F238E27FC236}">
                <a16:creationId xmlns:a16="http://schemas.microsoft.com/office/drawing/2014/main" id="{2599F21F-617D-7E3C-193B-DC15E0614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386" y="1412776"/>
            <a:ext cx="6411974" cy="3024336"/>
          </a:xfrm>
        </p:spPr>
        <p:txBody>
          <a:bodyPr/>
          <a:lstStyle/>
          <a:p>
            <a:r>
              <a:rPr lang="es-ES" sz="4800" dirty="0">
                <a:latin typeface="Verdana" panose="020B0604030504040204" pitchFamily="34" charset="0"/>
                <a:ea typeface="Verdana" panose="020B0604030504040204" pitchFamily="34" charset="0"/>
              </a:rPr>
              <a:t>Recomendaciones generales para documentos de Office</a:t>
            </a:r>
          </a:p>
        </p:txBody>
      </p:sp>
    </p:spTree>
    <p:extLst>
      <p:ext uri="{BB962C8B-B14F-4D97-AF65-F5344CB8AC3E}">
        <p14:creationId xmlns:p14="http://schemas.microsoft.com/office/powerpoint/2010/main" val="2021932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623715" y="6238701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21" name="Título">
            <a:extLst>
              <a:ext uri="{FF2B5EF4-FFF2-40B4-BE49-F238E27FC236}">
                <a16:creationId xmlns:a16="http://schemas.microsoft.com/office/drawing/2014/main" id="{5E4D25AC-CBF4-AC41-2EAB-D28E0D43B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404644"/>
            <a:ext cx="7992888" cy="574675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RECOMENDACIONES GENERALES</a:t>
            </a:r>
            <a:endParaRPr lang="es-ES" dirty="0"/>
          </a:p>
        </p:txBody>
      </p:sp>
      <p:sp>
        <p:nvSpPr>
          <p:cNvPr id="32" name="CuadroTexto">
            <a:extLst>
              <a:ext uri="{FF2B5EF4-FFF2-40B4-BE49-F238E27FC236}">
                <a16:creationId xmlns:a16="http://schemas.microsoft.com/office/drawing/2014/main" id="{E71C3CC2-91C8-C207-4649-C161B4A28F8D}"/>
              </a:ext>
            </a:extLst>
          </p:cNvPr>
          <p:cNvSpPr txBox="1"/>
          <p:nvPr/>
        </p:nvSpPr>
        <p:spPr bwMode="auto">
          <a:xfrm>
            <a:off x="611560" y="1405220"/>
            <a:ext cx="799288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b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Lenguaje claro y sencillo 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(Glosario)</a:t>
            </a:r>
            <a:endParaRPr lang="es-E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Idioma principal del documento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Tipo letra sin </a:t>
            </a:r>
            <a:r>
              <a:rPr lang="es-ES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serifa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 (&gt;= 12)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Suficiente contraste (4,5:1 o mayor)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Contenido estructurado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Acrónimos en Forma expandida: al menos la primera vez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Información independiente del color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Enlaces significativos y grandes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Texto alternativo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ES" sz="28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84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623715" y="6238701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21" name="Título">
            <a:extLst>
              <a:ext uri="{FF2B5EF4-FFF2-40B4-BE49-F238E27FC236}">
                <a16:creationId xmlns:a16="http://schemas.microsoft.com/office/drawing/2014/main" id="{5E4D25AC-CBF4-AC41-2EAB-D28E0D43B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-27384"/>
            <a:ext cx="7992888" cy="936124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CONTRASTE</a:t>
            </a:r>
            <a:endParaRPr lang="es-ES" dirty="0"/>
          </a:p>
        </p:txBody>
      </p:sp>
      <p:sp>
        <p:nvSpPr>
          <p:cNvPr id="2" name="CuadroTexto" descr="&#10;">
            <a:extLst>
              <a:ext uri="{FF2B5EF4-FFF2-40B4-BE49-F238E27FC236}">
                <a16:creationId xmlns:a16="http://schemas.microsoft.com/office/drawing/2014/main" id="{DE716CD5-3CF5-71B8-0CE4-BB7A3A722C25}"/>
              </a:ext>
            </a:extLst>
          </p:cNvPr>
          <p:cNvSpPr txBox="1"/>
          <p:nvPr/>
        </p:nvSpPr>
        <p:spPr bwMode="auto">
          <a:xfrm>
            <a:off x="2535786" y="931739"/>
            <a:ext cx="5789807" cy="205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s-ES" sz="2200" dirty="0">
                <a:hlinkClick r:id="rId3"/>
              </a:rPr>
              <a:t>Herramienta de análisis para comprobar el contraste de color | Adobe Color</a:t>
            </a:r>
            <a:endParaRPr lang="es-ES" sz="2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2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2">
              <a:lnSpc>
                <a:spcPct val="150000"/>
              </a:lnSpc>
            </a:pPr>
            <a:endParaRPr lang="es-ES" sz="22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grpSp>
        <p:nvGrpSpPr>
          <p:cNvPr id="10" name="IMAGEN" descr="Información de contraste de la Página web Adobe Color">
            <a:extLst>
              <a:ext uri="{FF2B5EF4-FFF2-40B4-BE49-F238E27FC236}">
                <a16:creationId xmlns:a16="http://schemas.microsoft.com/office/drawing/2014/main" id="{B000EF45-3BA8-F159-EBE7-F1630A82AFF5}"/>
              </a:ext>
            </a:extLst>
          </p:cNvPr>
          <p:cNvGrpSpPr/>
          <p:nvPr/>
        </p:nvGrpSpPr>
        <p:grpSpPr>
          <a:xfrm>
            <a:off x="2571365" y="2034502"/>
            <a:ext cx="6260653" cy="3908716"/>
            <a:chOff x="1623714" y="2112572"/>
            <a:chExt cx="6260653" cy="3908716"/>
          </a:xfrm>
        </p:grpSpPr>
        <p:pic>
          <p:nvPicPr>
            <p:cNvPr id="6" name="Imagen 5" descr="Adobe Color">
              <a:extLst>
                <a:ext uri="{FF2B5EF4-FFF2-40B4-BE49-F238E27FC236}">
                  <a16:creationId xmlns:a16="http://schemas.microsoft.com/office/drawing/2014/main" id="{30C07A40-FB89-B61C-E919-AE0E6865A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3714" y="2112572"/>
              <a:ext cx="6260653" cy="3908716"/>
            </a:xfrm>
            <a:prstGeom prst="rect">
              <a:avLst/>
            </a:prstGeom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544E566F-C9B6-D610-B496-15C0FCE653EC}"/>
                </a:ext>
              </a:extLst>
            </p:cNvPr>
            <p:cNvSpPr/>
            <p:nvPr/>
          </p:nvSpPr>
          <p:spPr bwMode="auto">
            <a:xfrm>
              <a:off x="5364088" y="2986917"/>
              <a:ext cx="1224136" cy="658107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-110" charset="0"/>
                <a:cs typeface="Lucida Grande" pitchFamily="-110" charset="0"/>
              </a:endParaRPr>
            </a:p>
          </p:txBody>
        </p:sp>
      </p:grpSp>
      <p:grpSp>
        <p:nvGrpSpPr>
          <p:cNvPr id="3" name="Grupo OK" descr="Contraste mayor o igual de 4.5:1">
            <a:extLst>
              <a:ext uri="{FF2B5EF4-FFF2-40B4-BE49-F238E27FC236}">
                <a16:creationId xmlns:a16="http://schemas.microsoft.com/office/drawing/2014/main" id="{BCF3C06B-2AA4-454B-18D3-129F4F59A0EB}"/>
              </a:ext>
            </a:extLst>
          </p:cNvPr>
          <p:cNvGrpSpPr/>
          <p:nvPr/>
        </p:nvGrpSpPr>
        <p:grpSpPr>
          <a:xfrm>
            <a:off x="188688" y="1486833"/>
            <a:ext cx="2150009" cy="3076052"/>
            <a:chOff x="1201638" y="2348880"/>
            <a:chExt cx="1854096" cy="2748421"/>
          </a:xfrm>
        </p:grpSpPr>
        <p:grpSp>
          <p:nvGrpSpPr>
            <p:cNvPr id="5" name="Grupo 4" descr="Deben ser accesibles los documentos y formularios descargables">
              <a:extLst>
                <a:ext uri="{FF2B5EF4-FFF2-40B4-BE49-F238E27FC236}">
                  <a16:creationId xmlns:a16="http://schemas.microsoft.com/office/drawing/2014/main" id="{B8879981-EE97-D490-2AAE-94EBE9B14BB5}"/>
                </a:ext>
              </a:extLst>
            </p:cNvPr>
            <p:cNvGrpSpPr/>
            <p:nvPr/>
          </p:nvGrpSpPr>
          <p:grpSpPr>
            <a:xfrm>
              <a:off x="1201638" y="2348880"/>
              <a:ext cx="1854096" cy="2748421"/>
              <a:chOff x="1201638" y="2348880"/>
              <a:chExt cx="1854096" cy="2748421"/>
            </a:xfrm>
          </p:grpSpPr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EC3B5ACC-7609-6F41-A408-8A1FF7651A95}"/>
                  </a:ext>
                </a:extLst>
              </p:cNvPr>
              <p:cNvSpPr/>
              <p:nvPr/>
            </p:nvSpPr>
            <p:spPr bwMode="auto">
              <a:xfrm>
                <a:off x="1371601" y="2754698"/>
                <a:ext cx="1684133" cy="234260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Lucida Grande" pitchFamily="-110" charset="0"/>
                </a:endParaRPr>
              </a:p>
            </p:txBody>
          </p:sp>
          <p:pic>
            <p:nvPicPr>
              <p:cNvPr id="11" name="Gráfico 10" descr="Sí">
                <a:extLst>
                  <a:ext uri="{FF2B5EF4-FFF2-40B4-BE49-F238E27FC236}">
                    <a16:creationId xmlns:a16="http://schemas.microsoft.com/office/drawing/2014/main" id="{CD070835-9A4E-8155-2717-3D53A5CC27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1201638" y="2348880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C3FF0434-372A-64F1-826C-045613E4386E}"/>
                </a:ext>
              </a:extLst>
            </p:cNvPr>
            <p:cNvSpPr txBox="1"/>
            <p:nvPr/>
          </p:nvSpPr>
          <p:spPr bwMode="auto">
            <a:xfrm>
              <a:off x="1602689" y="3432636"/>
              <a:ext cx="1221955" cy="123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sz="2800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4.5:1 o Mayor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0794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FONDO">
            <a:extLst>
              <a:ext uri="{FF2B5EF4-FFF2-40B4-BE49-F238E27FC236}">
                <a16:creationId xmlns:a16="http://schemas.microsoft.com/office/drawing/2014/main" id="{EFCEDAA6-D588-C746-E41B-EEBDE5D88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"/>
            <a:ext cx="91821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E">
            <a:extLst>
              <a:ext uri="{FF2B5EF4-FFF2-40B4-BE49-F238E27FC236}">
                <a16:creationId xmlns:a16="http://schemas.microsoft.com/office/drawing/2014/main" id="{4A598197-EE97-7B88-DF86-57EBC96EEEB1}"/>
              </a:ext>
            </a:extLst>
          </p:cNvPr>
          <p:cNvSpPr txBox="1">
            <a:spLocks/>
          </p:cNvSpPr>
          <p:nvPr/>
        </p:nvSpPr>
        <p:spPr bwMode="auto">
          <a:xfrm>
            <a:off x="1623715" y="6238701"/>
            <a:ext cx="6116637" cy="5746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-110" charset="0"/>
                <a:cs typeface="Lucida Grande" pitchFamily="-110" charset="0"/>
              </a:defRPr>
            </a:lvl9pPr>
          </a:lstStyle>
          <a:p>
            <a:pPr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PUBLICACIÓN EN EL PORTAL DE SALUD Y ELABORACIÓN DE DOCUMENTOS ACCESIBLES</a:t>
            </a:r>
          </a:p>
          <a:p>
            <a:pPr>
              <a:defRPr/>
            </a:pPr>
            <a:endParaRPr lang="es-ES" sz="800" dirty="0"/>
          </a:p>
        </p:txBody>
      </p:sp>
      <p:sp>
        <p:nvSpPr>
          <p:cNvPr id="21" name="Título">
            <a:extLst>
              <a:ext uri="{FF2B5EF4-FFF2-40B4-BE49-F238E27FC236}">
                <a16:creationId xmlns:a16="http://schemas.microsoft.com/office/drawing/2014/main" id="{5E4D25AC-CBF4-AC41-2EAB-D28E0D43B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-27384"/>
            <a:ext cx="7992888" cy="936124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TIPO LETRA</a:t>
            </a:r>
            <a:endParaRPr lang="es-ES" dirty="0"/>
          </a:p>
        </p:txBody>
      </p:sp>
      <p:grpSp>
        <p:nvGrpSpPr>
          <p:cNvPr id="19" name="Grupo USAR" descr="Utilizar tipos de letra sin serifa como la Verdana">
            <a:extLst>
              <a:ext uri="{FF2B5EF4-FFF2-40B4-BE49-F238E27FC236}">
                <a16:creationId xmlns:a16="http://schemas.microsoft.com/office/drawing/2014/main" id="{9F407A14-D63E-33EA-6DEF-41AF33092DC3}"/>
              </a:ext>
            </a:extLst>
          </p:cNvPr>
          <p:cNvGrpSpPr/>
          <p:nvPr/>
        </p:nvGrpSpPr>
        <p:grpSpPr>
          <a:xfrm>
            <a:off x="1089671" y="1340768"/>
            <a:ext cx="2506266" cy="3070113"/>
            <a:chOff x="1201638" y="2348880"/>
            <a:chExt cx="2506266" cy="3070113"/>
          </a:xfrm>
        </p:grpSpPr>
        <p:grpSp>
          <p:nvGrpSpPr>
            <p:cNvPr id="7" name="Grupo 6" descr="Deben ser accesibles los documentos y formularios descargables">
              <a:extLst>
                <a:ext uri="{FF2B5EF4-FFF2-40B4-BE49-F238E27FC236}">
                  <a16:creationId xmlns:a16="http://schemas.microsoft.com/office/drawing/2014/main" id="{D104ED00-F49C-AD11-23A2-935A2776F258}"/>
                </a:ext>
              </a:extLst>
            </p:cNvPr>
            <p:cNvGrpSpPr/>
            <p:nvPr/>
          </p:nvGrpSpPr>
          <p:grpSpPr>
            <a:xfrm>
              <a:off x="1201638" y="2348880"/>
              <a:ext cx="2506266" cy="3070113"/>
              <a:chOff x="1201638" y="2348880"/>
              <a:chExt cx="2506266" cy="3070113"/>
            </a:xfrm>
          </p:grpSpPr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2F09C42D-A9D9-BD10-AD4F-B55AD1F38FD0}"/>
                  </a:ext>
                </a:extLst>
              </p:cNvPr>
              <p:cNvSpPr/>
              <p:nvPr/>
            </p:nvSpPr>
            <p:spPr bwMode="auto">
              <a:xfrm>
                <a:off x="1371600" y="2754697"/>
                <a:ext cx="2336304" cy="266429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Lucida Grande" pitchFamily="-110" charset="0"/>
                  </a:rPr>
                  <a:t>SIN SERIFA</a:t>
                </a:r>
                <a:br>
                  <a:rPr kumimoji="0" lang="es-E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Lucida Grande" pitchFamily="-110" charset="0"/>
                  </a:rPr>
                </a:br>
                <a:r>
                  <a:rPr lang="es-ES" b="1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Lucida Grande" pitchFamily="-110" charset="0"/>
                  </a:rPr>
                  <a:t>VERDANA</a:t>
                </a:r>
                <a:endParaRPr kumimoji="0" lang="es-E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Lucida Grande" pitchFamily="-110" charset="0"/>
                </a:endParaRPr>
              </a:p>
            </p:txBody>
          </p:sp>
          <p:pic>
            <p:nvPicPr>
              <p:cNvPr id="12" name="Gráfico 11" descr="Sí">
                <a:extLst>
                  <a:ext uri="{FF2B5EF4-FFF2-40B4-BE49-F238E27FC236}">
                    <a16:creationId xmlns:a16="http://schemas.microsoft.com/office/drawing/2014/main" id="{D1907C8F-AE85-D34F-17BD-67BE7315B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1201638" y="2348880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C1A17E21-4586-E5D2-9941-967F33FEA591}"/>
                </a:ext>
              </a:extLst>
            </p:cNvPr>
            <p:cNvSpPr txBox="1"/>
            <p:nvPr/>
          </p:nvSpPr>
          <p:spPr bwMode="auto">
            <a:xfrm>
              <a:off x="1909885" y="2651428"/>
              <a:ext cx="1221955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sz="9600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</a:p>
          </p:txBody>
        </p:sp>
      </p:grpSp>
      <p:grpSp>
        <p:nvGrpSpPr>
          <p:cNvPr id="20" name="Grupo No usar" descr="No utilizar tipos de letra con serifa como Times New Roman">
            <a:extLst>
              <a:ext uri="{FF2B5EF4-FFF2-40B4-BE49-F238E27FC236}">
                <a16:creationId xmlns:a16="http://schemas.microsoft.com/office/drawing/2014/main" id="{AA392648-AA35-7DA9-A647-ACC655ED998F}"/>
              </a:ext>
            </a:extLst>
          </p:cNvPr>
          <p:cNvGrpSpPr/>
          <p:nvPr/>
        </p:nvGrpSpPr>
        <p:grpSpPr>
          <a:xfrm>
            <a:off x="5404048" y="1340768"/>
            <a:ext cx="2690319" cy="3090634"/>
            <a:chOff x="5544013" y="2276872"/>
            <a:chExt cx="2690319" cy="3090634"/>
          </a:xfrm>
        </p:grpSpPr>
        <p:grpSp>
          <p:nvGrpSpPr>
            <p:cNvPr id="13" name="Grupo 12" descr="No es necesario hacer accesibles documentos anteroriores al 20/09/2018">
              <a:extLst>
                <a:ext uri="{FF2B5EF4-FFF2-40B4-BE49-F238E27FC236}">
                  <a16:creationId xmlns:a16="http://schemas.microsoft.com/office/drawing/2014/main" id="{E87F151F-8466-8421-E41B-8714A0C5E7B4}"/>
                </a:ext>
              </a:extLst>
            </p:cNvPr>
            <p:cNvGrpSpPr/>
            <p:nvPr/>
          </p:nvGrpSpPr>
          <p:grpSpPr>
            <a:xfrm>
              <a:off x="5544013" y="2276872"/>
              <a:ext cx="2690319" cy="3090634"/>
              <a:chOff x="5544013" y="2650089"/>
              <a:chExt cx="2690319" cy="3090634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2E932DAA-AAB9-B432-F52D-34CF07E7D67F}"/>
                  </a:ext>
                </a:extLst>
              </p:cNvPr>
              <p:cNvSpPr/>
              <p:nvPr/>
            </p:nvSpPr>
            <p:spPr bwMode="auto">
              <a:xfrm>
                <a:off x="5544013" y="3085677"/>
                <a:ext cx="2336304" cy="265504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Lucida Grande" pitchFamily="-110" charset="0"/>
                  </a:rPr>
                  <a:t/>
                </a:r>
                <a:br>
                  <a:rPr kumimoji="0" lang="es-E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Lucida Grande" pitchFamily="-110" charset="0"/>
                  </a:rPr>
                </a:br>
                <a:r>
                  <a:rPr kumimoji="0" lang="es-E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CON SERIFA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TIMES NEW ROMAN</a:t>
                </a:r>
              </a:p>
            </p:txBody>
          </p:sp>
          <p:pic>
            <p:nvPicPr>
              <p:cNvPr id="16" name="Gráfico 15" descr="No">
                <a:extLst>
                  <a:ext uri="{FF2B5EF4-FFF2-40B4-BE49-F238E27FC236}">
                    <a16:creationId xmlns:a16="http://schemas.microsoft.com/office/drawing/2014/main" id="{433C5DF7-2D35-D0B5-D569-5A887F9B92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7319932" y="2650089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D6C501D5-E0D2-38DF-700C-5B5B306B65F6}"/>
                </a:ext>
              </a:extLst>
            </p:cNvPr>
            <p:cNvSpPr txBox="1"/>
            <p:nvPr/>
          </p:nvSpPr>
          <p:spPr bwMode="auto">
            <a:xfrm>
              <a:off x="6139874" y="2651428"/>
              <a:ext cx="1221955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sz="96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703633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ón en blanco">
      <a:majorFont>
        <a:latin typeface="Lucida Grande"/>
        <a:ea typeface=""/>
        <a:cs typeface="Lucida Grande"/>
      </a:majorFont>
      <a:minorFont>
        <a:latin typeface="Lucida Grande"/>
        <a:ea typeface=""/>
        <a:cs typeface="Lucida Gran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-110" charset="0"/>
            <a:cs typeface="Lucida Grande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-110" charset="0"/>
            <a:cs typeface="Lucida Grande" pitchFamily="-110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a:spPr>
      <a:bodyPr anchor="b"/>
      <a:lstStyle>
        <a:defPPr algn="ctr">
          <a:spcBef>
            <a:spcPct val="0"/>
          </a:spcBef>
          <a:buFontTx/>
          <a:buNone/>
          <a:defRPr sz="2800" b="1" dirty="0" smtClean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15983</TotalTime>
  <Words>1722</Words>
  <Application>Microsoft Office PowerPoint</Application>
  <PresentationFormat>Presentación en pantalla (4:3)</PresentationFormat>
  <Paragraphs>232</Paragraphs>
  <Slides>50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7" baseType="lpstr">
      <vt:lpstr>Arial</vt:lpstr>
      <vt:lpstr>Calibri</vt:lpstr>
      <vt:lpstr>Lucida Grande</vt:lpstr>
      <vt:lpstr>Times New Roman</vt:lpstr>
      <vt:lpstr>Verdana</vt:lpstr>
      <vt:lpstr>Wingdings</vt:lpstr>
      <vt:lpstr>Presentación en blanco</vt:lpstr>
      <vt:lpstr>ELABORACIÓN DE DOCUMENTOS ACCESIBLES </vt:lpstr>
      <vt:lpstr>Objetivos del Taller</vt:lpstr>
      <vt:lpstr>¿POR QUÉ DOCUMENTOS ACCESIBLES?</vt:lpstr>
      <vt:lpstr>Tipos de documentos que debemos hacer accesibles</vt:lpstr>
      <vt:lpstr>TIPOS DE DOCUMENTOS</vt:lpstr>
      <vt:lpstr>Recomendaciones generales para documentos de Office</vt:lpstr>
      <vt:lpstr>RECOMENDACIONES GENERALES</vt:lpstr>
      <vt:lpstr>CONTRASTE</vt:lpstr>
      <vt:lpstr>TIPO LETRA</vt:lpstr>
      <vt:lpstr>DOCUMENTOS DE WORD</vt:lpstr>
      <vt:lpstr>DOCUMENTOS DE WORD.  Idioma del documento</vt:lpstr>
      <vt:lpstr>DOCUMENTOS DE WORD.  Propiedades del documento</vt:lpstr>
      <vt:lpstr>DOCUMENTOS DE WORD.  ESTRUCTURACIÓN DE CONTENIDOS</vt:lpstr>
      <vt:lpstr>DOCUMENTOS DE WORD. ESTILOS Y ENCABEZADOS. Estructura del documento</vt:lpstr>
      <vt:lpstr>DOCUMENTOS DE WORD. ESTILOS Y ENCABEZADOS. Ver Mapa del documento</vt:lpstr>
      <vt:lpstr>DOCUMENTOS DE WORD. ESTILOS Y ENCABEZADOS. Ver y modificar estilos</vt:lpstr>
      <vt:lpstr>DOCUMENTOS DE WORD. ESTILOS Y ENCABEZADOS. Crear estilo nuevo</vt:lpstr>
      <vt:lpstr>PRÁCTICA 1. Word Recomendaciones iniciales.  Estructura del documento</vt:lpstr>
      <vt:lpstr>DOCUMENTOS DE WORD. Bloques de texto</vt:lpstr>
      <vt:lpstr>DOCUMENTOS DE WORD 365. Imágenes</vt:lpstr>
      <vt:lpstr>DOCUMENTOS DE WORD 2016. Imágenes</vt:lpstr>
      <vt:lpstr>DOCUMENTOS DE WORD. Listas</vt:lpstr>
      <vt:lpstr>PRÁCTICA 2. Word Bloques de texto.  Imágenes. Listas.</vt:lpstr>
      <vt:lpstr>DOCUMENTOS DE WORD. Tablas de Datos. Creación</vt:lpstr>
      <vt:lpstr>DOCUMENTOS DE WORD. Tablas de Datos. Propiedades</vt:lpstr>
      <vt:lpstr>DOCUMENTOS DE WORD. Tablas de Datos. Encabezados</vt:lpstr>
      <vt:lpstr>DOCUMENTOS DE WORD. Enlaces. Texto en Columnas</vt:lpstr>
      <vt:lpstr>PRÁCTICA 3. Word Tablas. Enlaces.</vt:lpstr>
      <vt:lpstr>DOCUMENTOS DE WORD. CREACIÓN DE DOCUMENTOS PDF 1</vt:lpstr>
      <vt:lpstr>DOCUMENTOS DE WORD. CREACIÓN DE DOCUMENTOS PDF 2</vt:lpstr>
      <vt:lpstr>DOCUMENTOS DE WORD. CREACIÓN DE DOCUMENTOS PDF 3</vt:lpstr>
      <vt:lpstr>DOCUMENTOS DE WORD. CREACIÓN DE DOCUMENTOS PDF 4</vt:lpstr>
      <vt:lpstr>DOCUMENTOS DE WORD. Comprobar Accesibilidad</vt:lpstr>
      <vt:lpstr>DOCUMENTOS DE EXCEL</vt:lpstr>
      <vt:lpstr>DOCUMENTOS DE EXCEL. Consejos</vt:lpstr>
      <vt:lpstr>DOCUMENTOS DE EXCEL. TABLAS</vt:lpstr>
      <vt:lpstr>DOCUMENTOS DE POWERPOINT</vt:lpstr>
      <vt:lpstr>DOCUMENTOS POWERPOINT. Consejos</vt:lpstr>
      <vt:lpstr>DOCUMENTOS POWERPOINT. Títulos</vt:lpstr>
      <vt:lpstr>DOCUMENTOS POWERPOINT. Orden de Lectura</vt:lpstr>
      <vt:lpstr>DOCUMENTOS POWERPOINT. Orden de Lectura Word365</vt:lpstr>
      <vt:lpstr>PRÁCTICA 4. PowerPoint.</vt:lpstr>
      <vt:lpstr>CONTENIDOS MULTIMEDIA</vt:lpstr>
      <vt:lpstr>CONTENIDOS MULTIMEDIA.</vt:lpstr>
      <vt:lpstr>CONTENIDOS MULTIMEDIA. SUBTÍTULOS</vt:lpstr>
      <vt:lpstr>CONTENIDOS MULTIMEDIA. TRANSCRIPCIÓN</vt:lpstr>
      <vt:lpstr>CONTENIDOS MULTIMEDIA. AUDIODESCRIPCIÓN</vt:lpstr>
      <vt:lpstr>Documentación  Relevante</vt:lpstr>
      <vt:lpstr>¿Y ahora qué?</vt:lpstr>
      <vt:lpstr>¡¡GRACIAS!!</vt:lpstr>
    </vt:vector>
  </TitlesOfParts>
  <Company>JCYL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Accesibilidad de Documentos</dc:title>
  <dc:subject>Taller de Publicación en el portal de Salud y elaboración de documentos accesibles</dc:subject>
  <dc:creator>María Teresa Sánchez Bernal</dc:creator>
  <cp:lastModifiedBy>Sanchez Bernal, Maite</cp:lastModifiedBy>
  <cp:revision>95</cp:revision>
  <dcterms:created xsi:type="dcterms:W3CDTF">2015-10-20T07:27:59Z</dcterms:created>
  <dcterms:modified xsi:type="dcterms:W3CDTF">2023-02-20T13:15:34Z</dcterms:modified>
</cp:coreProperties>
</file>